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0" r:id="rId2"/>
    <p:sldId id="273" r:id="rId3"/>
    <p:sldId id="287" r:id="rId4"/>
    <p:sldId id="302" r:id="rId5"/>
    <p:sldId id="274" r:id="rId6"/>
    <p:sldId id="303" r:id="rId7"/>
    <p:sldId id="272" r:id="rId8"/>
    <p:sldId id="276" r:id="rId9"/>
    <p:sldId id="278" r:id="rId10"/>
    <p:sldId id="279" r:id="rId11"/>
    <p:sldId id="308" r:id="rId12"/>
    <p:sldId id="310" r:id="rId13"/>
    <p:sldId id="305" r:id="rId14"/>
    <p:sldId id="300" r:id="rId15"/>
    <p:sldId id="312" r:id="rId16"/>
    <p:sldId id="256" r:id="rId17"/>
    <p:sldId id="267" r:id="rId18"/>
    <p:sldId id="306" r:id="rId19"/>
    <p:sldId id="262" r:id="rId20"/>
    <p:sldId id="264" r:id="rId21"/>
    <p:sldId id="257" r:id="rId22"/>
    <p:sldId id="258" r:id="rId23"/>
    <p:sldId id="259" r:id="rId24"/>
    <p:sldId id="265" r:id="rId25"/>
    <p:sldId id="283" r:id="rId26"/>
    <p:sldId id="268" r:id="rId27"/>
    <p:sldId id="307" r:id="rId28"/>
    <p:sldId id="318" r:id="rId29"/>
    <p:sldId id="317" r:id="rId30"/>
    <p:sldId id="313" r:id="rId31"/>
    <p:sldId id="31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4480" autoAdjust="0"/>
  </p:normalViewPr>
  <p:slideViewPr>
    <p:cSldViewPr>
      <p:cViewPr varScale="1">
        <p:scale>
          <a:sx n="62" d="100"/>
          <a:sy n="62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D1BC-E79D-45FA-AEB8-112C04CB2F66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C27A1-468C-45EA-ACC7-2A164B8BB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approch</a:t>
            </a:r>
            <a:r>
              <a:rPr lang="en-US" baseline="0" dirty="0" smtClean="0"/>
              <a:t> followed in the first simulations and shown in the previous meeting.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D005-FAC8-4AF3-8D11-EC880E8C80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Show again the principal results obtained in the first simulations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27A1-468C-45EA-ACC7-2A164B8BBC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simulations I use the following parameters. The boundary condition used they are shown in pictures.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D005-FAC8-4AF3-8D11-EC880E8C80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show</a:t>
            </a:r>
            <a:r>
              <a:rPr lang="en-US" baseline="0" dirty="0" smtClean="0"/>
              <a:t> an 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D005-FAC8-4AF3-8D11-EC880E8C80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Following the approach of Elias illustrated in</a:t>
            </a:r>
            <a:r>
              <a:rPr lang="en-US" baseline="0" dirty="0" smtClean="0"/>
              <a:t> the previous meeting for the time domain analysis and valid for simulation I have separated the detuning and the driving terms for the transverse wake in cylindrical and rectangular shape with the geometric parameters previously shown.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D005-FAC8-4AF3-8D11-EC880E8C80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27A1-468C-45EA-ACC7-2A164B8BBC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C27A1-468C-45EA-ACC7-2A164B8BBC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DE1-E4EB-49D3-BF4A-A98C16C55BD8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8883-BE2B-43ED-A8A3-9356104F4FBA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74C3-E5F4-46A2-B5AF-091F39D2D2A7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5C2B-F8E1-4FF0-9F99-38E480C0253C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8787-E413-4623-BC47-5648A1046989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4F3D-A4CF-47B5-A5A4-84457B534D4A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B1C-0144-4C99-87F8-8C4F7B1C3055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2B76-1368-478D-951F-4B737037F501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9AF3-BBCC-4D37-9C18-5674B3E1B54D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62A-79F2-4B88-9866-CCD782A26B8B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E7B-38F8-43E3-B941-6C1EEA4337F1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B68F-8421-4EDC-BC2D-72F5951E650E}" type="datetime1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C954-9A42-4728-9681-C8474EE5E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Particle Studio simulations of the resistive wall impedance of copper cylindrical and rectangular beam pipes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7696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Metral</a:t>
            </a:r>
            <a:r>
              <a:rPr lang="en-US" dirty="0" smtClean="0"/>
              <a:t>, G. </a:t>
            </a:r>
            <a:r>
              <a:rPr lang="en-US" dirty="0" err="1" smtClean="0"/>
              <a:t>Rumolo</a:t>
            </a:r>
            <a:r>
              <a:rPr lang="en-US" dirty="0" smtClean="0"/>
              <a:t>, B. Salvant, C. Zannini</a:t>
            </a:r>
          </a:p>
          <a:p>
            <a:pPr lvl="0"/>
            <a:r>
              <a:rPr lang="en-US" dirty="0" smtClean="0"/>
              <a:t>(CERN     –    BE-ABP-LIS)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788988" y="457200"/>
          <a:ext cx="7566025" cy="5918200"/>
        </p:xfrm>
        <a:graphic>
          <a:graphicData uri="http://schemas.openxmlformats.org/presentationml/2006/ole">
            <p:oleObj spid="_x0000_s31746" name="Graph" r:id="rId3" imgW="3877920" imgH="3034080" progId="Origin50.Grap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677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plot for the rectangular shape: Vertical and horizontal wakes</a:t>
            </a:r>
            <a:endParaRPr lang="en-US" dirty="0"/>
          </a:p>
        </p:txBody>
      </p:sp>
      <p:pic>
        <p:nvPicPr>
          <p:cNvPr id="7" name="Content Placeholder 3" descr="rect_pec_dx_01.png"/>
          <p:cNvPicPr>
            <a:picLocks noChangeAspect="1"/>
          </p:cNvPicPr>
          <p:nvPr/>
        </p:nvPicPr>
        <p:blipFill>
          <a:blip r:embed="rId4"/>
          <a:srcRect l="20884" r="16208" b="7388"/>
          <a:stretch>
            <a:fillRect/>
          </a:stretch>
        </p:blipFill>
        <p:spPr>
          <a:xfrm>
            <a:off x="7315200" y="228600"/>
            <a:ext cx="151494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6592" y="1752600"/>
            <a:ext cx="160960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Wx</a:t>
            </a:r>
            <a:r>
              <a:rPr lang="en-US" sz="1600" dirty="0" smtClean="0"/>
              <a:t> driving (calc.)</a:t>
            </a:r>
          </a:p>
          <a:p>
            <a:r>
              <a:rPr lang="en-US" sz="1600" dirty="0" err="1" smtClean="0"/>
              <a:t>Wx</a:t>
            </a:r>
            <a:r>
              <a:rPr lang="en-US" sz="1600" dirty="0" smtClean="0"/>
              <a:t> detuning</a:t>
            </a:r>
          </a:p>
          <a:p>
            <a:r>
              <a:rPr lang="en-US" sz="1600" dirty="0" err="1" smtClean="0"/>
              <a:t>Wy</a:t>
            </a:r>
            <a:r>
              <a:rPr lang="en-US" sz="1600" dirty="0" smtClean="0"/>
              <a:t> driving (calc.)</a:t>
            </a:r>
          </a:p>
          <a:p>
            <a:r>
              <a:rPr lang="en-US" sz="1600" dirty="0" err="1" smtClean="0"/>
              <a:t>Wy</a:t>
            </a:r>
            <a:r>
              <a:rPr lang="en-US" sz="1600" dirty="0" smtClean="0"/>
              <a:t> general</a:t>
            </a:r>
          </a:p>
          <a:p>
            <a:r>
              <a:rPr lang="en-US" sz="1600" dirty="0" err="1" smtClean="0"/>
              <a:t>Wx</a:t>
            </a:r>
            <a:r>
              <a:rPr lang="en-US" sz="1600" dirty="0" smtClean="0"/>
              <a:t> general</a:t>
            </a:r>
          </a:p>
          <a:p>
            <a:r>
              <a:rPr lang="en-US" sz="1600" dirty="0" err="1" smtClean="0"/>
              <a:t>Wy</a:t>
            </a:r>
            <a:r>
              <a:rPr lang="en-US" sz="1600" dirty="0" smtClean="0"/>
              <a:t> detuning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81200" y="914400"/>
          <a:ext cx="4800600" cy="527050"/>
        </p:xfrm>
        <a:graphic>
          <a:graphicData uri="http://schemas.openxmlformats.org/presentationml/2006/ole">
            <p:oleObj spid="_x0000_s92162" name="Equation" r:id="rId4" imgW="2197080" imgH="24120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981200" y="3352800"/>
          <a:ext cx="4943475" cy="571500"/>
        </p:xfrm>
        <a:graphic>
          <a:graphicData uri="http://schemas.openxmlformats.org/presentationml/2006/ole">
            <p:oleObj spid="_x0000_s92163" name="Equation" r:id="rId5" imgW="2197080" imgH="25380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 flipH="1" flipV="1">
            <a:off x="2057400" y="1676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057900" y="15621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153694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134394" y="4114801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420394" y="4114801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6286500" y="4076701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6400" y="19050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		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600200" y="2133600"/>
          <a:ext cx="1319212" cy="863600"/>
        </p:xfrm>
        <a:graphic>
          <a:graphicData uri="http://schemas.openxmlformats.org/presentationml/2006/ole">
            <p:oleObj spid="_x0000_s92164" name="Equation" r:id="rId6" imgW="698400" imgH="457200" progId="Equation.3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524000" y="4648200"/>
          <a:ext cx="1344613" cy="863600"/>
        </p:xfrm>
        <a:graphic>
          <a:graphicData uri="http://schemas.openxmlformats.org/presentationml/2006/ole">
            <p:oleObj spid="_x0000_s92165" name="Equation" r:id="rId7" imgW="711000" imgH="457200" progId="Equation.3">
              <p:embed/>
            </p:oleObj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6019800" y="2133600"/>
          <a:ext cx="1560513" cy="863600"/>
        </p:xfrm>
        <a:graphic>
          <a:graphicData uri="http://schemas.openxmlformats.org/presentationml/2006/ole">
            <p:oleObj spid="_x0000_s92166" name="Equation" r:id="rId8" imgW="825480" imgH="457200" progId="Equation.3">
              <p:embed/>
            </p:oleObj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6019800" y="4800600"/>
          <a:ext cx="1584325" cy="863600"/>
        </p:xfrm>
        <a:graphic>
          <a:graphicData uri="http://schemas.openxmlformats.org/presentationml/2006/ole">
            <p:oleObj spid="_x0000_s92167" name="Equation" r:id="rId9" imgW="838080" imgH="45720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400300" y="5943600"/>
          <a:ext cx="4365625" cy="692150"/>
        </p:xfrm>
        <a:graphic>
          <a:graphicData uri="http://schemas.openxmlformats.org/presentationml/2006/ole">
            <p:oleObj spid="_x0000_s92168" name="Equation" r:id="rId10" imgW="2882880" imgH="457200" progId="Equation.3">
              <p:embed/>
            </p:oleObj>
          </a:graphicData>
        </a:graphic>
      </p:graphicFrame>
      <p:sp>
        <p:nvSpPr>
          <p:cNvPr id="53" name="Frame 52"/>
          <p:cNvSpPr/>
          <p:nvPr/>
        </p:nvSpPr>
        <p:spPr>
          <a:xfrm>
            <a:off x="1143000" y="5867400"/>
            <a:ext cx="67056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Detuning and driving terms of the transverse wake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021748" y="27548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7640748" y="2373868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31348" y="2743200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6948" y="1916668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flipV="1">
            <a:off x="7010400" y="601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V="1">
            <a:off x="7010400" y="6400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945548" y="4114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7564548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534400" y="4114800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0748" y="3200400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flipV="1">
            <a:off x="7869348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V="1">
            <a:off x="7869348" y="3733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77948" y="4114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96948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87548" y="4126468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3148" y="3276600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flipV="1">
            <a:off x="401748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V="1">
            <a:off x="401748" y="3733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33400" y="28310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152400" y="2450068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000" y="2819400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" y="1992868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 flipV="1">
            <a:off x="838200" y="27548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V="1">
            <a:off x="838200" y="2754868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V="1">
            <a:off x="7945548" y="26786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V="1">
            <a:off x="8250348" y="2678668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8100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676400" y="426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		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38600" y="434340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96000" y="434340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9394" y="29710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3658394" y="25900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648994" y="2959338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34594" y="2132806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 flipV="1">
            <a:off x="4267200" y="28948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flipV="1">
            <a:off x="3962400" y="289480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516548" y="550973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4135548" y="512873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126148" y="5498068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11748" y="4595336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flipV="1">
            <a:off x="4440348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flipV="1">
            <a:off x="4440348" y="541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/>
      <p:bldP spid="40" grpId="0"/>
      <p:bldP spid="41" grpId="0"/>
      <p:bldP spid="42" grpId="0" animBg="1"/>
      <p:bldP spid="43" grpId="0" animBg="1"/>
      <p:bldP spid="46" grpId="0"/>
      <p:bldP spid="47" grpId="0"/>
      <p:bldP spid="48" grpId="0" animBg="1"/>
      <p:bldP spid="49" grpId="0" animBg="1"/>
      <p:bldP spid="52" grpId="0"/>
      <p:bldP spid="55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74" grpId="0"/>
      <p:bldP spid="75" grpId="0"/>
      <p:bldP spid="76" grpId="0" animBg="1"/>
      <p:bldP spid="77" grpId="0" animBg="1"/>
      <p:bldP spid="80" grpId="0"/>
      <p:bldP spid="81" grpId="0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1719" t="21875" r="11719" b="28125"/>
          <a:stretch>
            <a:fillRect/>
          </a:stretch>
        </p:blipFill>
        <p:spPr bwMode="auto">
          <a:xfrm>
            <a:off x="762000" y="0"/>
            <a:ext cx="7696200" cy="376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48006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 of mesh ~ </a:t>
            </a:r>
          </a:p>
          <a:p>
            <a:r>
              <a:rPr lang="en-US" dirty="0" smtClean="0"/>
              <a:t>Device length = 2.5cm</a:t>
            </a:r>
          </a:p>
          <a:p>
            <a:r>
              <a:rPr lang="en-US" dirty="0" smtClean="0"/>
              <a:t>Displacement =0.0333*</a:t>
            </a:r>
            <a:r>
              <a:rPr lang="en-US" dirty="0" err="1" smtClean="0"/>
              <a:t>b,h</a:t>
            </a:r>
            <a:endParaRPr lang="en-US" dirty="0" smtClean="0"/>
          </a:p>
          <a:p>
            <a:r>
              <a:rPr lang="en-US" dirty="0" smtClean="0"/>
              <a:t>Boundary conditions: electric in x and y  open in z</a:t>
            </a:r>
          </a:p>
          <a:p>
            <a:r>
              <a:rPr lang="en-US" dirty="0" smtClean="0"/>
              <a:t>Normalization at device of 1m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4766734"/>
          <a:ext cx="381000" cy="338666"/>
        </p:xfrm>
        <a:graphic>
          <a:graphicData uri="http://schemas.openxmlformats.org/presentationml/2006/ole">
            <p:oleObj spid="_x0000_s93186" name="Equation" r:id="rId4" imgW="228600" imgH="203040" progId="Equation.3">
              <p:embed/>
            </p:oleObj>
          </a:graphicData>
        </a:graphic>
      </p:graphicFrame>
      <p:sp>
        <p:nvSpPr>
          <p:cNvPr id="5" name="Cube 4"/>
          <p:cNvSpPr/>
          <p:nvPr/>
        </p:nvSpPr>
        <p:spPr>
          <a:xfrm>
            <a:off x="6553200" y="4355068"/>
            <a:ext cx="2209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5269468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5802868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249194" y="5421074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52694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5879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63246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q=0.5 </a:t>
            </a:r>
            <a:r>
              <a:rPr lang="en-US" dirty="0" smtClean="0">
                <a:sym typeface="Wingdings" pitchFamily="2" charset="2"/>
              </a:rPr>
              <a:t> h=3b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Context and 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Definition of the detuning, driving and general wake</a:t>
            </a:r>
          </a:p>
          <a:p>
            <a:endParaRPr lang="en-US" dirty="0" smtClean="0"/>
          </a:p>
          <a:p>
            <a:r>
              <a:rPr lang="en-US" dirty="0" smtClean="0"/>
              <a:t>First simulations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New boundary condition in CST 2009 and comparison with theory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 factor studies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Open questions</a:t>
            </a:r>
          </a:p>
          <a:p>
            <a:endParaRPr lang="en-US" dirty="0" smtClean="0"/>
          </a:p>
          <a:p>
            <a:r>
              <a:rPr lang="en-US" dirty="0" smtClean="0"/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23810" t="15873" b="20635"/>
          <a:stretch>
            <a:fillRect/>
          </a:stretch>
        </p:blipFill>
        <p:spPr bwMode="auto">
          <a:xfrm>
            <a:off x="4724400" y="280035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1219200"/>
            <a:ext cx="37932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New boundary </a:t>
            </a:r>
            <a:br>
              <a:rPr lang="en-US" sz="3200" dirty="0" smtClean="0"/>
            </a:br>
            <a:r>
              <a:rPr lang="en-US" sz="3200" dirty="0" smtClean="0"/>
              <a:t>condition in CST 2009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36795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Modelling</a:t>
            </a:r>
            <a:r>
              <a:rPr lang="en-US" sz="2400" dirty="0" smtClean="0"/>
              <a:t> a </a:t>
            </a:r>
            <a:r>
              <a:rPr lang="en-US" sz="2400" dirty="0" err="1" smtClean="0"/>
              <a:t>lossy</a:t>
            </a:r>
            <a:r>
              <a:rPr lang="en-US" sz="2400" dirty="0" smtClean="0"/>
              <a:t> metal</a:t>
            </a:r>
            <a:br>
              <a:rPr lang="en-US" sz="2400" dirty="0" smtClean="0"/>
            </a:br>
            <a:r>
              <a:rPr lang="en-US" sz="2400" dirty="0" smtClean="0"/>
              <a:t>without the conducting wall</a:t>
            </a:r>
            <a:br>
              <a:rPr lang="en-US" sz="2400" dirty="0" smtClean="0"/>
            </a:br>
            <a:r>
              <a:rPr lang="en-US" sz="2400" dirty="0" smtClean="0"/>
              <a:t>condition in CST 2009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3605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err="1" smtClean="0"/>
              <a:t>lossy</a:t>
            </a:r>
            <a:r>
              <a:rPr lang="en-US" sz="2400" dirty="0" smtClean="0"/>
              <a:t> metal is explicitly </a:t>
            </a:r>
            <a:br>
              <a:rPr lang="en-US" sz="2400" dirty="0" smtClean="0"/>
            </a:br>
            <a:r>
              <a:rPr lang="en-US" sz="2400" dirty="0" err="1" smtClean="0"/>
              <a:t>modelled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around the vacuum</a:t>
            </a:r>
          </a:p>
        </p:txBody>
      </p:sp>
      <p:sp>
        <p:nvSpPr>
          <p:cNvPr id="10" name="Can 9"/>
          <p:cNvSpPr/>
          <p:nvPr/>
        </p:nvSpPr>
        <p:spPr>
          <a:xfrm rot="16200000">
            <a:off x="1524000" y="3124200"/>
            <a:ext cx="1295400" cy="1752600"/>
          </a:xfrm>
          <a:prstGeom prst="can">
            <a:avLst>
              <a:gd name="adj" fmla="val 451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60583" y="3417984"/>
            <a:ext cx="457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7614" y="5646003"/>
            <a:ext cx="4290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err="1" smtClean="0"/>
              <a:t>lossy</a:t>
            </a:r>
            <a:r>
              <a:rPr lang="en-US" sz="2400" dirty="0" smtClean="0"/>
              <a:t> metal is only </a:t>
            </a:r>
            <a:r>
              <a:rPr lang="en-US" sz="2400" dirty="0" err="1" smtClean="0"/>
              <a:t>modelled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through a boundary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 l="23437" t="16667" r="2345" b="33333"/>
          <a:stretch>
            <a:fillRect/>
          </a:stretch>
        </p:blipFill>
        <p:spPr bwMode="auto">
          <a:xfrm>
            <a:off x="228600" y="1295400"/>
            <a:ext cx="86868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82296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37338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2667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76200" y="990600"/>
          <a:ext cx="6400800" cy="5529601"/>
        </p:xfrm>
        <a:graphic>
          <a:graphicData uri="http://schemas.openxmlformats.org/presentationml/2006/ole">
            <p:oleObj spid="_x0000_s1026" name="Graph" r:id="rId4" imgW="3661920" imgH="316368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19050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mesh ~ 10</a:t>
            </a:r>
            <a:r>
              <a:rPr lang="en-US" sz="1400" baseline="30000" dirty="0" smtClean="0"/>
              <a:t>6</a:t>
            </a:r>
            <a:endParaRPr lang="en-US" sz="1400" dirty="0" smtClean="0"/>
          </a:p>
          <a:p>
            <a:r>
              <a:rPr lang="en-US" sz="1400" dirty="0" smtClean="0"/>
              <a:t>Device length = 20 cm</a:t>
            </a:r>
          </a:p>
          <a:p>
            <a:r>
              <a:rPr lang="en-US" sz="1400" dirty="0" smtClean="0"/>
              <a:t>b=1cm</a:t>
            </a:r>
          </a:p>
          <a:p>
            <a:r>
              <a:rPr lang="en-US" sz="1400" dirty="0" err="1" smtClean="0"/>
              <a:t>Rms</a:t>
            </a:r>
            <a:r>
              <a:rPr lang="en-US" sz="1400" dirty="0" smtClean="0"/>
              <a:t> bunch length = 1 cm</a:t>
            </a:r>
          </a:p>
          <a:p>
            <a:r>
              <a:rPr lang="en-US" sz="1400" dirty="0" smtClean="0"/>
              <a:t>Displacement =0.1*b (0.5*b for cylindrical)</a:t>
            </a:r>
          </a:p>
          <a:p>
            <a:r>
              <a:rPr lang="en-US" sz="1400" dirty="0" smtClean="0"/>
              <a:t>Boundary conditions: conducting wall in x and y  open in z</a:t>
            </a:r>
          </a:p>
          <a:p>
            <a:r>
              <a:rPr lang="en-US" sz="1400" dirty="0" smtClean="0"/>
              <a:t>Normalization at device of 1m</a:t>
            </a:r>
          </a:p>
          <a:p>
            <a:endParaRPr lang="en-US" sz="1400" dirty="0" smtClean="0"/>
          </a:p>
        </p:txBody>
      </p:sp>
      <p:sp>
        <p:nvSpPr>
          <p:cNvPr id="4" name="Cube 3"/>
          <p:cNvSpPr/>
          <p:nvPr/>
        </p:nvSpPr>
        <p:spPr>
          <a:xfrm>
            <a:off x="6705600" y="5257800"/>
            <a:ext cx="2209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61722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16200000">
            <a:off x="6591300" y="4152900"/>
            <a:ext cx="838200" cy="1066800"/>
          </a:xfrm>
          <a:prstGeom prst="can">
            <a:avLst>
              <a:gd name="adj" fmla="val 6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434340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the simulated wake potential with the theoretical wake potential of a point charge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914400"/>
            <a:ext cx="49403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Theory: from Palumbo, </a:t>
            </a:r>
            <a:r>
              <a:rPr lang="en-US" dirty="0" err="1" smtClean="0"/>
              <a:t>Vaccaro</a:t>
            </a:r>
            <a:r>
              <a:rPr lang="en-US" dirty="0" smtClean="0"/>
              <a:t>, </a:t>
            </a:r>
            <a:r>
              <a:rPr lang="en-US" dirty="0" err="1" smtClean="0"/>
              <a:t>Zobov</a:t>
            </a:r>
            <a:r>
              <a:rPr lang="en-US" dirty="0" smtClean="0"/>
              <a:t>, INFN, 1994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7500" t="43000" r="3750" b="34000"/>
          <a:stretch>
            <a:fillRect/>
          </a:stretch>
        </p:blipFill>
        <p:spPr bwMode="auto">
          <a:xfrm>
            <a:off x="5257800" y="1143000"/>
            <a:ext cx="3886200" cy="6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5934670"/>
            <a:ext cx="6443239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But we are comparing the simulated wake of a </a:t>
            </a:r>
            <a:r>
              <a:rPr lang="en-US" dirty="0" err="1" smtClean="0"/>
              <a:t>gaussian</a:t>
            </a:r>
            <a:r>
              <a:rPr lang="en-US" dirty="0" smtClean="0"/>
              <a:t> bunch </a:t>
            </a:r>
            <a:br>
              <a:rPr lang="en-US" dirty="0" smtClean="0"/>
            </a:br>
            <a:r>
              <a:rPr lang="en-US" dirty="0" smtClean="0"/>
              <a:t>with the theoretical wake of a point charge. We need to convolute </a:t>
            </a:r>
            <a:br>
              <a:rPr lang="en-US" dirty="0" smtClean="0"/>
            </a:br>
            <a:r>
              <a:rPr lang="en-US" dirty="0" smtClean="0"/>
              <a:t>the theoretical wake with the source bunch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48600" y="4267200"/>
            <a:ext cx="914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extrusionH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914400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Comparison of the simulated wake potential with the theoretical wake potential of a Gaussian bunch</a:t>
            </a:r>
            <a:endParaRPr lang="en-US" sz="2800" dirty="0"/>
          </a:p>
        </p:txBody>
      </p:sp>
      <p:pic>
        <p:nvPicPr>
          <p:cNvPr id="25606" name="Picture 6" descr="C:\Documents and Settings\czannini\My Documents\MATLAB\con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3911203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791200"/>
            <a:ext cx="597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Theoretical and simulated wake potential are very similar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Short range wakes are subject to more noise in simulations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Also the theory is not valid at high frequencies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Context and 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Definition of the detuning, driving and general wake</a:t>
            </a:r>
          </a:p>
          <a:p>
            <a:endParaRPr lang="en-US" dirty="0" smtClean="0"/>
          </a:p>
          <a:p>
            <a:r>
              <a:rPr lang="en-US" dirty="0" smtClean="0"/>
              <a:t>First simulations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boundary condition in CST 2009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Form factor studies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Open questions</a:t>
            </a:r>
          </a:p>
          <a:p>
            <a:endParaRPr lang="en-US" dirty="0" smtClean="0"/>
          </a:p>
          <a:p>
            <a:r>
              <a:rPr lang="en-US" dirty="0" smtClean="0"/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 with MWS 2008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 factor studies</a:t>
            </a:r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1905000" y="3962400"/>
            <a:ext cx="2209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48768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48640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1447006" y="50284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48884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5562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934200" y="4405954"/>
          <a:ext cx="1060450" cy="699446"/>
        </p:xfrm>
        <a:graphic>
          <a:graphicData uri="http://schemas.openxmlformats.org/presentationml/2006/ole">
            <p:oleObj spid="_x0000_s16385" name="Equation" r:id="rId3" imgW="596880" imgH="393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4583668"/>
            <a:ext cx="15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factor q: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Definition of the detuning, driving and general wake</a:t>
            </a:r>
          </a:p>
          <a:p>
            <a:endParaRPr lang="en-US" dirty="0" smtClean="0"/>
          </a:p>
          <a:p>
            <a:r>
              <a:rPr lang="en-US" dirty="0" smtClean="0"/>
              <a:t>First simulations</a:t>
            </a:r>
          </a:p>
          <a:p>
            <a:endParaRPr lang="en-US" dirty="0" smtClean="0"/>
          </a:p>
          <a:p>
            <a:r>
              <a:rPr lang="en-US" dirty="0" smtClean="0"/>
              <a:t>New boundary condition in CST 2009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 factor studies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Open questions</a:t>
            </a:r>
          </a:p>
          <a:p>
            <a:endParaRPr lang="en-US" dirty="0" smtClean="0"/>
          </a:p>
          <a:p>
            <a:r>
              <a:rPr lang="en-US" dirty="0" smtClean="0"/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924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Number of mesh 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Device length = 20cm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b=1cm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Displacement = 0.1*</a:t>
            </a:r>
            <a:r>
              <a:rPr lang="en-US" sz="2400" dirty="0" err="1" smtClean="0"/>
              <a:t>b,h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Boundary conditions: electric in x and y open in z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Normalization at device of 1m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All wakes (including the driving term) are now simulated</a:t>
            </a:r>
          </a:p>
          <a:p>
            <a:endParaRPr lang="en-US" sz="16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3000" y="1600200"/>
          <a:ext cx="1219200" cy="464457"/>
        </p:xfrm>
        <a:graphic>
          <a:graphicData uri="http://schemas.openxmlformats.org/presentationml/2006/ole">
            <p:oleObj spid="_x0000_s22530" name="Equation" r:id="rId3" imgW="533160" imgH="2030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381000" y="1118428"/>
          <a:ext cx="7315200" cy="5739572"/>
        </p:xfrm>
        <a:graphic>
          <a:graphicData uri="http://schemas.openxmlformats.org/presentationml/2006/ole">
            <p:oleObj spid="_x0000_s2050" name="Graph" r:id="rId3" imgW="3899520" imgH="3058560" progId="Origin50.Grap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304800"/>
            <a:ext cx="6226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Rectangular shape with form factor q=0.5</a:t>
            </a:r>
            <a:endParaRPr lang="en-US" sz="2800" dirty="0"/>
          </a:p>
        </p:txBody>
      </p:sp>
      <p:sp>
        <p:nvSpPr>
          <p:cNvPr id="5" name="Cube 4"/>
          <p:cNvSpPr/>
          <p:nvPr/>
        </p:nvSpPr>
        <p:spPr>
          <a:xfrm>
            <a:off x="6858000" y="2057400"/>
            <a:ext cx="2209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9718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0" y="350520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553994" y="31234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2971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3581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41910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q=0.5 </a:t>
            </a:r>
            <a:r>
              <a:rPr lang="en-US" dirty="0" smtClean="0">
                <a:sym typeface="Wingdings" pitchFamily="2" charset="2"/>
              </a:rPr>
              <a:t> h=3b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304800" y="762000"/>
          <a:ext cx="7620000" cy="5967959"/>
        </p:xfrm>
        <a:graphic>
          <a:graphicData uri="http://schemas.openxmlformats.org/presentationml/2006/ole">
            <p:oleObj spid="_x0000_s3074" name="Graph" r:id="rId3" imgW="3873600" imgH="3034080" progId="Origin50.Graph">
              <p:embed/>
            </p:oleObj>
          </a:graphicData>
        </a:graphic>
      </p:graphicFrame>
      <p:sp>
        <p:nvSpPr>
          <p:cNvPr id="3" name="Cube 2"/>
          <p:cNvSpPr/>
          <p:nvPr/>
        </p:nvSpPr>
        <p:spPr>
          <a:xfrm>
            <a:off x="7162800" y="2057400"/>
            <a:ext cx="1828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9000" y="29718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62800" y="35052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6858794" y="31234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3200" y="2971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3581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4191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q=0.33 </a:t>
            </a:r>
            <a:r>
              <a:rPr lang="en-US" dirty="0" smtClean="0">
                <a:sym typeface="Wingdings" pitchFamily="2" charset="2"/>
              </a:rPr>
              <a:t> h=2b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04800"/>
            <a:ext cx="6409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Rectangular shape with form factor q=0.33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7479247" y="1981200"/>
            <a:ext cx="1447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447" y="2895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79247" y="3429000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7175241" y="30472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69647" y="2895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79247" y="3505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8247" y="4114800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q=0.1  </a:t>
            </a:r>
            <a:r>
              <a:rPr lang="en-US" dirty="0" smtClean="0">
                <a:sym typeface="Wingdings" pitchFamily="2" charset="2"/>
              </a:rPr>
              <a:t> h ~ 1.22 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304800"/>
            <a:ext cx="6226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Rectangular shape with form factor q=0.1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-381000" y="596754"/>
          <a:ext cx="8077200" cy="6337446"/>
        </p:xfrm>
        <a:graphic>
          <a:graphicData uri="http://schemas.openxmlformats.org/presentationml/2006/ole">
            <p:oleObj spid="_x0000_s4100" name="Graph" r:id="rId3" imgW="3899520" imgH="30585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m fac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6300"/>
            <a:ext cx="7162800" cy="5372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Comparison of the theoretical and simulated wake form factor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064275" y="773668"/>
            <a:ext cx="533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Theory: from </a:t>
            </a:r>
            <a:r>
              <a:rPr lang="en-US" dirty="0" err="1" smtClean="0"/>
              <a:t>Gluckstern</a:t>
            </a:r>
            <a:r>
              <a:rPr lang="en-US" dirty="0" smtClean="0"/>
              <a:t>, </a:t>
            </a:r>
            <a:r>
              <a:rPr lang="en-US" dirty="0" err="1" smtClean="0"/>
              <a:t>Ziejts</a:t>
            </a:r>
            <a:r>
              <a:rPr lang="en-US" dirty="0" smtClean="0"/>
              <a:t>, </a:t>
            </a:r>
            <a:r>
              <a:rPr lang="en-US" dirty="0" err="1" smtClean="0"/>
              <a:t>Zotter</a:t>
            </a:r>
            <a:r>
              <a:rPr lang="en-US" dirty="0" smtClean="0"/>
              <a:t>, Phys. Rev., 1992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691425" y="2209800"/>
          <a:ext cx="2452575" cy="2210169"/>
        </p:xfrm>
        <a:graphic>
          <a:graphicData uri="http://schemas.openxmlformats.org/presentationml/2006/ole">
            <p:oleObj spid="_x0000_s87041" name="Equation" r:id="rId5" imgW="134604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 factor 4.4 (probably        ) is observed between the amplitude of simulated wakes and theoretical wakes.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This amplitude factor aside, we have separated the dipolar and </a:t>
            </a:r>
            <a:r>
              <a:rPr lang="en-US" sz="2400" dirty="0" err="1" smtClean="0"/>
              <a:t>quadrupolar</a:t>
            </a:r>
            <a:r>
              <a:rPr lang="en-US" sz="2400" dirty="0" smtClean="0"/>
              <a:t> terms in the rectangular shape, and they agree with the theory.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simulated wakes obtained for several rectangular shape form factors also agree with the theoretical curve.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33800" y="1676400"/>
          <a:ext cx="605117" cy="381000"/>
        </p:xfrm>
        <a:graphic>
          <a:graphicData uri="http://schemas.openxmlformats.org/presentationml/2006/ole">
            <p:oleObj spid="_x0000_s33794" name="Equation" r:id="rId3" imgW="3427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Open questions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686800" cy="44195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800" dirty="0" smtClean="0"/>
              <a:t>Factor 4.4 between theory and simulations </a:t>
            </a:r>
            <a:br>
              <a:rPr lang="en-US" sz="3800" dirty="0" smtClean="0"/>
            </a:br>
            <a:endParaRPr lang="en-US" sz="3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dirty="0" smtClean="0">
                <a:sym typeface="Wingdings" pitchFamily="2" charset="2"/>
              </a:rPr>
              <a:t>		</a:t>
            </a:r>
            <a:r>
              <a:rPr lang="en-US" sz="3000" dirty="0" smtClean="0">
                <a:sym typeface="Wingdings" pitchFamily="2" charset="2"/>
              </a:rPr>
              <a:t>- most likely a difference of convention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800" dirty="0" smtClean="0"/>
              <a:t>Issues with cylindrical shape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ym typeface="Wingdings" pitchFamily="2" charset="2"/>
              </a:rPr>
              <a:t>		</a:t>
            </a:r>
            <a:br>
              <a:rPr lang="en-US" sz="2400" dirty="0" smtClean="0">
                <a:sym typeface="Wingdings" pitchFamily="2" charset="2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Context and 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Definition of the detuning, driving and general wake</a:t>
            </a:r>
          </a:p>
          <a:p>
            <a:endParaRPr lang="en-US" dirty="0" smtClean="0"/>
          </a:p>
          <a:p>
            <a:r>
              <a:rPr lang="en-US" dirty="0" smtClean="0"/>
              <a:t>First simulations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boundary condition in CST 2009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 factor studies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Open questions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ym typeface="Wingdings" pitchFamily="2" charset="2"/>
              </a:rPr>
              <a:t> In </a:t>
            </a:r>
            <a:r>
              <a:rPr lang="en-US" sz="2000" dirty="0" err="1" smtClean="0">
                <a:sym typeface="Wingdings" pitchFamily="2" charset="2"/>
              </a:rPr>
              <a:t>Headtail</a:t>
            </a:r>
            <a:r>
              <a:rPr lang="en-US" sz="2000" dirty="0" smtClean="0">
                <a:sym typeface="Wingdings" pitchFamily="2" charset="2"/>
              </a:rPr>
              <a:t>, the wake is assumed to have linear uncoupled </a:t>
            </a:r>
            <a:r>
              <a:rPr lang="en-US" sz="2000" dirty="0" err="1" smtClean="0">
                <a:sym typeface="Wingdings" pitchFamily="2" charset="2"/>
              </a:rPr>
              <a:t>dependance</a:t>
            </a:r>
            <a:r>
              <a:rPr lang="en-US" sz="2000" dirty="0" smtClean="0">
                <a:sym typeface="Wingdings" pitchFamily="2" charset="2"/>
              </a:rPr>
              <a:t> on the source particle and the test particle.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ym typeface="Wingdings" pitchFamily="2" charset="2"/>
              </a:rPr>
              <a:t>This linear approximation should be valid for small particle amplitudes.</a:t>
            </a:r>
          </a:p>
          <a:p>
            <a:pPr marL="342900" lvl="0" indent="-342900">
              <a:spcBef>
                <a:spcPct val="20000"/>
              </a:spcBef>
            </a:pPr>
            <a:endParaRPr lang="en-US" sz="2000" dirty="0" smtClean="0"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ym typeface="Wingdings" pitchFamily="2" charset="2"/>
              </a:rPr>
              <a:t>If the amplitude grows,  do we have to include higher order terms? At what displacement?</a:t>
            </a:r>
          </a:p>
          <a:p>
            <a:pPr marL="342900" lvl="0" indent="-342900">
              <a:spcBef>
                <a:spcPct val="20000"/>
              </a:spcBef>
            </a:pPr>
            <a:endParaRPr lang="en-US" sz="2000" dirty="0" smtClean="0"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ym typeface="Wingdings" pitchFamily="2" charset="2"/>
              </a:rPr>
              <a:t>Besides, are there coupled terms between planes? </a:t>
            </a:r>
            <a:br>
              <a:rPr lang="en-US" sz="2000" dirty="0" smtClean="0">
                <a:sym typeface="Wingdings" pitchFamily="2" charset="2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Future plans: coupling terms and non linear terms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381000"/>
          <a:ext cx="6019800" cy="5019675"/>
        </p:xfrm>
        <a:graphic>
          <a:graphicData uri="http://schemas.openxmlformats.org/presentationml/2006/ole">
            <p:oleObj spid="_x0000_s96258" name="Graph" r:id="rId3" imgW="3794400" imgH="3163680" progId="Origin50.Graph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477000" y="2286000"/>
            <a:ext cx="2362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0" idx="7"/>
          </p:cNvCxnSpPr>
          <p:nvPr/>
        </p:nvCxnSpPr>
        <p:spPr>
          <a:xfrm rot="5400000" flipH="1" flipV="1">
            <a:off x="7978682" y="2057400"/>
            <a:ext cx="631918" cy="1089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7620000" y="2895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96200" y="4191000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53400" y="4202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sz="1000" dirty="0" err="1" smtClean="0"/>
              <a:t>x</a:t>
            </a:r>
            <a:endParaRPr lang="en-US" sz="1000" dirty="0"/>
          </a:p>
        </p:txBody>
      </p:sp>
      <p:sp>
        <p:nvSpPr>
          <p:cNvPr id="18" name="Flowchart: Connector 17"/>
          <p:cNvSpPr/>
          <p:nvPr/>
        </p:nvSpPr>
        <p:spPr>
          <a:xfrm>
            <a:off x="7924800" y="2773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8077200" y="26974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8229600" y="26212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8382000" y="25146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8534400" y="24384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7499866" y="3320534"/>
            <a:ext cx="84986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353300" y="33909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96200" y="3821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sz="1000" dirty="0" smtClean="0"/>
              <a:t>x</a:t>
            </a:r>
            <a:endParaRPr lang="en-US" sz="1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620000" y="38100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>
            <a:off x="6705600" y="1219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6781800" y="18288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934200" y="1143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beam</a:t>
            </a:r>
          </a:p>
          <a:p>
            <a:endParaRPr lang="en-US" dirty="0" smtClean="0"/>
          </a:p>
          <a:p>
            <a:r>
              <a:rPr lang="en-US" dirty="0" smtClean="0"/>
              <a:t>Source beam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3" idx="1"/>
            <a:endCxn id="3" idx="3"/>
          </p:cNvCxnSpPr>
          <p:nvPr/>
        </p:nvCxnSpPr>
        <p:spPr>
          <a:xfrm rot="10800000" flipH="1">
            <a:off x="6477000" y="29337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>
            <a:off x="7047706" y="29337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10600" y="236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914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685800" y="4876800"/>
          <a:ext cx="970005" cy="854529"/>
        </p:xfrm>
        <a:graphic>
          <a:graphicData uri="http://schemas.openxmlformats.org/presentationml/2006/ole">
            <p:oleObj spid="_x0000_s96259" name="Equation" r:id="rId4" imgW="533160" imgH="469800" progId="Equation.3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133600" y="5029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displacement is along the diagonal of the rectangular shape</a:t>
            </a:r>
            <a:br>
              <a:rPr lang="en-US" b="1" dirty="0" smtClean="0"/>
            </a:br>
            <a:r>
              <a:rPr lang="en-US" b="1" dirty="0" smtClean="0"/>
              <a:t>and the wake is normalized to the displacement </a:t>
            </a:r>
            <a:endParaRPr lang="en-US" b="1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752600" y="533218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52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First results of simultaneously moving x and y location of the source beam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5715000"/>
            <a:ext cx="7543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These first results are difficult to explain without involving non linear or coupled </a:t>
            </a:r>
            <a:r>
              <a:rPr lang="en-US" b="1" dirty="0" err="1" smtClean="0"/>
              <a:t>dependance</a:t>
            </a:r>
            <a:r>
              <a:rPr lang="en-US" b="1" dirty="0" smtClean="0"/>
              <a:t> of the wake on the  transverse location.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6400800"/>
            <a:ext cx="891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threshold for the onset of a nonlinear or coupled </a:t>
            </a:r>
            <a:r>
              <a:rPr lang="en-US" b="1" dirty="0" err="1" smtClean="0"/>
              <a:t>dependance</a:t>
            </a:r>
            <a:r>
              <a:rPr lang="en-US" b="1" dirty="0" smtClean="0"/>
              <a:t> seems very low (</a:t>
            </a:r>
            <a:r>
              <a:rPr lang="en-US" b="1" dirty="0" smtClean="0">
                <a:sym typeface="Symbol"/>
              </a:rPr>
              <a:t>~0.1 b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of the dipolar and </a:t>
            </a:r>
            <a:r>
              <a:rPr lang="en-US" dirty="0" err="1" smtClean="0"/>
              <a:t>quadrupolar</a:t>
            </a:r>
            <a:r>
              <a:rPr lang="en-US" dirty="0" smtClean="0"/>
              <a:t> terms of the rectangular shape with Particle Studio simulations, and comparison with theory.</a:t>
            </a:r>
          </a:p>
          <a:p>
            <a:endParaRPr lang="en-US" dirty="0" smtClean="0"/>
          </a:p>
          <a:p>
            <a:r>
              <a:rPr lang="en-US" dirty="0" smtClean="0"/>
              <a:t>Simulation of the wake form factor in a rectangular shape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C954-9A42-4728-9681-C8474EE5E5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Rectangle 42"/>
          <p:cNvSpPr>
            <a:spLocks noChangeArrowheads="1"/>
          </p:cNvSpPr>
          <p:nvPr/>
        </p:nvSpPr>
        <p:spPr bwMode="auto">
          <a:xfrm rot="16200000">
            <a:off x="4152900" y="3009900"/>
            <a:ext cx="26670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 rot="16200000">
            <a:off x="4686300" y="35433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 rot="16200000">
            <a:off x="5029200" y="3886200"/>
            <a:ext cx="914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 rot="16200000">
            <a:off x="5257800" y="41148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5486400" y="1371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486400" y="4419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00600" y="990600"/>
            <a:ext cx="1902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Displacement in  y</a:t>
            </a:r>
            <a:endParaRPr lang="en-US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38100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3%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10%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" y="149225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69925" y="1452563"/>
            <a:ext cx="1069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=k</a:t>
            </a:r>
            <a:r>
              <a:rPr lang="en-US" baseline="-25000" dirty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y</a:t>
            </a:r>
            <a:endParaRPr lang="en-US" dirty="0"/>
          </a:p>
          <a:p>
            <a:endParaRPr lang="en-US" dirty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724400" y="32908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10%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62000" y="2406650"/>
            <a:ext cx="2551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=k</a:t>
            </a:r>
            <a:r>
              <a:rPr lang="en-US" baseline="-25000" dirty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y </a:t>
            </a:r>
            <a:r>
              <a:rPr lang="en-US" dirty="0"/>
              <a:t>+</a:t>
            </a:r>
            <a:r>
              <a:rPr lang="en-US" dirty="0" smtClean="0"/>
              <a:t>k</a:t>
            </a:r>
            <a:r>
              <a:rPr lang="en-US" baseline="-25000" dirty="0" smtClean="0"/>
              <a:t>y3 </a:t>
            </a:r>
            <a:r>
              <a:rPr lang="en-US" dirty="0" smtClean="0"/>
              <a:t>y</a:t>
            </a:r>
            <a:r>
              <a:rPr lang="en-US" baseline="30000" dirty="0" smtClean="0"/>
              <a:t>3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y4</a:t>
            </a:r>
            <a:r>
              <a:rPr lang="en-US" dirty="0" smtClean="0"/>
              <a:t> y</a:t>
            </a:r>
            <a:r>
              <a:rPr lang="en-US" baseline="30000" dirty="0" smtClean="0"/>
              <a:t>4</a:t>
            </a:r>
            <a:endParaRPr lang="en-US" baseline="-25000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52400" y="2482850"/>
            <a:ext cx="3810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715000" y="44958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3%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2454274" y="1949450"/>
            <a:ext cx="212725" cy="26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1676400" y="2254250"/>
            <a:ext cx="1600200" cy="685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905000" y="1568450"/>
            <a:ext cx="1974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 1% </a:t>
            </a:r>
            <a:r>
              <a:rPr lang="en-US" dirty="0">
                <a:solidFill>
                  <a:srgbClr val="FF0000"/>
                </a:solidFill>
              </a:rPr>
              <a:t>of linear term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781800" y="4495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40%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800600" y="2667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40%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762000" y="3930650"/>
            <a:ext cx="2551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=k</a:t>
            </a:r>
            <a:r>
              <a:rPr lang="en-US" baseline="-25000" dirty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y </a:t>
            </a:r>
            <a:r>
              <a:rPr lang="en-US" dirty="0"/>
              <a:t>+</a:t>
            </a:r>
            <a:r>
              <a:rPr lang="en-US" dirty="0" smtClean="0"/>
              <a:t>k</a:t>
            </a:r>
            <a:r>
              <a:rPr lang="en-US" baseline="-25000" dirty="0" smtClean="0"/>
              <a:t>y3 </a:t>
            </a:r>
            <a:r>
              <a:rPr lang="en-US" dirty="0" smtClean="0"/>
              <a:t>y</a:t>
            </a:r>
            <a:r>
              <a:rPr lang="en-US" baseline="30000" dirty="0" smtClean="0"/>
              <a:t>3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y4</a:t>
            </a:r>
            <a:r>
              <a:rPr lang="en-US" dirty="0" smtClean="0"/>
              <a:t> y</a:t>
            </a:r>
            <a:r>
              <a:rPr lang="en-US" baseline="30000" dirty="0" smtClean="0"/>
              <a:t>4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52400" y="4006850"/>
            <a:ext cx="381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2454275" y="3473450"/>
            <a:ext cx="136525" cy="26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1676400" y="3778250"/>
            <a:ext cx="1600200" cy="685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7620000" y="4495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80%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4800600" y="1524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80%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2971800" y="5226050"/>
            <a:ext cx="1503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+k</a:t>
            </a:r>
            <a:r>
              <a:rPr lang="en-US" baseline="-25000" dirty="0"/>
              <a:t>y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baseline="30000" dirty="0" smtClean="0"/>
              <a:t>5 </a:t>
            </a:r>
            <a:r>
              <a:rPr lang="en-US" dirty="0" smtClean="0"/>
              <a:t>+k</a:t>
            </a:r>
            <a:r>
              <a:rPr lang="en-US" baseline="-25000" dirty="0"/>
              <a:t>y</a:t>
            </a:r>
            <a:r>
              <a:rPr lang="en-US" baseline="-25000" dirty="0" smtClean="0"/>
              <a:t>6</a:t>
            </a:r>
            <a:r>
              <a:rPr lang="en-US" dirty="0" smtClean="0"/>
              <a:t> y</a:t>
            </a:r>
            <a:r>
              <a:rPr lang="en-US" baseline="30000" dirty="0" smtClean="0"/>
              <a:t>6</a:t>
            </a:r>
            <a:endParaRPr lang="en-US" baseline="-25000" dirty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152400" y="5302250"/>
            <a:ext cx="381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5181600" y="44196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  <a:noFill/>
          <a:ln/>
        </p:spPr>
        <p:txBody>
          <a:bodyPr/>
          <a:lstStyle/>
          <a:p>
            <a:r>
              <a:rPr lang="en-US" sz="2800" dirty="0"/>
              <a:t>Nonlinear uncoupled terms (first qualitative picture)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1682495" y="3092450"/>
            <a:ext cx="1974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 5% </a:t>
            </a:r>
            <a:r>
              <a:rPr lang="en-US" dirty="0">
                <a:solidFill>
                  <a:srgbClr val="FF0000"/>
                </a:solidFill>
              </a:rPr>
              <a:t>of linear term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838200" y="5226050"/>
            <a:ext cx="2551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=k</a:t>
            </a:r>
            <a:r>
              <a:rPr lang="en-US" baseline="-25000" dirty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y </a:t>
            </a:r>
            <a:r>
              <a:rPr lang="en-US" dirty="0"/>
              <a:t>+</a:t>
            </a:r>
            <a:r>
              <a:rPr lang="en-US" dirty="0" smtClean="0"/>
              <a:t>k</a:t>
            </a:r>
            <a:r>
              <a:rPr lang="en-US" baseline="-25000" dirty="0" smtClean="0"/>
              <a:t>y3 </a:t>
            </a:r>
            <a:r>
              <a:rPr lang="en-US" dirty="0" smtClean="0"/>
              <a:t>y</a:t>
            </a:r>
            <a:r>
              <a:rPr lang="en-US" baseline="30000" dirty="0" smtClean="0"/>
              <a:t>3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y4</a:t>
            </a:r>
            <a:r>
              <a:rPr lang="en-US" dirty="0" smtClean="0"/>
              <a:t> y</a:t>
            </a:r>
            <a:r>
              <a:rPr lang="en-US" baseline="30000" dirty="0" smtClean="0"/>
              <a:t>4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2819400" y="4768850"/>
            <a:ext cx="0" cy="26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Oval 29"/>
          <p:cNvSpPr>
            <a:spLocks noChangeArrowheads="1"/>
          </p:cNvSpPr>
          <p:nvPr/>
        </p:nvSpPr>
        <p:spPr bwMode="auto">
          <a:xfrm>
            <a:off x="1676400" y="5073650"/>
            <a:ext cx="2971800" cy="685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1782854" y="4464050"/>
            <a:ext cx="2091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 30% </a:t>
            </a:r>
            <a:r>
              <a:rPr lang="en-US" dirty="0">
                <a:solidFill>
                  <a:srgbClr val="FF0000"/>
                </a:solidFill>
              </a:rPr>
              <a:t>of linear term</a:t>
            </a:r>
          </a:p>
        </p:txBody>
      </p:sp>
      <p:sp>
        <p:nvSpPr>
          <p:cNvPr id="45" name="Cube 44"/>
          <p:cNvSpPr/>
          <p:nvPr/>
        </p:nvSpPr>
        <p:spPr>
          <a:xfrm>
            <a:off x="6629400" y="1447800"/>
            <a:ext cx="2209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05600" y="23622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629400" y="289560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6325394" y="25138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9800" y="2362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86600" y="2971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687190" y="32766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q=0.5 </a:t>
            </a:r>
            <a:r>
              <a:rPr lang="en-US" dirty="0" smtClean="0">
                <a:sym typeface="Wingdings" pitchFamily="2" charset="2"/>
              </a:rPr>
              <a:t> h=3b</a:t>
            </a:r>
            <a:endParaRPr lang="en-US" dirty="0"/>
          </a:p>
        </p:txBody>
      </p:sp>
      <p:sp>
        <p:nvSpPr>
          <p:cNvPr id="5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629400" y="6280150"/>
            <a:ext cx="2133600" cy="365125"/>
          </a:xfrm>
        </p:spPr>
        <p:txBody>
          <a:bodyPr/>
          <a:lstStyle/>
          <a:p>
            <a:fld id="{F4FAC954-9A42-4728-9681-C8474EE5E54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7010400" y="4724400"/>
            <a:ext cx="18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Displacement in  x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495800" y="762000"/>
            <a:ext cx="44958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181600" y="5334000"/>
            <a:ext cx="2362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6324601" y="5943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6400800" y="57454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6400800" y="55930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6400800" y="56692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6400800" y="55168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6400800" y="5821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>
            <a:stCxn id="103" idx="1"/>
            <a:endCxn id="103" idx="3"/>
          </p:cNvCxnSpPr>
          <p:nvPr/>
        </p:nvCxnSpPr>
        <p:spPr>
          <a:xfrm rot="10800000" flipH="1">
            <a:off x="5181600" y="59817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>
            <a:off x="5752307" y="59817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2390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096001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18" name="Flowchart: Connector 117"/>
          <p:cNvSpPr/>
          <p:nvPr/>
        </p:nvSpPr>
        <p:spPr>
          <a:xfrm>
            <a:off x="7620000" y="559308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>
            <a:off x="7696200" y="6202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7724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beam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7772400" y="6019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762000" y="30480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x</a:t>
            </a:r>
            <a:r>
              <a:rPr lang="en-US" dirty="0"/>
              <a:t>=k</a:t>
            </a:r>
            <a:r>
              <a:rPr lang="en-US" baseline="-25000" dirty="0"/>
              <a:t>x1</a:t>
            </a:r>
            <a:r>
              <a:rPr lang="en-US" dirty="0"/>
              <a:t> x + k</a:t>
            </a:r>
            <a:r>
              <a:rPr lang="en-US" baseline="-25000" dirty="0"/>
              <a:t>xy1</a:t>
            </a:r>
            <a:r>
              <a:rPr lang="en-US" dirty="0"/>
              <a:t> </a:t>
            </a:r>
            <a:r>
              <a:rPr lang="en-US" dirty="0" smtClean="0"/>
              <a:t>y+ k</a:t>
            </a:r>
            <a:r>
              <a:rPr lang="en-US" baseline="-25000" dirty="0" smtClean="0"/>
              <a:t>xy2</a:t>
            </a:r>
            <a:r>
              <a:rPr lang="en-US" dirty="0" smtClean="0"/>
              <a:t> y</a:t>
            </a:r>
            <a:r>
              <a:rPr lang="en-US" baseline="30000" dirty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k</a:t>
            </a:r>
            <a:r>
              <a:rPr lang="en-US" baseline="-25000" dirty="0" smtClean="0"/>
              <a:t>xy3</a:t>
            </a:r>
            <a:r>
              <a:rPr lang="en-US" dirty="0" smtClean="0"/>
              <a:t> y</a:t>
            </a:r>
            <a:r>
              <a:rPr lang="en-US" baseline="30000" dirty="0" smtClean="0"/>
              <a:t>3</a:t>
            </a:r>
            <a:endParaRPr lang="en-US" dirty="0"/>
          </a:p>
          <a:p>
            <a:endParaRPr lang="en-US" dirty="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54864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sz="2800"/>
              <a:t>Nonlinear coupled terms (first qualitative picture)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486400" y="4800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8382000" y="4800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029200" y="1524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876800" y="41910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3%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172200" y="4876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10%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28600" y="2209800"/>
            <a:ext cx="3810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724400" y="36718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228600" y="3200400"/>
            <a:ext cx="3810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715000" y="48768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3%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2362200" y="1676400"/>
            <a:ext cx="152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1752600" y="2971800"/>
            <a:ext cx="2514600" cy="533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743200" y="2286000"/>
            <a:ext cx="192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&lt;2% </a:t>
            </a:r>
            <a:r>
              <a:rPr lang="en-US" dirty="0">
                <a:solidFill>
                  <a:srgbClr val="FF0000"/>
                </a:solidFill>
              </a:rPr>
              <a:t>of linear term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781800" y="4876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40%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4800600" y="3048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40%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28600" y="4724400"/>
            <a:ext cx="381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H="1">
            <a:off x="2530475" y="4191000"/>
            <a:ext cx="136525" cy="26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7620000" y="4876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80%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4800600" y="2514600"/>
            <a:ext cx="58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60</a:t>
            </a:r>
            <a:r>
              <a:rPr lang="en-US" dirty="0"/>
              <a:t>%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228600" y="6019800"/>
            <a:ext cx="381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5181600" y="48006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 rot="16200000">
            <a:off x="5334000" y="3657600"/>
            <a:ext cx="2133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 rot="16200000">
            <a:off x="5600700" y="3924300"/>
            <a:ext cx="1600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 rot="16200000">
            <a:off x="5943600" y="4267200"/>
            <a:ext cx="914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 rot="16200000">
            <a:off x="6172200" y="4495800"/>
            <a:ext cx="457200" cy="152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V="1">
            <a:off x="6400800" y="2514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746125" y="2170113"/>
            <a:ext cx="178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x</a:t>
            </a:r>
            <a:r>
              <a:rPr lang="en-US" dirty="0"/>
              <a:t>=k</a:t>
            </a:r>
            <a:r>
              <a:rPr lang="en-US" baseline="-25000" dirty="0"/>
              <a:t>x1</a:t>
            </a:r>
            <a:r>
              <a:rPr lang="en-US" dirty="0"/>
              <a:t> x +k</a:t>
            </a:r>
            <a:r>
              <a:rPr lang="en-US" baseline="-25000" dirty="0"/>
              <a:t>xy1</a:t>
            </a:r>
            <a:r>
              <a:rPr lang="en-US" dirty="0"/>
              <a:t> y</a:t>
            </a:r>
          </a:p>
          <a:p>
            <a:endParaRPr lang="en-US" dirty="0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1676400" y="2133600"/>
            <a:ext cx="914400" cy="533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1295400" y="1295400"/>
            <a:ext cx="3197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 0.1</a:t>
            </a:r>
            <a:r>
              <a:rPr lang="en-US" dirty="0">
                <a:solidFill>
                  <a:srgbClr val="FF0000"/>
                </a:solidFill>
              </a:rPr>
              <a:t>% of linear uncoupled term</a:t>
            </a: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>
            <a:off x="2971800" y="26670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133600" y="3897868"/>
            <a:ext cx="2038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&lt;30% </a:t>
            </a:r>
            <a:r>
              <a:rPr lang="en-US" dirty="0">
                <a:solidFill>
                  <a:srgbClr val="FF0000"/>
                </a:solidFill>
              </a:rPr>
              <a:t>of linear term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62000" y="461645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x</a:t>
            </a:r>
            <a:r>
              <a:rPr lang="en-US" dirty="0"/>
              <a:t>=k</a:t>
            </a:r>
            <a:r>
              <a:rPr lang="en-US" baseline="-25000" dirty="0"/>
              <a:t>x1</a:t>
            </a:r>
            <a:r>
              <a:rPr lang="en-US" dirty="0"/>
              <a:t> x + k</a:t>
            </a:r>
            <a:r>
              <a:rPr lang="en-US" baseline="-25000" dirty="0"/>
              <a:t>xy1</a:t>
            </a:r>
            <a:r>
              <a:rPr lang="en-US" dirty="0"/>
              <a:t> </a:t>
            </a:r>
            <a:r>
              <a:rPr lang="en-US" dirty="0" smtClean="0"/>
              <a:t>y+ k</a:t>
            </a:r>
            <a:r>
              <a:rPr lang="en-US" baseline="-25000" dirty="0" smtClean="0"/>
              <a:t>xy2</a:t>
            </a:r>
            <a:r>
              <a:rPr lang="en-US" dirty="0" smtClean="0"/>
              <a:t> y</a:t>
            </a:r>
            <a:r>
              <a:rPr lang="en-US" baseline="30000" dirty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k</a:t>
            </a:r>
            <a:r>
              <a:rPr lang="en-US" baseline="-25000" dirty="0" smtClean="0"/>
              <a:t>xy3</a:t>
            </a:r>
            <a:r>
              <a:rPr lang="en-US" dirty="0" smtClean="0"/>
              <a:t> y</a:t>
            </a:r>
            <a:r>
              <a:rPr lang="en-US" baseline="30000" dirty="0" smtClean="0"/>
              <a:t>3</a:t>
            </a:r>
            <a:endParaRPr lang="en-US" dirty="0"/>
          </a:p>
          <a:p>
            <a:endParaRPr lang="en-US" dirty="0"/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1752600" y="4540250"/>
            <a:ext cx="2514600" cy="533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flipH="1">
            <a:off x="2530475" y="5562600"/>
            <a:ext cx="136525" cy="26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2133600" y="5269468"/>
            <a:ext cx="2038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&lt;75% </a:t>
            </a:r>
            <a:r>
              <a:rPr lang="en-US" dirty="0">
                <a:solidFill>
                  <a:srgbClr val="FF0000"/>
                </a:solidFill>
              </a:rPr>
              <a:t>of linear term</a:t>
            </a: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762000" y="598805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x</a:t>
            </a:r>
            <a:r>
              <a:rPr lang="en-US" dirty="0"/>
              <a:t>=k</a:t>
            </a:r>
            <a:r>
              <a:rPr lang="en-US" baseline="-25000" dirty="0"/>
              <a:t>x1</a:t>
            </a:r>
            <a:r>
              <a:rPr lang="en-US" dirty="0"/>
              <a:t> x + k</a:t>
            </a:r>
            <a:r>
              <a:rPr lang="en-US" baseline="-25000" dirty="0"/>
              <a:t>xy1</a:t>
            </a:r>
            <a:r>
              <a:rPr lang="en-US" dirty="0"/>
              <a:t> </a:t>
            </a:r>
            <a:r>
              <a:rPr lang="en-US" dirty="0" smtClean="0"/>
              <a:t>y+ k</a:t>
            </a:r>
            <a:r>
              <a:rPr lang="en-US" baseline="-25000" dirty="0" smtClean="0"/>
              <a:t>xy2</a:t>
            </a:r>
            <a:r>
              <a:rPr lang="en-US" dirty="0" smtClean="0"/>
              <a:t> y</a:t>
            </a:r>
            <a:r>
              <a:rPr lang="en-US" baseline="30000" dirty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k</a:t>
            </a:r>
            <a:r>
              <a:rPr lang="en-US" baseline="-25000" dirty="0" smtClean="0"/>
              <a:t>xy3</a:t>
            </a:r>
            <a:r>
              <a:rPr lang="en-US" dirty="0" smtClean="0"/>
              <a:t> y</a:t>
            </a:r>
            <a:r>
              <a:rPr lang="en-US" baseline="30000" dirty="0" smtClean="0"/>
              <a:t>3</a:t>
            </a:r>
            <a:endParaRPr lang="en-US" dirty="0"/>
          </a:p>
          <a:p>
            <a:endParaRPr lang="en-US" dirty="0"/>
          </a:p>
        </p:txBody>
      </p: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1752600" y="5911850"/>
            <a:ext cx="2514600" cy="533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Cube 54"/>
          <p:cNvSpPr/>
          <p:nvPr/>
        </p:nvSpPr>
        <p:spPr>
          <a:xfrm>
            <a:off x="6934200" y="914400"/>
            <a:ext cx="2209800" cy="1295400"/>
          </a:xfrm>
          <a:prstGeom prst="cube">
            <a:avLst>
              <a:gd name="adj" fmla="val 641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10400" y="18288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934200" y="236220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6630194" y="1980406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24600" y="18129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b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391400" y="2362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58000" y="28194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q=0.5 </a:t>
            </a:r>
            <a:r>
              <a:rPr lang="en-US" dirty="0" smtClean="0">
                <a:sym typeface="Wingdings" pitchFamily="2" charset="2"/>
              </a:rPr>
              <a:t> h=3b</a:t>
            </a:r>
            <a:endParaRPr lang="en-US" dirty="0"/>
          </a:p>
        </p:txBody>
      </p:sp>
      <p:sp>
        <p:nvSpPr>
          <p:cNvPr id="6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705600" y="6188075"/>
            <a:ext cx="2133600" cy="365125"/>
          </a:xfrm>
        </p:spPr>
        <p:txBody>
          <a:bodyPr/>
          <a:lstStyle/>
          <a:p>
            <a:fld id="{F4FAC954-9A42-4728-9681-C8474EE5E5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3" name="Slide Number Placeholder 13"/>
          <p:cNvSpPr txBox="1">
            <a:spLocks/>
          </p:cNvSpPr>
          <p:nvPr/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57800" y="5334000"/>
            <a:ext cx="2362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6781800" y="5943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6858000" y="57454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6858000" y="55930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6858000" y="56692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6858000" y="55168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6858000" y="5821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64" idx="1"/>
            <a:endCxn id="64" idx="3"/>
          </p:cNvCxnSpPr>
          <p:nvPr/>
        </p:nvCxnSpPr>
        <p:spPr>
          <a:xfrm rot="10800000" flipH="1">
            <a:off x="5257800" y="59817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>
            <a:off x="5828507" y="59817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315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172201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5" name="Flowchart: Connector 74"/>
          <p:cNvSpPr/>
          <p:nvPr/>
        </p:nvSpPr>
        <p:spPr>
          <a:xfrm>
            <a:off x="7696200" y="559308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7772400" y="6202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848600" y="5498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beam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772400" y="6019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beam</a:t>
            </a:r>
            <a:endParaRPr lang="en-US" dirty="0"/>
          </a:p>
        </p:txBody>
      </p:sp>
      <p:cxnSp>
        <p:nvCxnSpPr>
          <p:cNvPr id="80" name="Straight Connector 79"/>
          <p:cNvCxnSpPr>
            <a:stCxn id="65" idx="0"/>
          </p:cNvCxnSpPr>
          <p:nvPr/>
        </p:nvCxnSpPr>
        <p:spPr>
          <a:xfrm rot="5400000" flipH="1" flipV="1">
            <a:off x="6515100" y="56007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smtClean="0"/>
              <a:t>Thank you for your attention!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21AB8C-6017-413F-9FDD-37A9D003596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Definition of the detuning, driving and general wake</a:t>
            </a:r>
          </a:p>
          <a:p>
            <a:endParaRPr lang="en-US" dirty="0" smtClean="0"/>
          </a:p>
          <a:p>
            <a:r>
              <a:rPr lang="en-US" dirty="0" smtClean="0"/>
              <a:t>First simulations</a:t>
            </a:r>
          </a:p>
          <a:p>
            <a:endParaRPr lang="en-US" dirty="0" smtClean="0"/>
          </a:p>
          <a:p>
            <a:r>
              <a:rPr lang="en-US" dirty="0" smtClean="0"/>
              <a:t>New boundary condition in CST 2009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 factor studies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Open questions</a:t>
            </a:r>
          </a:p>
          <a:p>
            <a:endParaRPr lang="en-US" dirty="0" smtClean="0"/>
          </a:p>
          <a:p>
            <a:r>
              <a:rPr lang="en-US" dirty="0" smtClean="0"/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81200" y="1524000"/>
          <a:ext cx="4800600" cy="527050"/>
        </p:xfrm>
        <a:graphic>
          <a:graphicData uri="http://schemas.openxmlformats.org/presentationml/2006/ole">
            <p:oleObj spid="_x0000_s26626" name="Equation" r:id="rId4" imgW="2197080" imgH="24120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985963" y="3886200"/>
          <a:ext cx="4943475" cy="571500"/>
        </p:xfrm>
        <a:graphic>
          <a:graphicData uri="http://schemas.openxmlformats.org/presentationml/2006/ole">
            <p:oleObj spid="_x0000_s26627" name="Equation" r:id="rId5" imgW="2197080" imgH="25380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 flipH="1" flipV="1">
            <a:off x="2057400" y="22860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057900" y="21717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153694" y="2247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134394" y="45720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420394" y="45720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62865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6400" y="25146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		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600200" y="2743200"/>
          <a:ext cx="1319212" cy="863600"/>
        </p:xfrm>
        <a:graphic>
          <a:graphicData uri="http://schemas.openxmlformats.org/presentationml/2006/ole">
            <p:oleObj spid="_x0000_s26628" name="Equation" r:id="rId6" imgW="698400" imgH="457200" progId="Equation.3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524000" y="5029200"/>
          <a:ext cx="1344613" cy="863600"/>
        </p:xfrm>
        <a:graphic>
          <a:graphicData uri="http://schemas.openxmlformats.org/presentationml/2006/ole">
            <p:oleObj spid="_x0000_s26629" name="Equation" r:id="rId7" imgW="711000" imgH="457200" progId="Equation.3">
              <p:embed/>
            </p:oleObj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6019800" y="2743200"/>
          <a:ext cx="1560513" cy="863600"/>
        </p:xfrm>
        <a:graphic>
          <a:graphicData uri="http://schemas.openxmlformats.org/presentationml/2006/ole">
            <p:oleObj spid="_x0000_s26630" name="Equation" r:id="rId8" imgW="825480" imgH="457200" progId="Equation.3">
              <p:embed/>
            </p:oleObj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5867400" y="5029200"/>
          <a:ext cx="1584325" cy="863600"/>
        </p:xfrm>
        <a:graphic>
          <a:graphicData uri="http://schemas.openxmlformats.org/presentationml/2006/ole">
            <p:oleObj spid="_x0000_s26631" name="Equation" r:id="rId9" imgW="838080" imgH="45720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400300" y="5943600"/>
          <a:ext cx="4365625" cy="692150"/>
        </p:xfrm>
        <a:graphic>
          <a:graphicData uri="http://schemas.openxmlformats.org/presentationml/2006/ole">
            <p:oleObj spid="_x0000_s26632" name="Equation" r:id="rId10" imgW="2882880" imgH="457200" progId="Equation.3">
              <p:embed/>
            </p:oleObj>
          </a:graphicData>
        </a:graphic>
      </p:graphicFrame>
      <p:sp>
        <p:nvSpPr>
          <p:cNvPr id="53" name="Frame 52"/>
          <p:cNvSpPr/>
          <p:nvPr/>
        </p:nvSpPr>
        <p:spPr>
          <a:xfrm>
            <a:off x="1143000" y="5867400"/>
            <a:ext cx="67056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Detuning and driving terms of the transverse wake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021748" y="33644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7640748" y="2983468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31348" y="3352800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6948" y="2526268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flipV="1">
            <a:off x="7010400" y="601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V="1">
            <a:off x="7010400" y="6400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945548" y="55742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7564548" y="5193268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555148" y="5562600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0748" y="4659868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flipV="1">
            <a:off x="7869348" y="54980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V="1">
            <a:off x="7869348" y="5193268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77948" y="5410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96948" y="5029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87548" y="5421868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3148" y="4572000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flipV="1">
            <a:off x="401748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V="1">
            <a:off x="401748" y="50292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33400" y="34406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152400" y="3059668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000" y="3429000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" y="2602468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 flipV="1">
            <a:off x="838200" y="33644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V="1">
            <a:off x="838200" y="3364468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V="1">
            <a:off x="7945548" y="3288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V="1">
            <a:off x="8250348" y="3288268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810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676400" y="4800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		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3860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9600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/>
      <p:bldP spid="40" grpId="0"/>
      <p:bldP spid="41" grpId="0"/>
      <p:bldP spid="42" grpId="0" animBg="1"/>
      <p:bldP spid="43" grpId="0" animBg="1"/>
      <p:bldP spid="46" grpId="0"/>
      <p:bldP spid="47" grpId="0"/>
      <p:bldP spid="48" grpId="0" animBg="1"/>
      <p:bldP spid="49" grpId="0" animBg="1"/>
      <p:bldP spid="52" grpId="0"/>
      <p:bldP spid="55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1"/>
      <p:bldP spid="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Context and 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Definition of the detuning, driving and general wake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First simulations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boundary condition in CST 2009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 factor studies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Open questions</a:t>
            </a:r>
          </a:p>
          <a:p>
            <a:endParaRPr lang="en-US" dirty="0" smtClean="0"/>
          </a:p>
          <a:p>
            <a:r>
              <a:rPr lang="en-US" dirty="0" smtClean="0"/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114800" cy="628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Simulation Parameters</a:t>
            </a:r>
            <a:endParaRPr lang="en-US" sz="2400" dirty="0"/>
          </a:p>
        </p:txBody>
      </p:sp>
      <p:pic>
        <p:nvPicPr>
          <p:cNvPr id="4" name="Content Placeholder 3" descr="rect_pec_dx_01.png"/>
          <p:cNvPicPr>
            <a:picLocks noGrp="1" noChangeAspect="1"/>
          </p:cNvPicPr>
          <p:nvPr>
            <p:ph idx="1"/>
          </p:nvPr>
        </p:nvPicPr>
        <p:blipFill>
          <a:blip r:embed="rId3"/>
          <a:srcRect l="20884" r="16208" b="7388"/>
          <a:stretch>
            <a:fillRect/>
          </a:stretch>
        </p:blipFill>
        <p:spPr>
          <a:xfrm>
            <a:off x="4876800" y="838200"/>
            <a:ext cx="3997378" cy="221169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581400" cy="4572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Geometric parameters</a:t>
            </a:r>
          </a:p>
          <a:p>
            <a:r>
              <a:rPr lang="en-US" sz="1800" b="1" dirty="0" smtClean="0"/>
              <a:t> </a:t>
            </a:r>
          </a:p>
          <a:p>
            <a:r>
              <a:rPr lang="en-US" dirty="0" smtClean="0"/>
              <a:t>Thickness Copper = 0.2cm   </a:t>
            </a:r>
          </a:p>
          <a:p>
            <a:r>
              <a:rPr lang="en-US" dirty="0" smtClean="0"/>
              <a:t> Length = 1m  </a:t>
            </a:r>
          </a:p>
          <a:p>
            <a:r>
              <a:rPr lang="en-US" sz="1600" dirty="0" smtClean="0"/>
              <a:t>Vacuum Chamber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Rectangular shape : height=2cm;  width= 6cm</a:t>
            </a:r>
          </a:p>
          <a:p>
            <a:endParaRPr lang="en-US" dirty="0" smtClean="0"/>
          </a:p>
          <a:p>
            <a:r>
              <a:rPr lang="en-US" sz="1800" b="1" dirty="0" smtClean="0"/>
              <a:t>Particle Beam Parameters</a:t>
            </a:r>
          </a:p>
          <a:p>
            <a:endParaRPr lang="en-US" sz="1800" b="1" dirty="0" smtClean="0"/>
          </a:p>
          <a:p>
            <a:r>
              <a:rPr lang="en-US" sz="1800" b="1" dirty="0" err="1" smtClean="0"/>
              <a:t>σ</a:t>
            </a:r>
            <a:r>
              <a:rPr lang="en-US" sz="1000" b="1" dirty="0" err="1" smtClean="0"/>
              <a:t>bunch</a:t>
            </a:r>
            <a:r>
              <a:rPr lang="en-US" sz="1000" b="1" dirty="0" smtClean="0"/>
              <a:t> </a:t>
            </a:r>
            <a:r>
              <a:rPr lang="en-US" dirty="0" smtClean="0"/>
              <a:t>= 1cm </a:t>
            </a:r>
            <a:endParaRPr lang="en-US" sz="1000" dirty="0" smtClean="0"/>
          </a:p>
          <a:p>
            <a:r>
              <a:rPr lang="en-US" dirty="0" smtClean="0"/>
              <a:t>Charge = 1e-9</a:t>
            </a:r>
          </a:p>
          <a:p>
            <a:r>
              <a:rPr lang="el-GR" dirty="0" smtClean="0"/>
              <a:t>β</a:t>
            </a:r>
            <a:r>
              <a:rPr lang="en-US" dirty="0" smtClean="0"/>
              <a:t>=1</a:t>
            </a:r>
          </a:p>
          <a:p>
            <a:r>
              <a:rPr lang="en-US" dirty="0" smtClean="0"/>
              <a:t>	 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 l="3125" t="3125" r="57031" b="59375"/>
          <a:stretch>
            <a:fillRect/>
          </a:stretch>
        </p:blipFill>
        <p:spPr bwMode="auto">
          <a:xfrm>
            <a:off x="4648200" y="3352800"/>
            <a:ext cx="4267200" cy="30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838200" y="457200"/>
          <a:ext cx="7239000" cy="5737757"/>
        </p:xfrm>
        <a:graphic>
          <a:graphicData uri="http://schemas.openxmlformats.org/presentationml/2006/ole">
            <p:oleObj spid="_x0000_s28674" name="Graph" r:id="rId4" imgW="3827520" imgH="3034080" progId="Origin50.Grap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81000"/>
            <a:ext cx="5013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wake in a rectangular shape</a:t>
            </a:r>
            <a:endParaRPr lang="en-US" sz="2400" dirty="0"/>
          </a:p>
        </p:txBody>
      </p:sp>
      <p:pic>
        <p:nvPicPr>
          <p:cNvPr id="6" name="Content Placeholder 3" descr="rect_pec_dx_01.png"/>
          <p:cNvPicPr>
            <a:picLocks noChangeAspect="1"/>
          </p:cNvPicPr>
          <p:nvPr/>
        </p:nvPicPr>
        <p:blipFill>
          <a:blip r:embed="rId5"/>
          <a:srcRect l="20884" r="16208" b="7388"/>
          <a:stretch>
            <a:fillRect/>
          </a:stretch>
        </p:blipFill>
        <p:spPr>
          <a:xfrm>
            <a:off x="7315200" y="228600"/>
            <a:ext cx="151494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6400800"/>
            <a:ext cx="577036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In the horizontal plane, 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general</a:t>
            </a:r>
            <a:r>
              <a:rPr lang="en-US" dirty="0" smtClean="0">
                <a:sym typeface="Wingdings" pitchFamily="2" charset="2"/>
              </a:rPr>
              <a:t>=0, and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driving</a:t>
            </a:r>
            <a:r>
              <a:rPr lang="en-US" dirty="0" smtClean="0">
                <a:sym typeface="Wingdings" pitchFamily="2" charset="2"/>
              </a:rPr>
              <a:t>=-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detuning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33400" y="181809"/>
          <a:ext cx="8077200" cy="6447591"/>
        </p:xfrm>
        <a:graphic>
          <a:graphicData uri="http://schemas.openxmlformats.org/presentationml/2006/ole">
            <p:oleObj spid="_x0000_s30722" name="Graph" r:id="rId3" imgW="3800160" imgH="3034080" progId="Origin50.Graph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A062-E6B2-4B1B-B4C9-1BF25AB766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304800"/>
            <a:ext cx="355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wake in a rectangular shape</a:t>
            </a:r>
            <a:endParaRPr lang="en-US" dirty="0"/>
          </a:p>
        </p:txBody>
      </p:sp>
      <p:pic>
        <p:nvPicPr>
          <p:cNvPr id="5" name="Content Placeholder 3" descr="rect_pec_dx_01.png"/>
          <p:cNvPicPr>
            <a:picLocks noChangeAspect="1"/>
          </p:cNvPicPr>
          <p:nvPr/>
        </p:nvPicPr>
        <p:blipFill>
          <a:blip r:embed="rId4"/>
          <a:srcRect l="20884" r="16208" b="7388"/>
          <a:stretch>
            <a:fillRect/>
          </a:stretch>
        </p:blipFill>
        <p:spPr>
          <a:xfrm>
            <a:off x="7315200" y="228600"/>
            <a:ext cx="1514945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4600" y="1530927"/>
            <a:ext cx="1600200" cy="10598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607127"/>
            <a:ext cx="15333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Detuning</a:t>
            </a:r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Driving (calc.)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336268"/>
            <a:ext cx="8305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In the vertical plane, 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general</a:t>
            </a:r>
            <a:r>
              <a:rPr lang="en-US" dirty="0" smtClean="0">
                <a:sym typeface="Wingdings" pitchFamily="2" charset="2"/>
              </a:rPr>
              <a:t>=3*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detuning</a:t>
            </a:r>
            <a:r>
              <a:rPr lang="en-US" dirty="0" smtClean="0">
                <a:sym typeface="Wingdings" pitchFamily="2" charset="2"/>
              </a:rPr>
              <a:t>, and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driving</a:t>
            </a:r>
            <a:r>
              <a:rPr lang="en-US" dirty="0" smtClean="0">
                <a:sym typeface="Wingdings" pitchFamily="2" charset="2"/>
              </a:rPr>
              <a:t>= 2*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detuning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1241</Words>
  <Application>Microsoft Office PowerPoint</Application>
  <PresentationFormat>On-screen Show (4:3)</PresentationFormat>
  <Paragraphs>406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Equation</vt:lpstr>
      <vt:lpstr>Graph</vt:lpstr>
      <vt:lpstr>Microsoft Equation 3.0</vt:lpstr>
      <vt:lpstr>Particle Studio simulations of the resistive wall impedance of copper cylindrical and rectangular beam pipes </vt:lpstr>
      <vt:lpstr>Overview</vt:lpstr>
      <vt:lpstr>Objectives </vt:lpstr>
      <vt:lpstr>Overview</vt:lpstr>
      <vt:lpstr>Slide 5</vt:lpstr>
      <vt:lpstr>Overview</vt:lpstr>
      <vt:lpstr>Simulation Parameters</vt:lpstr>
      <vt:lpstr>Slide 8</vt:lpstr>
      <vt:lpstr>Slide 9</vt:lpstr>
      <vt:lpstr>Slide 10</vt:lpstr>
      <vt:lpstr>Slide 11</vt:lpstr>
      <vt:lpstr>Slide 12</vt:lpstr>
      <vt:lpstr>Overview</vt:lpstr>
      <vt:lpstr>Slide 14</vt:lpstr>
      <vt:lpstr>Slide 15</vt:lpstr>
      <vt:lpstr>Slide 16</vt:lpstr>
      <vt:lpstr>Comparison of the simulated wake potential with the theoretical wake potential of a Gaussian bunch</vt:lpstr>
      <vt:lpstr>Overview</vt:lpstr>
      <vt:lpstr>Simulations with MWS 2008  form factor studies</vt:lpstr>
      <vt:lpstr>Simulation parameters</vt:lpstr>
      <vt:lpstr>Slide 21</vt:lpstr>
      <vt:lpstr>Slide 22</vt:lpstr>
      <vt:lpstr>Slide 23</vt:lpstr>
      <vt:lpstr>Slide 24</vt:lpstr>
      <vt:lpstr>Conclusion</vt:lpstr>
      <vt:lpstr>Slide 26</vt:lpstr>
      <vt:lpstr>Overview</vt:lpstr>
      <vt:lpstr>Slide 28</vt:lpstr>
      <vt:lpstr>Slide 29</vt:lpstr>
      <vt:lpstr>Nonlinear uncoupled terms (first qualitative picture)</vt:lpstr>
      <vt:lpstr>Nonlinear coupled terms (first qualitative picture)</vt:lpstr>
      <vt:lpstr>Thank you for your attention!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obtained with MWS 2009: boundary condition conducting wall</dc:title>
  <dc:creator>czannini</dc:creator>
  <cp:lastModifiedBy>czannini</cp:lastModifiedBy>
  <cp:revision>291</cp:revision>
  <dcterms:created xsi:type="dcterms:W3CDTF">2009-02-16T10:14:40Z</dcterms:created>
  <dcterms:modified xsi:type="dcterms:W3CDTF">2009-03-10T08:52:25Z</dcterms:modified>
</cp:coreProperties>
</file>