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6" r:id="rId3"/>
    <p:sldId id="257" r:id="rId4"/>
    <p:sldId id="258" r:id="rId5"/>
    <p:sldId id="259" r:id="rId6"/>
    <p:sldId id="260" r:id="rId7"/>
    <p:sldId id="288" r:id="rId8"/>
    <p:sldId id="263" r:id="rId9"/>
    <p:sldId id="264" r:id="rId10"/>
    <p:sldId id="287" r:id="rId11"/>
    <p:sldId id="285" r:id="rId12"/>
    <p:sldId id="265" r:id="rId13"/>
    <p:sldId id="267" r:id="rId14"/>
    <p:sldId id="283" r:id="rId15"/>
    <p:sldId id="284" r:id="rId16"/>
    <p:sldId id="282" r:id="rId17"/>
    <p:sldId id="266" r:id="rId18"/>
    <p:sldId id="276" r:id="rId19"/>
    <p:sldId id="261" r:id="rId20"/>
    <p:sldId id="262"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658" autoAdjust="0"/>
  </p:normalViewPr>
  <p:slideViewPr>
    <p:cSldViewPr>
      <p:cViewPr varScale="1">
        <p:scale>
          <a:sx n="60" d="100"/>
          <a:sy n="60" d="100"/>
        </p:scale>
        <p:origin x="-7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5.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C8DD1-0F6A-4ECA-847D-81DD1F3A6A51}" type="datetimeFigureOut">
              <a:rPr lang="en-US" smtClean="0"/>
              <a:pPr/>
              <a:t>12/17/2008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30D005-FAC8-4AF3-8D11-EC880E8C80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first</a:t>
            </a:r>
            <a:r>
              <a:rPr lang="en-US" baseline="0" dirty="0" smtClean="0"/>
              <a:t> simulation I have treated simple structures to see the behavior of the program. For the moment I have set the attention only on Particle Studio </a:t>
            </a:r>
            <a:r>
              <a:rPr lang="en-US" baseline="0" dirty="0" err="1" smtClean="0"/>
              <a:t>wakefield</a:t>
            </a:r>
            <a:r>
              <a:rPr lang="en-US" baseline="0" dirty="0" smtClean="0"/>
              <a:t> solver. First of all I’ll shortly explain the operation of the solver Wakefield.        </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show</a:t>
            </a:r>
            <a:r>
              <a:rPr lang="en-US" baseline="0" dirty="0" smtClean="0"/>
              <a:t> an zoom</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a:t>
            </a:r>
            <a:r>
              <a:rPr lang="en-US" baseline="0" dirty="0" smtClean="0"/>
              <a:t> same procedure for the cylindrical shape we have obtained the following results.  </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can see from the picture that the simulation time is a nonlinear function with the mesh number.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big difference of the time of simulations</a:t>
            </a:r>
            <a:r>
              <a:rPr lang="en-US" baseline="0" dirty="0" smtClean="0"/>
              <a:t> from the linear trend can be explained considering that</a:t>
            </a:r>
            <a:r>
              <a:rPr lang="en-US" dirty="0" smtClean="0"/>
              <a:t> it is necessary to compute the electromagnetic fields step by step through time by the so called ”Leap Frog” updating scheme. It is proven, that this method remains stable if the step width for the integration does not exceed a known limit. This value of the maximum usable time step is directly related to the minimum mesh step width used in the </a:t>
            </a:r>
            <a:r>
              <a:rPr lang="en-US" dirty="0" err="1" smtClean="0"/>
              <a:t>discretization</a:t>
            </a:r>
            <a:r>
              <a:rPr lang="en-US" dirty="0" smtClean="0"/>
              <a:t> of the structure. So, The denser the chosen grid, the smaller the usable time step width</a:t>
            </a:r>
            <a:r>
              <a:rPr lang="en-US" baseline="0" dirty="0" smtClean="0"/>
              <a:t> and so the time of the simulations increases. </a:t>
            </a:r>
            <a:endParaRPr lang="en-US" b="1" dirty="0" smtClean="0"/>
          </a:p>
          <a:p>
            <a:r>
              <a:rPr lang="en-US" baseline="0" dirty="0" smtClean="0"/>
              <a:t>This curve can be calculated with just two passes with the following formula where K is the nonlinear constant that depends on the geometry and can be calculated as the ratio of these point and tsim1 is this point.</a:t>
            </a:r>
            <a:endParaRPr lang="en-US" dirty="0" smtClean="0"/>
          </a:p>
          <a:p>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formula is true when the change of the mesh lines per </a:t>
            </a:r>
            <a:r>
              <a:rPr lang="en-US" baseline="0" dirty="0" err="1" smtClean="0"/>
              <a:t>wavelenght</a:t>
            </a:r>
            <a:r>
              <a:rPr lang="en-US" baseline="0" dirty="0" smtClean="0"/>
              <a:t> (LW) in each simulation is constant. </a:t>
            </a:r>
          </a:p>
          <a:p>
            <a:endParaRPr lang="en-US" baseline="0" dirty="0" smtClean="0"/>
          </a:p>
          <a:p>
            <a:r>
              <a:rPr lang="en-US" baseline="0" dirty="0" smtClean="0"/>
              <a:t>Therefore for the estimation of the time of the simulations on a particular structure it is necessary to simulate the geometry with a small number of mesh (tsim1). Later it is necessary to fix a step of LW (mesh lines per </a:t>
            </a:r>
            <a:r>
              <a:rPr lang="en-US" baseline="0" dirty="0" err="1" smtClean="0"/>
              <a:t>wavelenght</a:t>
            </a:r>
            <a:r>
              <a:rPr lang="en-US" baseline="0" dirty="0" smtClean="0"/>
              <a:t>) and to simulate again the structure increasing the LW of a single step (tsim2). Now it is possible to calculate K and therefore </a:t>
            </a:r>
            <a:r>
              <a:rPr lang="en-US" baseline="0" dirty="0" err="1" smtClean="0"/>
              <a:t>tsimn</a:t>
            </a:r>
            <a:r>
              <a:rPr lang="en-US" baseline="0" dirty="0" smtClean="0"/>
              <a:t>.</a:t>
            </a:r>
          </a:p>
        </p:txBody>
      </p:sp>
      <p:sp>
        <p:nvSpPr>
          <p:cNvPr id="4" name="Slide Number Placeholder 3"/>
          <p:cNvSpPr>
            <a:spLocks noGrp="1"/>
          </p:cNvSpPr>
          <p:nvPr>
            <p:ph type="sldNum" sz="quarter" idx="10"/>
          </p:nvPr>
        </p:nvSpPr>
        <p:spPr/>
        <p:txBody>
          <a:bodyPr/>
          <a:lstStyle/>
          <a:p>
            <a:fld id="{FF30D005-FAC8-4AF3-8D11-EC880E8C80DC}"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show the curve calculated with this formula. We have a good agreement</a:t>
            </a:r>
            <a:r>
              <a:rPr lang="en-US" baseline="0" dirty="0" smtClean="0"/>
              <a:t> between the theoretic and the effective time of the simulation.</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a:t>
            </a:r>
            <a:r>
              <a:rPr lang="en-US" b="1" dirty="0" err="1" smtClean="0"/>
              <a:t>wakefield</a:t>
            </a:r>
            <a:r>
              <a:rPr lang="en-US" b="1" dirty="0" smtClean="0"/>
              <a:t> solver calculates the so called wake-potentials for a given structure from electromagnetic fields. Wakefield problems are driven by a bunch of charged particles, which is passing the observed structure parallel to a main coordinate axis. These particles cause electromagnetic fields, which are calculated with a time domain solver.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solver compute</a:t>
            </a:r>
            <a:r>
              <a:rPr lang="en-US" b="1" baseline="0" dirty="0" smtClean="0"/>
              <a:t> W(s) on a</a:t>
            </a:r>
            <a:r>
              <a:rPr lang="en-US" b="1" dirty="0" smtClean="0"/>
              <a:t> test charge q2, which is at a distance s behind the excitation bunch q1.</a:t>
            </a:r>
            <a:r>
              <a:rPr lang="en-US" dirty="0" smtClean="0"/>
              <a:t> The solver gives the wake potentials for every component (V/C) and not the wake function (V/Cm) together with a normalized reference</a:t>
            </a:r>
            <a:r>
              <a:rPr lang="en-US" baseline="0" dirty="0" smtClean="0"/>
              <a:t> pulse</a:t>
            </a:r>
            <a:r>
              <a:rPr lang="en-US" dirty="0" smtClean="0"/>
              <a:t>. </a:t>
            </a:r>
            <a:endParaRPr lang="en-US" b="1" dirty="0" smtClean="0"/>
          </a:p>
        </p:txBody>
      </p:sp>
      <p:sp>
        <p:nvSpPr>
          <p:cNvPr id="4" name="Slide Number Placeholder 3"/>
          <p:cNvSpPr>
            <a:spLocks noGrp="1"/>
          </p:cNvSpPr>
          <p:nvPr>
            <p:ph type="sldNum" sz="quarter" idx="10"/>
          </p:nvPr>
        </p:nvSpPr>
        <p:spPr/>
        <p:txBody>
          <a:bodyPr/>
          <a:lstStyle/>
          <a:p>
            <a:fld id="{FF30D005-FAC8-4AF3-8D11-EC880E8C80D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wake loss factor (k) for the longitudinal component is calculated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lambda(s) describes the normalized charge distribution function over s (to obtain the charge distribution one needs to multiply this function by q1)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longitudinal wake impedance is computed by the </a:t>
            </a:r>
            <a:r>
              <a:rPr lang="en-US" dirty="0" err="1" smtClean="0"/>
              <a:t>fourier</a:t>
            </a:r>
            <a:r>
              <a:rPr lang="en-US" dirty="0" smtClean="0"/>
              <a:t>-transform of the longitudinal wake potential, which is divided by the </a:t>
            </a:r>
            <a:r>
              <a:rPr lang="en-US" dirty="0" err="1" smtClean="0"/>
              <a:t>fourier</a:t>
            </a:r>
            <a:r>
              <a:rPr lang="en-US" dirty="0" smtClean="0"/>
              <a:t>-transformed charge distribution function lambda(s).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shapes treated in this first simulations are very simple geometries: cylindrical and rectangular.</a:t>
            </a:r>
          </a:p>
          <a:p>
            <a:r>
              <a:rPr lang="en-US" baseline="0" dirty="0" smtClean="0"/>
              <a:t>The pipe has resistive wall of infinite thickness. </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simulations I use the following parameters. The boundary condition used they are shown in pictures. </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picture</a:t>
            </a:r>
            <a:r>
              <a:rPr lang="en-US" baseline="0" dirty="0" smtClean="0"/>
              <a:t> obtained for the rectangular shape it is evident the saturation of the loss factor for high value of LW. In this case a good  simulation can be obtained with LW=35. These structures (indefinite rectangular shape or cylindrical shape) not are the best for the program. A good structure is in example a step in which the simulation are already very good for LW=15. </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verification of the correct meshing and simulation of the structures we have increased the thickness of the Copper. Changing the thickness of the Copper nothing</a:t>
            </a:r>
            <a:r>
              <a:rPr lang="en-US" baseline="0" dirty="0" smtClean="0"/>
              <a:t> must change because the penetration factor delta is very small respect to the thicknesses of Copper. In fact we show for example for the rectangular shape the transverse and longitudinal wakes do not change for two different values of thickness (0.2 and 1).  In both plots, the two curves are indistinguishable because they are superimposed.    </a:t>
            </a:r>
            <a:r>
              <a:rPr lang="en-US" dirty="0" smtClean="0"/>
              <a:t> </a:t>
            </a:r>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Following the approach of Elias illustrated in</a:t>
            </a:r>
            <a:r>
              <a:rPr lang="en-US" baseline="0" dirty="0" smtClean="0"/>
              <a:t> the previous meeting for the time domain analysis and valid for simulation I have separated the detuning and the driving terms for the transverse wake in cylindrical and rectangular shape with the geometric parameters previously shown.</a:t>
            </a:r>
            <a:endParaRPr lang="en-US" dirty="0" smtClean="0"/>
          </a:p>
          <a:p>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0D005-FAC8-4AF3-8D11-EC880E8C80D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FB4BE-F3DE-44BA-8B46-33315059E815}" type="datetime1">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75ABF-184D-4FEF-B63B-B068329F5BE4}" type="datetime1">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79E9-B39B-4504-8FFB-E58762A863F4}" type="datetime1">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6238D-2F0C-4457-94B8-0B89324BBBD8}" type="datetime1">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B14A7-9786-4E9C-A2FF-0AFA9B76ED93}" type="datetime1">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A6FFA-EEDB-4E7D-81E3-DD02083B1925}" type="datetime1">
              <a:rPr lang="en-US" smtClean="0"/>
              <a:pPr/>
              <a:t>12/17/2008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EC4032-8179-4F57-B8EA-D768270AA0B8}" type="datetime1">
              <a:rPr lang="en-US" smtClean="0"/>
              <a:pPr/>
              <a:t>12/17/2008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974440-56F9-43C8-A75D-99BA7F53EAE5}" type="datetime1">
              <a:rPr lang="en-US" smtClean="0"/>
              <a:pPr/>
              <a:t>12/17/2008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E7D14-126D-4D65-BBDA-03F35953F827}" type="datetime1">
              <a:rPr lang="en-US" smtClean="0"/>
              <a:pPr/>
              <a:t>12/17/2008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A911F-6C5F-4A40-9F09-0C07699D4E01}" type="datetime1">
              <a:rPr lang="en-US" smtClean="0"/>
              <a:pPr/>
              <a:t>12/17/2008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A819F-1B04-46F3-BCB6-00055C4080D2}" type="datetime1">
              <a:rPr lang="en-US" smtClean="0"/>
              <a:pPr/>
              <a:t>12/17/2008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A062-E6B2-4B1B-B4C9-1BF25AB766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B9CD3-8507-42D7-A0A1-D0D1C8481DBD}" type="datetime1">
              <a:rPr lang="en-US" smtClean="0"/>
              <a:pPr/>
              <a:t>12/17/2008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EA062-E6B2-4B1B-B4C9-1BF25AB766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7.bin"/><Relationship Id="rId3" Type="http://schemas.openxmlformats.org/officeDocument/2006/relationships/notesSlide" Target="../notesSlides/notesSlide13.xml"/><Relationship Id="rId7" Type="http://schemas.openxmlformats.org/officeDocument/2006/relationships/oleObject" Target="../embeddings/oleObject21.bin"/><Relationship Id="rId12"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oleObject" Target="../embeddings/oleObject30.bin"/><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5" Type="http://schemas.openxmlformats.org/officeDocument/2006/relationships/oleObject" Target="../embeddings/oleObject2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 Id="rId1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Simulation with </a:t>
            </a:r>
            <a:r>
              <a:rPr lang="en-US" dirty="0"/>
              <a:t>P</a:t>
            </a:r>
            <a:r>
              <a:rPr lang="en-US" dirty="0" smtClean="0"/>
              <a:t>article Studio</a:t>
            </a:r>
            <a:endParaRPr lang="en-US" dirty="0"/>
          </a:p>
        </p:txBody>
      </p:sp>
      <p:sp>
        <p:nvSpPr>
          <p:cNvPr id="3" name="Subtitle 2"/>
          <p:cNvSpPr>
            <a:spLocks noGrp="1"/>
          </p:cNvSpPr>
          <p:nvPr>
            <p:ph type="subTitle" idx="1"/>
          </p:nvPr>
        </p:nvSpPr>
        <p:spPr/>
        <p:txBody>
          <a:bodyPr/>
          <a:lstStyle/>
          <a:p>
            <a:r>
              <a:rPr lang="en-US" dirty="0" smtClean="0"/>
              <a:t>Wakefield Solver</a:t>
            </a:r>
            <a:endParaRPr lang="en-US" dirty="0"/>
          </a:p>
        </p:txBody>
      </p:sp>
      <p:sp>
        <p:nvSpPr>
          <p:cNvPr id="4" name="Slide Number Placeholder 3"/>
          <p:cNvSpPr>
            <a:spLocks noGrp="1"/>
          </p:cNvSpPr>
          <p:nvPr>
            <p:ph type="sldNum" sz="quarter" idx="12"/>
          </p:nvPr>
        </p:nvSpPr>
        <p:spPr/>
        <p:txBody>
          <a:bodyPr/>
          <a:lstStyle/>
          <a:p>
            <a:fld id="{389EA062-E6B2-4B1B-B4C9-1BF25AB766F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Wakefield Solver Overview</a:t>
            </a:r>
          </a:p>
          <a:p>
            <a:pPr>
              <a:buNone/>
            </a:pPr>
            <a:endParaRPr lang="en-US" dirty="0" smtClean="0"/>
          </a:p>
          <a:p>
            <a:r>
              <a:rPr lang="en-US" dirty="0" smtClean="0"/>
              <a:t>Wake loss factor K</a:t>
            </a:r>
          </a:p>
          <a:p>
            <a:endParaRPr lang="en-US" dirty="0" smtClean="0"/>
          </a:p>
          <a:p>
            <a:r>
              <a:rPr lang="en-US" dirty="0" smtClean="0">
                <a:solidFill>
                  <a:srgbClr val="FF0000"/>
                </a:solidFill>
              </a:rPr>
              <a:t>Detuning and driving terms of the transverse wake (Elias)</a:t>
            </a:r>
          </a:p>
          <a:p>
            <a:pPr>
              <a:buNone/>
            </a:pPr>
            <a:endParaRPr lang="en-US" dirty="0" smtClean="0"/>
          </a:p>
          <a:p>
            <a:r>
              <a:rPr lang="en-US" dirty="0" smtClean="0"/>
              <a:t>Simulation time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89EA062-E6B2-4B1B-B4C9-1BF25AB766F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nvGraphicFramePr>
        <p:xfrm>
          <a:off x="1828800" y="1524000"/>
          <a:ext cx="5105400" cy="527188"/>
        </p:xfrm>
        <a:graphic>
          <a:graphicData uri="http://schemas.openxmlformats.org/presentationml/2006/ole">
            <p:oleObj spid="_x0000_s75779" name="Equation" r:id="rId4" imgW="2336760" imgH="241200" progId="Equation.3">
              <p:embed/>
            </p:oleObj>
          </a:graphicData>
        </a:graphic>
      </p:graphicFrame>
      <p:graphicFrame>
        <p:nvGraphicFramePr>
          <p:cNvPr id="75780" name="Object 4"/>
          <p:cNvGraphicFramePr>
            <a:graphicFrameLocks noChangeAspect="1"/>
          </p:cNvGraphicFramePr>
          <p:nvPr/>
        </p:nvGraphicFramePr>
        <p:xfrm>
          <a:off x="1828800" y="3886200"/>
          <a:ext cx="5257800" cy="571500"/>
        </p:xfrm>
        <a:graphic>
          <a:graphicData uri="http://schemas.openxmlformats.org/presentationml/2006/ole">
            <p:oleObj spid="_x0000_s75780" name="Equation" r:id="rId5" imgW="2336760" imgH="253800" progId="Equation.3">
              <p:embed/>
            </p:oleObj>
          </a:graphicData>
        </a:graphic>
      </p:graphicFrame>
      <p:cxnSp>
        <p:nvCxnSpPr>
          <p:cNvPr id="16" name="Straight Arrow Connector 15"/>
          <p:cNvCxnSpPr/>
          <p:nvPr/>
        </p:nvCxnSpPr>
        <p:spPr>
          <a:xfrm rot="5400000" flipH="1" flipV="1">
            <a:off x="2057400" y="22860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6057900" y="21717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153694" y="2247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134394" y="4572000"/>
            <a:ext cx="4564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4420394" y="4572000"/>
            <a:ext cx="4564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6286500" y="45339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76400" y="2514600"/>
            <a:ext cx="7010400" cy="381000"/>
          </a:xfrm>
          <a:prstGeom prst="rect">
            <a:avLst/>
          </a:prstGeom>
          <a:noFill/>
        </p:spPr>
        <p:txBody>
          <a:bodyPr wrap="square" rtlCol="0">
            <a:spAutoFit/>
          </a:bodyPr>
          <a:lstStyle/>
          <a:p>
            <a:r>
              <a:rPr lang="en-US" dirty="0" smtClean="0"/>
              <a:t>simulated	         	      calculated		simulated	</a:t>
            </a:r>
            <a:endParaRPr lang="en-US" dirty="0"/>
          </a:p>
        </p:txBody>
      </p:sp>
      <p:sp>
        <p:nvSpPr>
          <p:cNvPr id="28" name="TextBox 27"/>
          <p:cNvSpPr txBox="1"/>
          <p:nvPr/>
        </p:nvSpPr>
        <p:spPr>
          <a:xfrm>
            <a:off x="1447800" y="4800600"/>
            <a:ext cx="7010400" cy="381000"/>
          </a:xfrm>
          <a:prstGeom prst="rect">
            <a:avLst/>
          </a:prstGeom>
          <a:noFill/>
        </p:spPr>
        <p:txBody>
          <a:bodyPr wrap="square" rtlCol="0">
            <a:spAutoFit/>
          </a:bodyPr>
          <a:lstStyle/>
          <a:p>
            <a:r>
              <a:rPr lang="en-US" dirty="0" smtClean="0"/>
              <a:t>    simulated	            calculated		simulated	</a:t>
            </a:r>
            <a:endParaRPr lang="en-US" dirty="0"/>
          </a:p>
        </p:txBody>
      </p:sp>
      <p:graphicFrame>
        <p:nvGraphicFramePr>
          <p:cNvPr id="31" name="Object 30"/>
          <p:cNvGraphicFramePr>
            <a:graphicFrameLocks noChangeAspect="1"/>
          </p:cNvGraphicFramePr>
          <p:nvPr/>
        </p:nvGraphicFramePr>
        <p:xfrm>
          <a:off x="1600200" y="2743200"/>
          <a:ext cx="1319212" cy="863600"/>
        </p:xfrm>
        <a:graphic>
          <a:graphicData uri="http://schemas.openxmlformats.org/presentationml/2006/ole">
            <p:oleObj spid="_x0000_s75781" name="Equation" r:id="rId6" imgW="698400" imgH="457200" progId="Equation.3">
              <p:embed/>
            </p:oleObj>
          </a:graphicData>
        </a:graphic>
      </p:graphicFrame>
      <p:graphicFrame>
        <p:nvGraphicFramePr>
          <p:cNvPr id="75782" name="Object 6"/>
          <p:cNvGraphicFramePr>
            <a:graphicFrameLocks noChangeAspect="1"/>
          </p:cNvGraphicFramePr>
          <p:nvPr/>
        </p:nvGraphicFramePr>
        <p:xfrm>
          <a:off x="1524000" y="5029200"/>
          <a:ext cx="1344613" cy="863600"/>
        </p:xfrm>
        <a:graphic>
          <a:graphicData uri="http://schemas.openxmlformats.org/presentationml/2006/ole">
            <p:oleObj spid="_x0000_s75782" name="Equation" r:id="rId7" imgW="711000" imgH="457200" progId="Equation.3">
              <p:embed/>
            </p:oleObj>
          </a:graphicData>
        </a:graphic>
      </p:graphicFrame>
      <p:graphicFrame>
        <p:nvGraphicFramePr>
          <p:cNvPr id="75783" name="Object 7"/>
          <p:cNvGraphicFramePr>
            <a:graphicFrameLocks noChangeAspect="1"/>
          </p:cNvGraphicFramePr>
          <p:nvPr/>
        </p:nvGraphicFramePr>
        <p:xfrm>
          <a:off x="6019800" y="2743200"/>
          <a:ext cx="1560513" cy="863600"/>
        </p:xfrm>
        <a:graphic>
          <a:graphicData uri="http://schemas.openxmlformats.org/presentationml/2006/ole">
            <p:oleObj spid="_x0000_s75783" name="Equation" r:id="rId8" imgW="825480" imgH="457200" progId="Equation.3">
              <p:embed/>
            </p:oleObj>
          </a:graphicData>
        </a:graphic>
      </p:graphicFrame>
      <p:graphicFrame>
        <p:nvGraphicFramePr>
          <p:cNvPr id="75784" name="Object 8"/>
          <p:cNvGraphicFramePr>
            <a:graphicFrameLocks noChangeAspect="1"/>
          </p:cNvGraphicFramePr>
          <p:nvPr/>
        </p:nvGraphicFramePr>
        <p:xfrm>
          <a:off x="5867400" y="5029200"/>
          <a:ext cx="1584325" cy="863600"/>
        </p:xfrm>
        <a:graphic>
          <a:graphicData uri="http://schemas.openxmlformats.org/presentationml/2006/ole">
            <p:oleObj spid="_x0000_s75784" name="Equation" r:id="rId9" imgW="838080" imgH="457200" progId="Equation.3">
              <p:embed/>
            </p:oleObj>
          </a:graphicData>
        </a:graphic>
      </p:graphicFrame>
      <p:graphicFrame>
        <p:nvGraphicFramePr>
          <p:cNvPr id="36" name="Object 35"/>
          <p:cNvGraphicFramePr>
            <a:graphicFrameLocks noChangeAspect="1"/>
          </p:cNvGraphicFramePr>
          <p:nvPr/>
        </p:nvGraphicFramePr>
        <p:xfrm>
          <a:off x="2400300" y="5943600"/>
          <a:ext cx="4365625" cy="692150"/>
        </p:xfrm>
        <a:graphic>
          <a:graphicData uri="http://schemas.openxmlformats.org/presentationml/2006/ole">
            <p:oleObj spid="_x0000_s75785" name="Equation" r:id="rId10" imgW="2882880" imgH="457200" progId="Equation.3">
              <p:embed/>
            </p:oleObj>
          </a:graphicData>
        </a:graphic>
      </p:graphicFrame>
      <p:sp>
        <p:nvSpPr>
          <p:cNvPr id="53" name="Frame 52"/>
          <p:cNvSpPr/>
          <p:nvPr/>
        </p:nvSpPr>
        <p:spPr>
          <a:xfrm>
            <a:off x="1143000" y="5867400"/>
            <a:ext cx="6705600" cy="838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Title 1"/>
          <p:cNvSpPr txBox="1">
            <a:spLocks/>
          </p:cNvSpPr>
          <p:nvPr/>
        </p:nvSpPr>
        <p:spPr>
          <a:xfrm>
            <a:off x="457200" y="0"/>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Detuning and driving terms of the transverse wake (Elias)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6" name="Slide Number Placeholder 55"/>
          <p:cNvSpPr>
            <a:spLocks noGrp="1"/>
          </p:cNvSpPr>
          <p:nvPr>
            <p:ph type="sldNum" sz="quarter" idx="12"/>
          </p:nvPr>
        </p:nvSpPr>
        <p:spPr/>
        <p:txBody>
          <a:bodyPr/>
          <a:lstStyle/>
          <a:p>
            <a:fld id="{389EA062-E6B2-4B1B-B4C9-1BF25AB766F3}" type="slidenum">
              <a:rPr lang="en-US" smtClean="0"/>
              <a:pPr/>
              <a:t>11</a:t>
            </a:fld>
            <a:endParaRPr lang="en-US"/>
          </a:p>
        </p:txBody>
      </p:sp>
      <p:cxnSp>
        <p:nvCxnSpPr>
          <p:cNvPr id="29" name="Straight Arrow Connector 28"/>
          <p:cNvCxnSpPr/>
          <p:nvPr/>
        </p:nvCxnSpPr>
        <p:spPr>
          <a:xfrm>
            <a:off x="8021748" y="3364468"/>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7640748" y="2983468"/>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631348" y="3352800"/>
            <a:ext cx="284052" cy="369332"/>
          </a:xfrm>
          <a:prstGeom prst="rect">
            <a:avLst/>
          </a:prstGeom>
          <a:noFill/>
          <a:ln>
            <a:noFill/>
          </a:ln>
        </p:spPr>
        <p:txBody>
          <a:bodyPr wrap="none" rtlCol="0">
            <a:spAutoFit/>
          </a:bodyPr>
          <a:lstStyle/>
          <a:p>
            <a:r>
              <a:rPr lang="en-US" dirty="0" smtClean="0">
                <a:solidFill>
                  <a:schemeClr val="accent1"/>
                </a:solidFill>
              </a:rPr>
              <a:t>x</a:t>
            </a:r>
            <a:endParaRPr lang="en-US" dirty="0">
              <a:solidFill>
                <a:schemeClr val="accent1"/>
              </a:solidFill>
            </a:endParaRPr>
          </a:p>
        </p:txBody>
      </p:sp>
      <p:sp>
        <p:nvSpPr>
          <p:cNvPr id="34" name="TextBox 33"/>
          <p:cNvSpPr txBox="1"/>
          <p:nvPr/>
        </p:nvSpPr>
        <p:spPr>
          <a:xfrm>
            <a:off x="7716948" y="2526268"/>
            <a:ext cx="288862" cy="369332"/>
          </a:xfrm>
          <a:prstGeom prst="rect">
            <a:avLst/>
          </a:prstGeom>
          <a:noFill/>
          <a:ln>
            <a:noFill/>
          </a:ln>
        </p:spPr>
        <p:txBody>
          <a:bodyPr wrap="none" rtlCol="0">
            <a:spAutoFit/>
          </a:bodyPr>
          <a:lstStyle/>
          <a:p>
            <a:r>
              <a:rPr lang="en-US" dirty="0" smtClean="0">
                <a:solidFill>
                  <a:schemeClr val="accent1"/>
                </a:solidFill>
              </a:rPr>
              <a:t>y</a:t>
            </a:r>
            <a:endParaRPr lang="en-US" dirty="0">
              <a:solidFill>
                <a:schemeClr val="accent1"/>
              </a:solidFill>
            </a:endParaRPr>
          </a:p>
        </p:txBody>
      </p:sp>
      <p:sp>
        <p:nvSpPr>
          <p:cNvPr id="35" name="Oval 34"/>
          <p:cNvSpPr/>
          <p:nvPr/>
        </p:nvSpPr>
        <p:spPr>
          <a:xfrm flipV="1">
            <a:off x="7010400" y="601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flipV="1">
            <a:off x="7010400" y="6400800"/>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7945548" y="5574268"/>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564548" y="5193268"/>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555148" y="5562600"/>
            <a:ext cx="284052" cy="369332"/>
          </a:xfrm>
          <a:prstGeom prst="rect">
            <a:avLst/>
          </a:prstGeom>
          <a:noFill/>
          <a:ln>
            <a:noFill/>
          </a:ln>
        </p:spPr>
        <p:txBody>
          <a:bodyPr wrap="none" rtlCol="0">
            <a:spAutoFit/>
          </a:bodyPr>
          <a:lstStyle/>
          <a:p>
            <a:r>
              <a:rPr lang="en-US" dirty="0" smtClean="0">
                <a:solidFill>
                  <a:schemeClr val="accent1"/>
                </a:solidFill>
              </a:rPr>
              <a:t>x</a:t>
            </a:r>
            <a:endParaRPr lang="en-US" dirty="0">
              <a:solidFill>
                <a:schemeClr val="accent1"/>
              </a:solidFill>
            </a:endParaRPr>
          </a:p>
        </p:txBody>
      </p:sp>
      <p:sp>
        <p:nvSpPr>
          <p:cNvPr id="41" name="TextBox 40"/>
          <p:cNvSpPr txBox="1"/>
          <p:nvPr/>
        </p:nvSpPr>
        <p:spPr>
          <a:xfrm>
            <a:off x="7640748" y="4659868"/>
            <a:ext cx="288862" cy="369332"/>
          </a:xfrm>
          <a:prstGeom prst="rect">
            <a:avLst/>
          </a:prstGeom>
          <a:noFill/>
          <a:ln>
            <a:noFill/>
          </a:ln>
        </p:spPr>
        <p:txBody>
          <a:bodyPr wrap="none" rtlCol="0">
            <a:spAutoFit/>
          </a:bodyPr>
          <a:lstStyle/>
          <a:p>
            <a:r>
              <a:rPr lang="en-US" dirty="0" smtClean="0">
                <a:solidFill>
                  <a:schemeClr val="accent1"/>
                </a:solidFill>
              </a:rPr>
              <a:t>y</a:t>
            </a:r>
            <a:endParaRPr lang="en-US" dirty="0">
              <a:solidFill>
                <a:schemeClr val="accent1"/>
              </a:solidFill>
            </a:endParaRPr>
          </a:p>
        </p:txBody>
      </p:sp>
      <p:sp>
        <p:nvSpPr>
          <p:cNvPr id="42" name="Oval 41"/>
          <p:cNvSpPr/>
          <p:nvPr/>
        </p:nvSpPr>
        <p:spPr>
          <a:xfrm flipV="1">
            <a:off x="7869348" y="54980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V="1">
            <a:off x="7869348" y="5193268"/>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a:off x="477948" y="54102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96948" y="5029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87548" y="5421868"/>
            <a:ext cx="284052" cy="369332"/>
          </a:xfrm>
          <a:prstGeom prst="rect">
            <a:avLst/>
          </a:prstGeom>
          <a:noFill/>
          <a:ln>
            <a:noFill/>
          </a:ln>
        </p:spPr>
        <p:txBody>
          <a:bodyPr wrap="none" rtlCol="0">
            <a:spAutoFit/>
          </a:bodyPr>
          <a:lstStyle/>
          <a:p>
            <a:r>
              <a:rPr lang="en-US" dirty="0" smtClean="0">
                <a:solidFill>
                  <a:schemeClr val="accent1"/>
                </a:solidFill>
              </a:rPr>
              <a:t>x</a:t>
            </a:r>
            <a:endParaRPr lang="en-US" dirty="0">
              <a:solidFill>
                <a:schemeClr val="accent1"/>
              </a:solidFill>
            </a:endParaRPr>
          </a:p>
        </p:txBody>
      </p:sp>
      <p:sp>
        <p:nvSpPr>
          <p:cNvPr id="47" name="TextBox 46"/>
          <p:cNvSpPr txBox="1"/>
          <p:nvPr/>
        </p:nvSpPr>
        <p:spPr>
          <a:xfrm>
            <a:off x="173148" y="4572000"/>
            <a:ext cx="288862" cy="369332"/>
          </a:xfrm>
          <a:prstGeom prst="rect">
            <a:avLst/>
          </a:prstGeom>
          <a:noFill/>
          <a:ln>
            <a:noFill/>
          </a:ln>
        </p:spPr>
        <p:txBody>
          <a:bodyPr wrap="none" rtlCol="0">
            <a:spAutoFit/>
          </a:bodyPr>
          <a:lstStyle/>
          <a:p>
            <a:r>
              <a:rPr lang="en-US" dirty="0" smtClean="0">
                <a:solidFill>
                  <a:schemeClr val="accent1"/>
                </a:solidFill>
              </a:rPr>
              <a:t>y</a:t>
            </a:r>
            <a:endParaRPr lang="en-US" dirty="0">
              <a:solidFill>
                <a:schemeClr val="accent1"/>
              </a:solidFill>
            </a:endParaRPr>
          </a:p>
        </p:txBody>
      </p:sp>
      <p:sp>
        <p:nvSpPr>
          <p:cNvPr id="48" name="Oval 47"/>
          <p:cNvSpPr/>
          <p:nvPr/>
        </p:nvSpPr>
        <p:spPr>
          <a:xfrm flipV="1">
            <a:off x="401748"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V="1">
            <a:off x="401748" y="5029200"/>
            <a:ext cx="152400" cy="152400"/>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533400" y="3440668"/>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152400" y="3059668"/>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143000" y="3429000"/>
            <a:ext cx="284052" cy="369332"/>
          </a:xfrm>
          <a:prstGeom prst="rect">
            <a:avLst/>
          </a:prstGeom>
          <a:noFill/>
          <a:ln>
            <a:noFill/>
          </a:ln>
        </p:spPr>
        <p:txBody>
          <a:bodyPr wrap="none" rtlCol="0">
            <a:spAutoFit/>
          </a:bodyPr>
          <a:lstStyle/>
          <a:p>
            <a:r>
              <a:rPr lang="en-US" dirty="0" smtClean="0">
                <a:solidFill>
                  <a:schemeClr val="accent1"/>
                </a:solidFill>
              </a:rPr>
              <a:t>x</a:t>
            </a:r>
            <a:endParaRPr lang="en-US" dirty="0">
              <a:solidFill>
                <a:schemeClr val="accent1"/>
              </a:solidFill>
            </a:endParaRPr>
          </a:p>
        </p:txBody>
      </p:sp>
      <p:sp>
        <p:nvSpPr>
          <p:cNvPr id="55" name="TextBox 54"/>
          <p:cNvSpPr txBox="1"/>
          <p:nvPr/>
        </p:nvSpPr>
        <p:spPr>
          <a:xfrm>
            <a:off x="228600" y="2602468"/>
            <a:ext cx="288862" cy="369332"/>
          </a:xfrm>
          <a:prstGeom prst="rect">
            <a:avLst/>
          </a:prstGeom>
          <a:noFill/>
          <a:ln>
            <a:noFill/>
          </a:ln>
        </p:spPr>
        <p:txBody>
          <a:bodyPr wrap="none" rtlCol="0">
            <a:spAutoFit/>
          </a:bodyPr>
          <a:lstStyle/>
          <a:p>
            <a:r>
              <a:rPr lang="en-US" dirty="0" smtClean="0">
                <a:solidFill>
                  <a:schemeClr val="accent1"/>
                </a:solidFill>
              </a:rPr>
              <a:t>y</a:t>
            </a:r>
            <a:endParaRPr lang="en-US" dirty="0">
              <a:solidFill>
                <a:schemeClr val="accent1"/>
              </a:solidFill>
            </a:endParaRPr>
          </a:p>
        </p:txBody>
      </p:sp>
      <p:sp>
        <p:nvSpPr>
          <p:cNvPr id="57" name="Oval 56"/>
          <p:cNvSpPr/>
          <p:nvPr/>
        </p:nvSpPr>
        <p:spPr>
          <a:xfrm flipV="1">
            <a:off x="838200" y="33644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V="1">
            <a:off x="838200" y="3364468"/>
            <a:ext cx="152400" cy="152400"/>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V="1">
            <a:off x="7945548" y="32882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V="1">
            <a:off x="8250348" y="3288268"/>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0"/>
            <a:ext cx="2971800" cy="523220"/>
          </a:xfrm>
          <a:prstGeom prst="rect">
            <a:avLst/>
          </a:prstGeom>
          <a:noFill/>
        </p:spPr>
        <p:txBody>
          <a:bodyPr wrap="square" rtlCol="0">
            <a:spAutoFit/>
          </a:bodyPr>
          <a:lstStyle/>
          <a:p>
            <a:r>
              <a:rPr lang="en-US" sz="2800" dirty="0" smtClean="0"/>
              <a:t>Rectangular Shape</a:t>
            </a:r>
            <a:endParaRPr lang="en-US" sz="2800" dirty="0"/>
          </a:p>
        </p:txBody>
      </p:sp>
      <p:graphicFrame>
        <p:nvGraphicFramePr>
          <p:cNvPr id="5123" name="Object 3"/>
          <p:cNvGraphicFramePr>
            <a:graphicFrameLocks noChangeAspect="1"/>
          </p:cNvGraphicFramePr>
          <p:nvPr/>
        </p:nvGraphicFramePr>
        <p:xfrm>
          <a:off x="381000" y="274680"/>
          <a:ext cx="8305800" cy="6583320"/>
        </p:xfrm>
        <a:graphic>
          <a:graphicData uri="http://schemas.openxmlformats.org/presentationml/2006/ole">
            <p:oleObj spid="_x0000_s5123" name="Graph" r:id="rId4" imgW="3827520" imgH="3034080" progId="Origin50.Graph">
              <p:embed/>
            </p:oleObj>
          </a:graphicData>
        </a:graphic>
      </p:graphicFrame>
      <p:sp>
        <p:nvSpPr>
          <p:cNvPr id="7" name="Slide Number Placeholder 6"/>
          <p:cNvSpPr>
            <a:spLocks noGrp="1"/>
          </p:cNvSpPr>
          <p:nvPr>
            <p:ph type="sldNum" sz="quarter" idx="12"/>
          </p:nvPr>
        </p:nvSpPr>
        <p:spPr/>
        <p:txBody>
          <a:bodyPr/>
          <a:lstStyle/>
          <a:p>
            <a:fld id="{389EA062-E6B2-4B1B-B4C9-1BF25AB766F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Object 3"/>
          <p:cNvGraphicFramePr>
            <a:graphicFrameLocks noChangeAspect="1"/>
          </p:cNvGraphicFramePr>
          <p:nvPr/>
        </p:nvGraphicFramePr>
        <p:xfrm>
          <a:off x="381000" y="0"/>
          <a:ext cx="8305800" cy="6583321"/>
        </p:xfrm>
        <a:graphic>
          <a:graphicData uri="http://schemas.openxmlformats.org/presentationml/2006/ole">
            <p:oleObj spid="_x0000_s7171" name="Graph" r:id="rId4" imgW="3827520" imgH="3034080" progId="Origin50.Graph">
              <p:embed/>
            </p:oleObj>
          </a:graphicData>
        </a:graphic>
      </p:graphicFrame>
      <p:sp>
        <p:nvSpPr>
          <p:cNvPr id="4" name="Slide Number Placeholder 3"/>
          <p:cNvSpPr>
            <a:spLocks noGrp="1"/>
          </p:cNvSpPr>
          <p:nvPr>
            <p:ph type="sldNum" sz="quarter" idx="12"/>
          </p:nvPr>
        </p:nvSpPr>
        <p:spPr/>
        <p:txBody>
          <a:bodyPr/>
          <a:lstStyle/>
          <a:p>
            <a:fld id="{389EA062-E6B2-4B1B-B4C9-1BF25AB766F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381000" y="228600"/>
          <a:ext cx="8001000" cy="6341730"/>
        </p:xfrm>
        <a:graphic>
          <a:graphicData uri="http://schemas.openxmlformats.org/presentationml/2006/ole">
            <p:oleObj spid="_x0000_s73730" name="Graph" r:id="rId3" imgW="3827520" imgH="3034080" progId="Origin50.Graph">
              <p:embed/>
            </p:oleObj>
          </a:graphicData>
        </a:graphic>
      </p:graphicFrame>
      <p:sp>
        <p:nvSpPr>
          <p:cNvPr id="3" name="Slide Number Placeholder 2"/>
          <p:cNvSpPr>
            <a:spLocks noGrp="1"/>
          </p:cNvSpPr>
          <p:nvPr>
            <p:ph type="sldNum" sz="quarter" idx="12"/>
          </p:nvPr>
        </p:nvSpPr>
        <p:spPr/>
        <p:txBody>
          <a:bodyPr/>
          <a:lstStyle/>
          <a:p>
            <a:fld id="{389EA062-E6B2-4B1B-B4C9-1BF25AB766F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533400" y="228600"/>
          <a:ext cx="8077200" cy="6447591"/>
        </p:xfrm>
        <a:graphic>
          <a:graphicData uri="http://schemas.openxmlformats.org/presentationml/2006/ole">
            <p:oleObj spid="_x0000_s74754" name="Graph" r:id="rId3" imgW="3800160" imgH="3034080" progId="Origin50.Graph">
              <p:embed/>
            </p:oleObj>
          </a:graphicData>
        </a:graphic>
      </p:graphicFrame>
      <p:sp>
        <p:nvSpPr>
          <p:cNvPr id="3" name="Slide Number Placeholder 2"/>
          <p:cNvSpPr>
            <a:spLocks noGrp="1"/>
          </p:cNvSpPr>
          <p:nvPr>
            <p:ph type="sldNum" sz="quarter" idx="12"/>
          </p:nvPr>
        </p:nvSpPr>
        <p:spPr/>
        <p:txBody>
          <a:bodyPr/>
          <a:lstStyle/>
          <a:p>
            <a:fld id="{389EA062-E6B2-4B1B-B4C9-1BF25AB766F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nvGraphicFramePr>
        <p:xfrm>
          <a:off x="914400" y="381000"/>
          <a:ext cx="7467600" cy="5918948"/>
        </p:xfrm>
        <a:graphic>
          <a:graphicData uri="http://schemas.openxmlformats.org/presentationml/2006/ole">
            <p:oleObj spid="_x0000_s72706" name="Graph" r:id="rId3" imgW="3827520" imgH="3034080" progId="Origin50.Graph">
              <p:embed/>
            </p:oleObj>
          </a:graphicData>
        </a:graphic>
      </p:graphicFrame>
      <p:sp>
        <p:nvSpPr>
          <p:cNvPr id="4" name="Slide Number Placeholder 3"/>
          <p:cNvSpPr>
            <a:spLocks noGrp="1"/>
          </p:cNvSpPr>
          <p:nvPr>
            <p:ph type="sldNum" sz="quarter" idx="12"/>
          </p:nvPr>
        </p:nvSpPr>
        <p:spPr/>
        <p:txBody>
          <a:bodyPr/>
          <a:lstStyle/>
          <a:p>
            <a:fld id="{389EA062-E6B2-4B1B-B4C9-1BF25AB766F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228600"/>
            <a:ext cx="2895600" cy="523220"/>
          </a:xfrm>
          <a:prstGeom prst="rect">
            <a:avLst/>
          </a:prstGeom>
          <a:noFill/>
        </p:spPr>
        <p:txBody>
          <a:bodyPr wrap="square" rtlCol="0">
            <a:spAutoFit/>
          </a:bodyPr>
          <a:lstStyle/>
          <a:p>
            <a:r>
              <a:rPr lang="en-US" sz="2800" dirty="0" smtClean="0"/>
              <a:t>Cylindrical shape</a:t>
            </a:r>
            <a:endParaRPr lang="en-US" sz="2800" dirty="0"/>
          </a:p>
        </p:txBody>
      </p:sp>
      <p:graphicFrame>
        <p:nvGraphicFramePr>
          <p:cNvPr id="6149" name="Object 5"/>
          <p:cNvGraphicFramePr>
            <a:graphicFrameLocks noChangeAspect="1"/>
          </p:cNvGraphicFramePr>
          <p:nvPr/>
        </p:nvGraphicFramePr>
        <p:xfrm>
          <a:off x="609600" y="800473"/>
          <a:ext cx="7772400" cy="6057527"/>
        </p:xfrm>
        <a:graphic>
          <a:graphicData uri="http://schemas.openxmlformats.org/presentationml/2006/ole">
            <p:oleObj spid="_x0000_s6149" name="Graph" r:id="rId4" imgW="3892320" imgH="3034080" progId="Origin50.Graph">
              <p:embed/>
            </p:oleObj>
          </a:graphicData>
        </a:graphic>
      </p:graphicFrame>
      <p:sp>
        <p:nvSpPr>
          <p:cNvPr id="7" name="Slide Number Placeholder 6"/>
          <p:cNvSpPr>
            <a:spLocks noGrp="1"/>
          </p:cNvSpPr>
          <p:nvPr>
            <p:ph type="sldNum" sz="quarter" idx="12"/>
          </p:nvPr>
        </p:nvSpPr>
        <p:spPr/>
        <p:txBody>
          <a:bodyPr/>
          <a:lstStyle/>
          <a:p>
            <a:fld id="{389EA062-E6B2-4B1B-B4C9-1BF25AB766F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Wakefield Solver Overview</a:t>
            </a:r>
          </a:p>
          <a:p>
            <a:pPr>
              <a:buNone/>
            </a:pPr>
            <a:endParaRPr lang="en-US" dirty="0" smtClean="0"/>
          </a:p>
          <a:p>
            <a:r>
              <a:rPr lang="en-US" dirty="0" smtClean="0"/>
              <a:t>Wake loss factor K</a:t>
            </a:r>
          </a:p>
          <a:p>
            <a:endParaRPr lang="en-US" dirty="0" smtClean="0"/>
          </a:p>
          <a:p>
            <a:r>
              <a:rPr lang="en-US" dirty="0" smtClean="0"/>
              <a:t>Detuning and driving terms of the transverse wake (Elias)</a:t>
            </a:r>
          </a:p>
          <a:p>
            <a:pPr>
              <a:buNone/>
            </a:pPr>
            <a:endParaRPr lang="en-US" dirty="0" smtClean="0"/>
          </a:p>
          <a:p>
            <a:r>
              <a:rPr lang="en-US" dirty="0" smtClean="0">
                <a:solidFill>
                  <a:srgbClr val="FF0000"/>
                </a:solidFill>
              </a:rPr>
              <a:t>Simulation time</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89EA062-E6B2-4B1B-B4C9-1BF25AB766F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0"/>
            <a:ext cx="8229600" cy="457200"/>
          </a:xfrm>
        </p:spPr>
        <p:txBody>
          <a:bodyPr>
            <a:normAutofit fontScale="90000"/>
          </a:bodyPr>
          <a:lstStyle/>
          <a:p>
            <a:r>
              <a:rPr lang="en-US" dirty="0" smtClean="0"/>
              <a:t>Simulation time </a:t>
            </a:r>
            <a:endParaRPr lang="en-US" dirty="0"/>
          </a:p>
        </p:txBody>
      </p:sp>
      <p:graphicFrame>
        <p:nvGraphicFramePr>
          <p:cNvPr id="5" name="Object 2"/>
          <p:cNvGraphicFramePr>
            <a:graphicFrameLocks noChangeAspect="1"/>
          </p:cNvGraphicFramePr>
          <p:nvPr/>
        </p:nvGraphicFramePr>
        <p:xfrm>
          <a:off x="2971800" y="5562600"/>
          <a:ext cx="2819400" cy="683270"/>
        </p:xfrm>
        <a:graphic>
          <a:graphicData uri="http://schemas.openxmlformats.org/presentationml/2006/ole">
            <p:oleObj spid="_x0000_s1027" name="Equation" r:id="rId4" imgW="1726920" imgH="419040" progId="Equation.3">
              <p:embed/>
            </p:oleObj>
          </a:graphicData>
        </a:graphic>
      </p:graphicFrame>
      <p:cxnSp>
        <p:nvCxnSpPr>
          <p:cNvPr id="6" name="Straight Arrow Connector 5"/>
          <p:cNvCxnSpPr/>
          <p:nvPr/>
        </p:nvCxnSpPr>
        <p:spPr>
          <a:xfrm rot="5400000" flipH="1" flipV="1">
            <a:off x="3429000" y="6172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5257800" y="62484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90800" y="6477000"/>
            <a:ext cx="1981200" cy="381000"/>
          </a:xfrm>
          <a:prstGeom prst="rect">
            <a:avLst/>
          </a:prstGeom>
          <a:noFill/>
        </p:spPr>
        <p:txBody>
          <a:bodyPr wrap="square" rtlCol="0">
            <a:spAutoFit/>
          </a:bodyPr>
          <a:lstStyle/>
          <a:p>
            <a:r>
              <a:rPr lang="en-US" dirty="0" smtClean="0"/>
              <a:t>Non linear term</a:t>
            </a:r>
            <a:endParaRPr lang="en-US" dirty="0"/>
          </a:p>
        </p:txBody>
      </p:sp>
      <p:sp>
        <p:nvSpPr>
          <p:cNvPr id="9" name="TextBox 8"/>
          <p:cNvSpPr txBox="1"/>
          <p:nvPr/>
        </p:nvSpPr>
        <p:spPr>
          <a:xfrm>
            <a:off x="4800600" y="6488668"/>
            <a:ext cx="1752600" cy="369332"/>
          </a:xfrm>
          <a:prstGeom prst="rect">
            <a:avLst/>
          </a:prstGeom>
          <a:noFill/>
        </p:spPr>
        <p:txBody>
          <a:bodyPr wrap="square" rtlCol="0">
            <a:spAutoFit/>
          </a:bodyPr>
          <a:lstStyle/>
          <a:p>
            <a:r>
              <a:rPr lang="en-US" dirty="0" smtClean="0"/>
              <a:t>Linear term</a:t>
            </a:r>
            <a:endParaRPr lang="en-US" dirty="0"/>
          </a:p>
        </p:txBody>
      </p:sp>
      <p:graphicFrame>
        <p:nvGraphicFramePr>
          <p:cNvPr id="1028" name="Object 4"/>
          <p:cNvGraphicFramePr>
            <a:graphicFrameLocks noChangeAspect="1"/>
          </p:cNvGraphicFramePr>
          <p:nvPr/>
        </p:nvGraphicFramePr>
        <p:xfrm>
          <a:off x="533400" y="-228600"/>
          <a:ext cx="7683758" cy="6172200"/>
        </p:xfrm>
        <a:graphic>
          <a:graphicData uri="http://schemas.openxmlformats.org/presentationml/2006/ole">
            <p:oleObj spid="_x0000_s1028" name="Graph" r:id="rId5" imgW="3777120" imgH="3034080" progId="Origin50.Graph">
              <p:embed/>
            </p:oleObj>
          </a:graphicData>
        </a:graphic>
      </p:graphicFrame>
      <p:sp>
        <p:nvSpPr>
          <p:cNvPr id="10" name="Slide Number Placeholder 9"/>
          <p:cNvSpPr>
            <a:spLocks noGrp="1"/>
          </p:cNvSpPr>
          <p:nvPr>
            <p:ph type="sldNum" sz="quarter" idx="12"/>
          </p:nvPr>
        </p:nvSpPr>
        <p:spPr/>
        <p:txBody>
          <a:bodyPr/>
          <a:lstStyle/>
          <a:p>
            <a:fld id="{389EA062-E6B2-4B1B-B4C9-1BF25AB766F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Wakefield Solver Overview</a:t>
            </a:r>
          </a:p>
          <a:p>
            <a:pPr>
              <a:buNone/>
            </a:pPr>
            <a:endParaRPr lang="en-US" dirty="0" smtClean="0"/>
          </a:p>
          <a:p>
            <a:r>
              <a:rPr lang="en-US" dirty="0" smtClean="0"/>
              <a:t>Wake loss factor K</a:t>
            </a:r>
          </a:p>
          <a:p>
            <a:endParaRPr lang="en-US" dirty="0" smtClean="0"/>
          </a:p>
          <a:p>
            <a:r>
              <a:rPr lang="en-US" dirty="0" smtClean="0"/>
              <a:t>Detuning and driving terms of the transverse wake (Elias)</a:t>
            </a:r>
          </a:p>
          <a:p>
            <a:pPr>
              <a:buNone/>
            </a:pPr>
            <a:endParaRPr lang="en-US" dirty="0" smtClean="0"/>
          </a:p>
          <a:p>
            <a:r>
              <a:rPr lang="en-US" dirty="0" smtClean="0"/>
              <a:t>Simulation time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89EA062-E6B2-4B1B-B4C9-1BF25AB766F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819400" y="0"/>
          <a:ext cx="3681413" cy="892175"/>
        </p:xfrm>
        <a:graphic>
          <a:graphicData uri="http://schemas.openxmlformats.org/presentationml/2006/ole">
            <p:oleObj spid="_x0000_s2050" name="Equation" r:id="rId4" imgW="1726920" imgH="419040" progId="Equation.3">
              <p:embed/>
            </p:oleObj>
          </a:graphicData>
        </a:graphic>
      </p:graphicFrame>
      <p:cxnSp>
        <p:nvCxnSpPr>
          <p:cNvPr id="4" name="Straight Arrow Connector 3"/>
          <p:cNvCxnSpPr/>
          <p:nvPr/>
        </p:nvCxnSpPr>
        <p:spPr>
          <a:xfrm rot="5400000" flipH="1" flipV="1">
            <a:off x="3581400" y="990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V="1">
            <a:off x="5257800" y="9906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71600"/>
            <a:ext cx="1981200" cy="381000"/>
          </a:xfrm>
          <a:prstGeom prst="rect">
            <a:avLst/>
          </a:prstGeom>
          <a:noFill/>
        </p:spPr>
        <p:txBody>
          <a:bodyPr wrap="square" rtlCol="0">
            <a:spAutoFit/>
          </a:bodyPr>
          <a:lstStyle/>
          <a:p>
            <a:r>
              <a:rPr lang="en-US" dirty="0" smtClean="0"/>
              <a:t>Non linear term</a:t>
            </a:r>
            <a:endParaRPr lang="en-US" dirty="0"/>
          </a:p>
        </p:txBody>
      </p:sp>
      <p:sp>
        <p:nvSpPr>
          <p:cNvPr id="8" name="TextBox 7"/>
          <p:cNvSpPr txBox="1"/>
          <p:nvPr/>
        </p:nvSpPr>
        <p:spPr>
          <a:xfrm>
            <a:off x="5029200" y="1447800"/>
            <a:ext cx="1752600" cy="369332"/>
          </a:xfrm>
          <a:prstGeom prst="rect">
            <a:avLst/>
          </a:prstGeom>
          <a:noFill/>
        </p:spPr>
        <p:txBody>
          <a:bodyPr wrap="square" rtlCol="0">
            <a:spAutoFit/>
          </a:bodyPr>
          <a:lstStyle/>
          <a:p>
            <a:r>
              <a:rPr lang="en-US" dirty="0" smtClean="0"/>
              <a:t>Linear term</a:t>
            </a:r>
            <a:endParaRPr lang="en-US" dirty="0"/>
          </a:p>
        </p:txBody>
      </p:sp>
      <p:graphicFrame>
        <p:nvGraphicFramePr>
          <p:cNvPr id="10" name="Object 9"/>
          <p:cNvGraphicFramePr>
            <a:graphicFrameLocks noChangeAspect="1"/>
          </p:cNvGraphicFramePr>
          <p:nvPr/>
        </p:nvGraphicFramePr>
        <p:xfrm>
          <a:off x="1676400" y="1981200"/>
          <a:ext cx="1497013" cy="960438"/>
        </p:xfrm>
        <a:graphic>
          <a:graphicData uri="http://schemas.openxmlformats.org/presentationml/2006/ole">
            <p:oleObj spid="_x0000_s2052" name="Equation" r:id="rId5" imgW="711000" imgH="457200" progId="Equation.3">
              <p:embed/>
            </p:oleObj>
          </a:graphicData>
        </a:graphic>
      </p:graphicFrame>
      <p:graphicFrame>
        <p:nvGraphicFramePr>
          <p:cNvPr id="11" name="Object 10"/>
          <p:cNvGraphicFramePr>
            <a:graphicFrameLocks noChangeAspect="1"/>
          </p:cNvGraphicFramePr>
          <p:nvPr/>
        </p:nvGraphicFramePr>
        <p:xfrm>
          <a:off x="4648200" y="1905000"/>
          <a:ext cx="3429000" cy="975491"/>
        </p:xfrm>
        <a:graphic>
          <a:graphicData uri="http://schemas.openxmlformats.org/presentationml/2006/ole">
            <p:oleObj spid="_x0000_s2053" name="Equation" r:id="rId6" imgW="1473120" imgH="419040" progId="Equation.3">
              <p:embed/>
            </p:oleObj>
          </a:graphicData>
        </a:graphic>
      </p:graphicFrame>
      <p:graphicFrame>
        <p:nvGraphicFramePr>
          <p:cNvPr id="14" name="Object 13"/>
          <p:cNvGraphicFramePr>
            <a:graphicFrameLocks noChangeAspect="1"/>
          </p:cNvGraphicFramePr>
          <p:nvPr/>
        </p:nvGraphicFramePr>
        <p:xfrm>
          <a:off x="1295400" y="4191000"/>
          <a:ext cx="1169894" cy="368300"/>
        </p:xfrm>
        <a:graphic>
          <a:graphicData uri="http://schemas.openxmlformats.org/presentationml/2006/ole">
            <p:oleObj spid="_x0000_s2056" name="Equation" r:id="rId7" imgW="685800" imgH="215640" progId="Equation.3">
              <p:embed/>
            </p:oleObj>
          </a:graphicData>
        </a:graphic>
      </p:graphicFrame>
      <p:graphicFrame>
        <p:nvGraphicFramePr>
          <p:cNvPr id="17" name="Object 16"/>
          <p:cNvGraphicFramePr>
            <a:graphicFrameLocks noChangeAspect="1"/>
          </p:cNvGraphicFramePr>
          <p:nvPr/>
        </p:nvGraphicFramePr>
        <p:xfrm>
          <a:off x="0" y="4191000"/>
          <a:ext cx="767443" cy="370490"/>
        </p:xfrm>
        <a:graphic>
          <a:graphicData uri="http://schemas.openxmlformats.org/presentationml/2006/ole">
            <p:oleObj spid="_x0000_s2060" name="Equation" r:id="rId8" imgW="368280" imgH="177480" progId="Equation.3">
              <p:embed/>
            </p:oleObj>
          </a:graphicData>
        </a:graphic>
      </p:graphicFrame>
      <p:graphicFrame>
        <p:nvGraphicFramePr>
          <p:cNvPr id="18" name="Object 17"/>
          <p:cNvGraphicFramePr>
            <a:graphicFrameLocks noChangeAspect="1"/>
          </p:cNvGraphicFramePr>
          <p:nvPr/>
        </p:nvGraphicFramePr>
        <p:xfrm>
          <a:off x="3124200" y="4114800"/>
          <a:ext cx="533400" cy="480060"/>
        </p:xfrm>
        <a:graphic>
          <a:graphicData uri="http://schemas.openxmlformats.org/presentationml/2006/ole">
            <p:oleObj spid="_x0000_s2061" name="Equation" r:id="rId9" imgW="253800" imgH="228600" progId="Equation.3">
              <p:embed/>
            </p:oleObj>
          </a:graphicData>
        </a:graphic>
      </p:graphicFrame>
      <p:graphicFrame>
        <p:nvGraphicFramePr>
          <p:cNvPr id="2062" name="Object 14"/>
          <p:cNvGraphicFramePr>
            <a:graphicFrameLocks noChangeAspect="1"/>
          </p:cNvGraphicFramePr>
          <p:nvPr/>
        </p:nvGraphicFramePr>
        <p:xfrm>
          <a:off x="5867400" y="4191000"/>
          <a:ext cx="2036762" cy="411162"/>
        </p:xfrm>
        <a:graphic>
          <a:graphicData uri="http://schemas.openxmlformats.org/presentationml/2006/ole">
            <p:oleObj spid="_x0000_s2062" name="Equation" r:id="rId10" imgW="1193760" imgH="241200" progId="Equation.3">
              <p:embed/>
            </p:oleObj>
          </a:graphicData>
        </a:graphic>
      </p:graphicFrame>
      <p:graphicFrame>
        <p:nvGraphicFramePr>
          <p:cNvPr id="2063" name="Object 15"/>
          <p:cNvGraphicFramePr>
            <a:graphicFrameLocks noChangeAspect="1"/>
          </p:cNvGraphicFramePr>
          <p:nvPr/>
        </p:nvGraphicFramePr>
        <p:xfrm>
          <a:off x="4419600" y="4191000"/>
          <a:ext cx="846137" cy="369888"/>
        </p:xfrm>
        <a:graphic>
          <a:graphicData uri="http://schemas.openxmlformats.org/presentationml/2006/ole">
            <p:oleObj spid="_x0000_s2063" name="Equation" r:id="rId11" imgW="406080" imgH="177480" progId="Equation.3">
              <p:embed/>
            </p:oleObj>
          </a:graphicData>
        </a:graphic>
      </p:graphicFrame>
      <p:graphicFrame>
        <p:nvGraphicFramePr>
          <p:cNvPr id="2064" name="Object 16"/>
          <p:cNvGraphicFramePr>
            <a:graphicFrameLocks noChangeAspect="1"/>
          </p:cNvGraphicFramePr>
          <p:nvPr/>
        </p:nvGraphicFramePr>
        <p:xfrm>
          <a:off x="8583612" y="4114800"/>
          <a:ext cx="560388" cy="479425"/>
        </p:xfrm>
        <a:graphic>
          <a:graphicData uri="http://schemas.openxmlformats.org/presentationml/2006/ole">
            <p:oleObj spid="_x0000_s2064" name="Equation" r:id="rId12" imgW="266400" imgH="228600" progId="Equation.3">
              <p:embed/>
            </p:oleObj>
          </a:graphicData>
        </a:graphic>
      </p:graphicFrame>
      <p:graphicFrame>
        <p:nvGraphicFramePr>
          <p:cNvPr id="2065" name="Object 17"/>
          <p:cNvGraphicFramePr>
            <a:graphicFrameLocks noChangeAspect="1"/>
          </p:cNvGraphicFramePr>
          <p:nvPr/>
        </p:nvGraphicFramePr>
        <p:xfrm>
          <a:off x="3276600" y="5029200"/>
          <a:ext cx="2925763" cy="411163"/>
        </p:xfrm>
        <a:graphic>
          <a:graphicData uri="http://schemas.openxmlformats.org/presentationml/2006/ole">
            <p:oleObj spid="_x0000_s2065" name="Equation" r:id="rId13" imgW="1714320" imgH="241200" progId="Equation.3">
              <p:embed/>
            </p:oleObj>
          </a:graphicData>
        </a:graphic>
      </p:graphicFrame>
      <p:graphicFrame>
        <p:nvGraphicFramePr>
          <p:cNvPr id="2066" name="Object 18"/>
          <p:cNvGraphicFramePr>
            <a:graphicFrameLocks noChangeAspect="1"/>
          </p:cNvGraphicFramePr>
          <p:nvPr/>
        </p:nvGraphicFramePr>
        <p:xfrm>
          <a:off x="1828800" y="5029200"/>
          <a:ext cx="952500" cy="369888"/>
        </p:xfrm>
        <a:graphic>
          <a:graphicData uri="http://schemas.openxmlformats.org/presentationml/2006/ole">
            <p:oleObj spid="_x0000_s2066" name="Equation" r:id="rId14" imgW="457200" imgH="177480" progId="Equation.3">
              <p:embed/>
            </p:oleObj>
          </a:graphicData>
        </a:graphic>
      </p:graphicFrame>
      <p:graphicFrame>
        <p:nvGraphicFramePr>
          <p:cNvPr id="2067" name="Object 19"/>
          <p:cNvGraphicFramePr>
            <a:graphicFrameLocks noChangeAspect="1"/>
          </p:cNvGraphicFramePr>
          <p:nvPr/>
        </p:nvGraphicFramePr>
        <p:xfrm>
          <a:off x="6781800" y="4953000"/>
          <a:ext cx="612775" cy="479425"/>
        </p:xfrm>
        <a:graphic>
          <a:graphicData uri="http://schemas.openxmlformats.org/presentationml/2006/ole">
            <p:oleObj spid="_x0000_s2067" name="Equation" r:id="rId15" imgW="291960" imgH="228600" progId="Equation.3">
              <p:embed/>
            </p:oleObj>
          </a:graphicData>
        </a:graphic>
      </p:graphicFrame>
      <p:cxnSp>
        <p:nvCxnSpPr>
          <p:cNvPr id="25" name="Straight Arrow Connector 24"/>
          <p:cNvCxnSpPr/>
          <p:nvPr/>
        </p:nvCxnSpPr>
        <p:spPr>
          <a:xfrm>
            <a:off x="762000" y="4343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14600" y="4343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34000" y="4343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848600" y="4343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19400" y="5181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172200" y="5181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34"/>
          <p:cNvGraphicFramePr>
            <a:graphicFrameLocks noChangeAspect="1"/>
          </p:cNvGraphicFramePr>
          <p:nvPr/>
        </p:nvGraphicFramePr>
        <p:xfrm>
          <a:off x="914400" y="5791200"/>
          <a:ext cx="7391400" cy="712876"/>
        </p:xfrm>
        <a:graphic>
          <a:graphicData uri="http://schemas.openxmlformats.org/presentationml/2006/ole">
            <p:oleObj spid="_x0000_s2069" name="Equation" r:id="rId16" imgW="2501640" imgH="241200" progId="Equation.3">
              <p:embed/>
            </p:oleObj>
          </a:graphicData>
        </a:graphic>
      </p:graphicFrame>
      <p:sp>
        <p:nvSpPr>
          <p:cNvPr id="38" name="Frame 37"/>
          <p:cNvSpPr/>
          <p:nvPr/>
        </p:nvSpPr>
        <p:spPr>
          <a:xfrm>
            <a:off x="228600" y="5638800"/>
            <a:ext cx="8534400" cy="9906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1600200" y="3276600"/>
            <a:ext cx="6705600" cy="523220"/>
          </a:xfrm>
          <a:prstGeom prst="rect">
            <a:avLst/>
          </a:prstGeom>
          <a:noFill/>
        </p:spPr>
        <p:txBody>
          <a:bodyPr wrap="square" rtlCol="0">
            <a:spAutoFit/>
          </a:bodyPr>
          <a:lstStyle/>
          <a:p>
            <a:r>
              <a:rPr lang="en-US" sz="2800" b="1" dirty="0" smtClean="0"/>
              <a:t>LW=lines of  the mesh per wavelength</a:t>
            </a:r>
            <a:endParaRPr lang="en-US" sz="2800" b="1" dirty="0"/>
          </a:p>
        </p:txBody>
      </p:sp>
      <p:sp>
        <p:nvSpPr>
          <p:cNvPr id="32" name="Frame 31"/>
          <p:cNvSpPr/>
          <p:nvPr/>
        </p:nvSpPr>
        <p:spPr>
          <a:xfrm>
            <a:off x="533400" y="3200400"/>
            <a:ext cx="8077200" cy="762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Slide Number Placeholder 33"/>
          <p:cNvSpPr>
            <a:spLocks noGrp="1"/>
          </p:cNvSpPr>
          <p:nvPr>
            <p:ph type="sldNum" sz="quarter" idx="12"/>
          </p:nvPr>
        </p:nvSpPr>
        <p:spPr/>
        <p:txBody>
          <a:bodyPr/>
          <a:lstStyle/>
          <a:p>
            <a:fld id="{389EA062-E6B2-4B1B-B4C9-1BF25AB766F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381000" y="0"/>
          <a:ext cx="8537510" cy="6858000"/>
        </p:xfrm>
        <a:graphic>
          <a:graphicData uri="http://schemas.openxmlformats.org/presentationml/2006/ole">
            <p:oleObj spid="_x0000_s45058" name="Graph" r:id="rId4" imgW="3777120" imgH="3034080" progId="Origin50.Graph">
              <p:embed/>
            </p:oleObj>
          </a:graphicData>
        </a:graphic>
      </p:graphicFrame>
      <p:sp>
        <p:nvSpPr>
          <p:cNvPr id="3" name="Slide Number Placeholder 2"/>
          <p:cNvSpPr>
            <a:spLocks noGrp="1"/>
          </p:cNvSpPr>
          <p:nvPr>
            <p:ph type="sldNum" sz="quarter" idx="12"/>
          </p:nvPr>
        </p:nvSpPr>
        <p:spPr/>
        <p:txBody>
          <a:bodyPr/>
          <a:lstStyle/>
          <a:p>
            <a:fld id="{389EA062-E6B2-4B1B-B4C9-1BF25AB766F3}" type="slidenum">
              <a:rPr lang="en-US" smtClean="0"/>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Wakefield solver overview</a:t>
            </a:r>
            <a:endParaRPr lang="en-US" dirty="0"/>
          </a:p>
        </p:txBody>
      </p:sp>
      <p:pic>
        <p:nvPicPr>
          <p:cNvPr id="1026" name="Picture 2"/>
          <p:cNvPicPr>
            <a:picLocks noChangeAspect="1" noChangeArrowheads="1"/>
          </p:cNvPicPr>
          <p:nvPr/>
        </p:nvPicPr>
        <p:blipFill>
          <a:blip r:embed="rId3"/>
          <a:srcRect l="32075" t="40880" r="27359" b="28931"/>
          <a:stretch>
            <a:fillRect/>
          </a:stretch>
        </p:blipFill>
        <p:spPr bwMode="auto">
          <a:xfrm>
            <a:off x="2209800" y="914400"/>
            <a:ext cx="4724400" cy="26368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31250" t="21875" r="12500" b="68750"/>
          <a:stretch>
            <a:fillRect/>
          </a:stretch>
        </p:blipFill>
        <p:spPr bwMode="auto">
          <a:xfrm>
            <a:off x="1371600" y="3810000"/>
            <a:ext cx="6705600" cy="838200"/>
          </a:xfrm>
          <a:prstGeom prst="rect">
            <a:avLst/>
          </a:prstGeom>
          <a:noFill/>
          <a:ln w="9525">
            <a:noFill/>
            <a:miter lim="800000"/>
            <a:headEnd/>
            <a:tailEnd/>
          </a:ln>
          <a:effectLst/>
        </p:spPr>
      </p:pic>
      <p:sp>
        <p:nvSpPr>
          <p:cNvPr id="5" name="TextBox 4"/>
          <p:cNvSpPr txBox="1"/>
          <p:nvPr/>
        </p:nvSpPr>
        <p:spPr>
          <a:xfrm>
            <a:off x="304800" y="4572000"/>
            <a:ext cx="8610600" cy="1200329"/>
          </a:xfrm>
          <a:prstGeom prst="rect">
            <a:avLst/>
          </a:prstGeom>
          <a:noFill/>
        </p:spPr>
        <p:txBody>
          <a:bodyPr wrap="square" rtlCol="0">
            <a:spAutoFit/>
          </a:bodyPr>
          <a:lstStyle/>
          <a:p>
            <a:pPr algn="just"/>
            <a:r>
              <a:rPr lang="en-US" b="1" dirty="0" smtClean="0"/>
              <a:t>The </a:t>
            </a:r>
            <a:r>
              <a:rPr lang="en-US" b="1" dirty="0" err="1" smtClean="0"/>
              <a:t>wakefield</a:t>
            </a:r>
            <a:r>
              <a:rPr lang="en-US" b="1" dirty="0" smtClean="0"/>
              <a:t> solver calculates the so called wake-potentials for a given structure from electromagnetic fields. Wakefield problems are driven by a bunch of charged particles, which is passing the observed structure parallel to a main coordinate axis. These particles cause electromagnetic fields, which are calculated with a time domain solver.</a:t>
            </a:r>
            <a:endParaRPr lang="en-US" dirty="0"/>
          </a:p>
        </p:txBody>
      </p:sp>
      <p:sp>
        <p:nvSpPr>
          <p:cNvPr id="6" name="TextBox 5"/>
          <p:cNvSpPr txBox="1"/>
          <p:nvPr/>
        </p:nvSpPr>
        <p:spPr>
          <a:xfrm>
            <a:off x="762000" y="6019800"/>
            <a:ext cx="8382000" cy="646331"/>
          </a:xfrm>
          <a:prstGeom prst="rect">
            <a:avLst/>
          </a:prstGeom>
          <a:noFill/>
        </p:spPr>
        <p:txBody>
          <a:bodyPr wrap="square" rtlCol="0">
            <a:spAutoFit/>
          </a:bodyPr>
          <a:lstStyle/>
          <a:p>
            <a:pPr>
              <a:defRPr/>
            </a:pPr>
            <a:r>
              <a:rPr lang="en-US" b="1" dirty="0" smtClean="0"/>
              <a:t>The solver compute W(s) on a test charge q2, which is at a distance s behind the excitation bunch q1.</a:t>
            </a:r>
          </a:p>
        </p:txBody>
      </p:sp>
      <p:sp>
        <p:nvSpPr>
          <p:cNvPr id="8" name="Frame 7"/>
          <p:cNvSpPr/>
          <p:nvPr/>
        </p:nvSpPr>
        <p:spPr>
          <a:xfrm>
            <a:off x="533400" y="5867400"/>
            <a:ext cx="8153400" cy="9906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8"/>
          <p:cNvSpPr>
            <a:spLocks noGrp="1"/>
          </p:cNvSpPr>
          <p:nvPr>
            <p:ph type="sldNum" sz="quarter" idx="12"/>
          </p:nvPr>
        </p:nvSpPr>
        <p:spPr/>
        <p:txBody>
          <a:bodyPr/>
          <a:lstStyle/>
          <a:p>
            <a:fld id="{389EA062-E6B2-4B1B-B4C9-1BF25AB766F3}"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Wakefield solver overview</a:t>
            </a:r>
            <a:endParaRPr lang="en-US" dirty="0"/>
          </a:p>
        </p:txBody>
      </p:sp>
      <p:pic>
        <p:nvPicPr>
          <p:cNvPr id="2050" name="Picture 2" descr="C:\Program Files\CST STUDIO SUITE 2008\Online Help\mergedProjects\CST PARTICLE STUDIO\special_beams\loss_factor.png"/>
          <p:cNvPicPr>
            <a:picLocks noChangeAspect="1" noChangeArrowheads="1"/>
          </p:cNvPicPr>
          <p:nvPr/>
        </p:nvPicPr>
        <p:blipFill>
          <a:blip r:embed="rId3"/>
          <a:srcRect/>
          <a:stretch>
            <a:fillRect/>
          </a:stretch>
        </p:blipFill>
        <p:spPr bwMode="auto">
          <a:xfrm>
            <a:off x="2438400" y="1447800"/>
            <a:ext cx="4343400" cy="1475915"/>
          </a:xfrm>
          <a:prstGeom prst="rect">
            <a:avLst/>
          </a:prstGeom>
          <a:noFill/>
        </p:spPr>
      </p:pic>
      <p:pic>
        <p:nvPicPr>
          <p:cNvPr id="2051" name="Picture 3" descr="C:\Program Files\CST STUDIO SUITE 2008\Online Help\mergedProjects\CST PARTICLE STUDIO\special_beams\wake_impedance.png"/>
          <p:cNvPicPr>
            <a:picLocks noChangeAspect="1" noChangeArrowheads="1"/>
          </p:cNvPicPr>
          <p:nvPr/>
        </p:nvPicPr>
        <p:blipFill>
          <a:blip r:embed="rId4"/>
          <a:srcRect/>
          <a:stretch>
            <a:fillRect/>
          </a:stretch>
        </p:blipFill>
        <p:spPr bwMode="auto">
          <a:xfrm>
            <a:off x="2362200" y="3886200"/>
            <a:ext cx="4525702" cy="2590800"/>
          </a:xfrm>
          <a:prstGeom prst="rect">
            <a:avLst/>
          </a:prstGeom>
          <a:noFill/>
        </p:spPr>
      </p:pic>
      <p:sp>
        <p:nvSpPr>
          <p:cNvPr id="6" name="Slide Number Placeholder 5"/>
          <p:cNvSpPr>
            <a:spLocks noGrp="1"/>
          </p:cNvSpPr>
          <p:nvPr>
            <p:ph type="sldNum" sz="quarter" idx="12"/>
          </p:nvPr>
        </p:nvSpPr>
        <p:spPr/>
        <p:txBody>
          <a:bodyPr/>
          <a:lstStyle/>
          <a:p>
            <a:fld id="{389EA062-E6B2-4B1B-B4C9-1BF25AB766F3}"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simulations </a:t>
            </a:r>
            <a:endParaRPr lang="en-US" dirty="0"/>
          </a:p>
        </p:txBody>
      </p:sp>
      <p:sp>
        <p:nvSpPr>
          <p:cNvPr id="6" name="Can 5"/>
          <p:cNvSpPr/>
          <p:nvPr/>
        </p:nvSpPr>
        <p:spPr>
          <a:xfrm rot="5400000">
            <a:off x="4152900" y="800100"/>
            <a:ext cx="990600" cy="4419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676400" y="4648200"/>
            <a:ext cx="5715000" cy="1371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389EA062-E6B2-4B1B-B4C9-1BF25AB766F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4114800" cy="628650"/>
          </a:xfrm>
        </p:spPr>
        <p:txBody>
          <a:bodyPr>
            <a:normAutofit/>
          </a:bodyPr>
          <a:lstStyle/>
          <a:p>
            <a:r>
              <a:rPr lang="en-US" sz="2400" dirty="0" smtClean="0"/>
              <a:t>Simulation Parameters</a:t>
            </a:r>
            <a:endParaRPr lang="en-US" sz="2400" dirty="0"/>
          </a:p>
        </p:txBody>
      </p:sp>
      <p:pic>
        <p:nvPicPr>
          <p:cNvPr id="4" name="Content Placeholder 3" descr="rect_pec_dx_01.png"/>
          <p:cNvPicPr>
            <a:picLocks noGrp="1" noChangeAspect="1"/>
          </p:cNvPicPr>
          <p:nvPr>
            <p:ph idx="1"/>
          </p:nvPr>
        </p:nvPicPr>
        <p:blipFill>
          <a:blip r:embed="rId3"/>
          <a:srcRect l="20884" r="16208" b="7388"/>
          <a:stretch>
            <a:fillRect/>
          </a:stretch>
        </p:blipFill>
        <p:spPr>
          <a:xfrm>
            <a:off x="5410200" y="150500"/>
            <a:ext cx="2895600" cy="1602099"/>
          </a:xfrm>
        </p:spPr>
      </p:pic>
      <p:sp>
        <p:nvSpPr>
          <p:cNvPr id="5" name="Text Placeholder 4"/>
          <p:cNvSpPr>
            <a:spLocks noGrp="1"/>
          </p:cNvSpPr>
          <p:nvPr>
            <p:ph type="body" sz="half" idx="2"/>
          </p:nvPr>
        </p:nvSpPr>
        <p:spPr>
          <a:xfrm>
            <a:off x="457200" y="1371600"/>
            <a:ext cx="3581400" cy="4572000"/>
          </a:xfrm>
        </p:spPr>
        <p:txBody>
          <a:bodyPr>
            <a:normAutofit/>
          </a:bodyPr>
          <a:lstStyle/>
          <a:p>
            <a:r>
              <a:rPr lang="en-US" sz="1800" b="1" dirty="0" smtClean="0"/>
              <a:t>Geometric parameters</a:t>
            </a:r>
          </a:p>
          <a:p>
            <a:r>
              <a:rPr lang="en-US" sz="1800" b="1" dirty="0" smtClean="0"/>
              <a:t> </a:t>
            </a:r>
          </a:p>
          <a:p>
            <a:r>
              <a:rPr lang="en-US" dirty="0" smtClean="0"/>
              <a:t>Thickness Copper = 0.2cm    1cm</a:t>
            </a:r>
          </a:p>
          <a:p>
            <a:r>
              <a:rPr lang="en-US" dirty="0" smtClean="0"/>
              <a:t> Length = 1m  0.2m</a:t>
            </a:r>
          </a:p>
          <a:p>
            <a:r>
              <a:rPr lang="en-US" sz="1600" dirty="0" smtClean="0"/>
              <a:t>Vacuum Chamber</a:t>
            </a:r>
            <a:r>
              <a:rPr lang="en-US" dirty="0" smtClean="0"/>
              <a:t>:</a:t>
            </a:r>
          </a:p>
          <a:p>
            <a:r>
              <a:rPr lang="en-US" dirty="0" smtClean="0"/>
              <a:t>Rectangular shape : height=2cm;  width= 6cm</a:t>
            </a:r>
          </a:p>
          <a:p>
            <a:r>
              <a:rPr lang="en-US" dirty="0" smtClean="0"/>
              <a:t>Cylindrical shape :    radius=2cm </a:t>
            </a:r>
          </a:p>
          <a:p>
            <a:endParaRPr lang="en-US" dirty="0" smtClean="0"/>
          </a:p>
          <a:p>
            <a:r>
              <a:rPr lang="en-US" sz="1800" b="1" dirty="0" smtClean="0"/>
              <a:t>Particle Beam Parameters</a:t>
            </a:r>
          </a:p>
          <a:p>
            <a:endParaRPr lang="en-US" sz="1800" b="1" dirty="0" smtClean="0"/>
          </a:p>
          <a:p>
            <a:r>
              <a:rPr lang="en-US" sz="1800" b="1" dirty="0" err="1" smtClean="0"/>
              <a:t>σ</a:t>
            </a:r>
            <a:r>
              <a:rPr lang="en-US" sz="1000" b="1" dirty="0" err="1" smtClean="0"/>
              <a:t>bunch</a:t>
            </a:r>
            <a:r>
              <a:rPr lang="en-US" sz="1000" b="1" dirty="0" smtClean="0"/>
              <a:t> </a:t>
            </a:r>
            <a:r>
              <a:rPr lang="en-US" dirty="0" smtClean="0"/>
              <a:t>= 1cm 0.8cm  0.5cm</a:t>
            </a:r>
            <a:endParaRPr lang="en-US" sz="1000" dirty="0" smtClean="0"/>
          </a:p>
          <a:p>
            <a:r>
              <a:rPr lang="en-US" dirty="0" smtClean="0"/>
              <a:t>Charge = 1e-9</a:t>
            </a:r>
          </a:p>
          <a:p>
            <a:r>
              <a:rPr lang="el-GR" dirty="0" smtClean="0"/>
              <a:t>β</a:t>
            </a:r>
            <a:r>
              <a:rPr lang="en-US" dirty="0" smtClean="0"/>
              <a:t>=1</a:t>
            </a:r>
          </a:p>
          <a:p>
            <a:r>
              <a:rPr lang="en-US" dirty="0" smtClean="0"/>
              <a:t>	  </a:t>
            </a:r>
          </a:p>
        </p:txBody>
      </p:sp>
      <p:pic>
        <p:nvPicPr>
          <p:cNvPr id="6" name="Picture 5" descr="test meshconvergency_01.png"/>
          <p:cNvPicPr>
            <a:picLocks noChangeAspect="1"/>
          </p:cNvPicPr>
          <p:nvPr/>
        </p:nvPicPr>
        <p:blipFill>
          <a:blip r:embed="rId4"/>
          <a:srcRect l="28333" t="3436" r="28333" b="12306"/>
          <a:stretch>
            <a:fillRect/>
          </a:stretch>
        </p:blipFill>
        <p:spPr>
          <a:xfrm>
            <a:off x="5410200" y="1676400"/>
            <a:ext cx="2895600" cy="2116015"/>
          </a:xfrm>
          <a:prstGeom prst="rect">
            <a:avLst/>
          </a:prstGeom>
        </p:spPr>
      </p:pic>
      <p:pic>
        <p:nvPicPr>
          <p:cNvPr id="29697" name="Picture 1"/>
          <p:cNvPicPr>
            <a:picLocks noChangeAspect="1" noChangeArrowheads="1"/>
          </p:cNvPicPr>
          <p:nvPr/>
        </p:nvPicPr>
        <p:blipFill>
          <a:blip r:embed="rId5"/>
          <a:srcRect l="3125" t="3125" r="57031" b="59375"/>
          <a:stretch>
            <a:fillRect/>
          </a:stretch>
        </p:blipFill>
        <p:spPr bwMode="auto">
          <a:xfrm>
            <a:off x="4648200" y="3845859"/>
            <a:ext cx="4267200" cy="3012141"/>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389EA062-E6B2-4B1B-B4C9-1BF25AB766F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Wakefield Solver Overview</a:t>
            </a:r>
          </a:p>
          <a:p>
            <a:pPr>
              <a:buNone/>
            </a:pPr>
            <a:endParaRPr lang="en-US" dirty="0" smtClean="0"/>
          </a:p>
          <a:p>
            <a:r>
              <a:rPr lang="en-US" dirty="0" smtClean="0">
                <a:solidFill>
                  <a:srgbClr val="FF0000"/>
                </a:solidFill>
              </a:rPr>
              <a:t>Wake loss factor K</a:t>
            </a:r>
          </a:p>
          <a:p>
            <a:endParaRPr lang="en-US" dirty="0" smtClean="0"/>
          </a:p>
          <a:p>
            <a:r>
              <a:rPr lang="en-US" dirty="0" smtClean="0"/>
              <a:t>Detuning and driving terms of the transverse wake (Elias)</a:t>
            </a:r>
          </a:p>
          <a:p>
            <a:pPr>
              <a:buNone/>
            </a:pPr>
            <a:endParaRPr lang="en-US" dirty="0" smtClean="0"/>
          </a:p>
          <a:p>
            <a:r>
              <a:rPr lang="en-US" dirty="0" smtClean="0"/>
              <a:t>Simulation time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89EA062-E6B2-4B1B-B4C9-1BF25AB766F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66800" y="304800"/>
          <a:ext cx="7086600" cy="5626295"/>
        </p:xfrm>
        <a:graphic>
          <a:graphicData uri="http://schemas.openxmlformats.org/presentationml/2006/ole">
            <p:oleObj spid="_x0000_s3074" name="Graph" r:id="rId4" imgW="3820320" imgH="3034080" progId="Origin50.Graph">
              <p:embed/>
            </p:oleObj>
          </a:graphicData>
        </a:graphic>
      </p:graphicFrame>
      <p:sp>
        <p:nvSpPr>
          <p:cNvPr id="3" name="Title 2"/>
          <p:cNvSpPr>
            <a:spLocks noGrp="1"/>
          </p:cNvSpPr>
          <p:nvPr>
            <p:ph type="title"/>
          </p:nvPr>
        </p:nvSpPr>
        <p:spPr>
          <a:xfrm>
            <a:off x="457200" y="0"/>
            <a:ext cx="8229600" cy="685800"/>
          </a:xfrm>
        </p:spPr>
        <p:txBody>
          <a:bodyPr>
            <a:normAutofit fontScale="90000"/>
          </a:bodyPr>
          <a:lstStyle/>
          <a:p>
            <a:r>
              <a:rPr lang="en-US" dirty="0" smtClean="0"/>
              <a:t>Wake Loss-factor</a:t>
            </a:r>
            <a:endParaRPr lang="en-US" dirty="0"/>
          </a:p>
        </p:txBody>
      </p:sp>
      <p:pic>
        <p:nvPicPr>
          <p:cNvPr id="4" name="Picture 2" descr="C:\Program Files\CST STUDIO SUITE 2008\Online Help\mergedProjects\CST PARTICLE STUDIO\special_beams\loss_factor.png"/>
          <p:cNvPicPr>
            <a:picLocks noChangeAspect="1" noChangeArrowheads="1"/>
          </p:cNvPicPr>
          <p:nvPr/>
        </p:nvPicPr>
        <p:blipFill>
          <a:blip r:embed="rId5"/>
          <a:srcRect/>
          <a:stretch>
            <a:fillRect/>
          </a:stretch>
        </p:blipFill>
        <p:spPr bwMode="auto">
          <a:xfrm>
            <a:off x="2971800" y="5718697"/>
            <a:ext cx="3352800" cy="1139303"/>
          </a:xfrm>
          <a:prstGeom prst="rect">
            <a:avLst/>
          </a:prstGeom>
          <a:noFill/>
        </p:spPr>
      </p:pic>
      <p:sp>
        <p:nvSpPr>
          <p:cNvPr id="5" name="Slide Number Placeholder 4"/>
          <p:cNvSpPr>
            <a:spLocks noGrp="1"/>
          </p:cNvSpPr>
          <p:nvPr>
            <p:ph type="sldNum" sz="quarter" idx="12"/>
          </p:nvPr>
        </p:nvSpPr>
        <p:spPr/>
        <p:txBody>
          <a:bodyPr/>
          <a:lstStyle/>
          <a:p>
            <a:fld id="{389EA062-E6B2-4B1B-B4C9-1BF25AB766F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Copper’s Thickness </a:t>
            </a:r>
            <a:endParaRPr lang="en-US" dirty="0"/>
          </a:p>
        </p:txBody>
      </p:sp>
      <p:graphicFrame>
        <p:nvGraphicFramePr>
          <p:cNvPr id="3" name="Object 2"/>
          <p:cNvGraphicFramePr>
            <a:graphicFrameLocks noChangeAspect="1"/>
          </p:cNvGraphicFramePr>
          <p:nvPr/>
        </p:nvGraphicFramePr>
        <p:xfrm>
          <a:off x="381000" y="914400"/>
          <a:ext cx="8331200" cy="1617662"/>
        </p:xfrm>
        <a:graphic>
          <a:graphicData uri="http://schemas.openxmlformats.org/presentationml/2006/ole">
            <p:oleObj spid="_x0000_s4098" name="Equation" r:id="rId4" imgW="3530520" imgH="685800" progId="Equation.3">
              <p:embed/>
            </p:oleObj>
          </a:graphicData>
        </a:graphic>
      </p:graphicFrame>
      <p:pic>
        <p:nvPicPr>
          <p:cNvPr id="4099" name="Picture 3"/>
          <p:cNvPicPr>
            <a:picLocks noChangeAspect="1" noChangeArrowheads="1"/>
          </p:cNvPicPr>
          <p:nvPr/>
        </p:nvPicPr>
        <p:blipFill>
          <a:blip r:embed="rId5"/>
          <a:srcRect l="25781" t="30208" r="3906" b="38542"/>
          <a:stretch>
            <a:fillRect/>
          </a:stretch>
        </p:blipFill>
        <p:spPr bwMode="auto">
          <a:xfrm>
            <a:off x="685800" y="2082800"/>
            <a:ext cx="7086600" cy="23622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a:srcRect l="26563" t="32292" r="3906" b="39583"/>
          <a:stretch>
            <a:fillRect/>
          </a:stretch>
        </p:blipFill>
        <p:spPr bwMode="auto">
          <a:xfrm>
            <a:off x="762000" y="4495800"/>
            <a:ext cx="7284156" cy="22098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389EA062-E6B2-4B1B-B4C9-1BF25AB766F3}"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1080</Words>
  <Application>Microsoft Office PowerPoint</Application>
  <PresentationFormat>On-screen Show (4:3)</PresentationFormat>
  <Paragraphs>152</Paragraphs>
  <Slides>21</Slides>
  <Notes>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25" baseType="lpstr">
      <vt:lpstr>Office Theme</vt:lpstr>
      <vt:lpstr>Graph</vt:lpstr>
      <vt:lpstr>Equation</vt:lpstr>
      <vt:lpstr>Origin Graph</vt:lpstr>
      <vt:lpstr>Simulation with Particle Studio</vt:lpstr>
      <vt:lpstr>Overview</vt:lpstr>
      <vt:lpstr>Wakefield solver overview</vt:lpstr>
      <vt:lpstr>Wakefield solver overview</vt:lpstr>
      <vt:lpstr>First simulations </vt:lpstr>
      <vt:lpstr>Simulation Parameters</vt:lpstr>
      <vt:lpstr>Overview</vt:lpstr>
      <vt:lpstr>Wake Loss-factor</vt:lpstr>
      <vt:lpstr>Copper’s Thickness </vt:lpstr>
      <vt:lpstr>Overview</vt:lpstr>
      <vt:lpstr>Slide 11</vt:lpstr>
      <vt:lpstr>Slide 12</vt:lpstr>
      <vt:lpstr>Slide 13</vt:lpstr>
      <vt:lpstr>Slide 14</vt:lpstr>
      <vt:lpstr>Slide 15</vt:lpstr>
      <vt:lpstr>Slide 16</vt:lpstr>
      <vt:lpstr>Slide 17</vt:lpstr>
      <vt:lpstr>Overview</vt:lpstr>
      <vt:lpstr>Simulation time </vt:lpstr>
      <vt:lpstr>Slide 20</vt:lpstr>
      <vt:lpstr>Slide 21</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with Particle Studio</dc:title>
  <dc:creator>czannini</dc:creator>
  <cp:lastModifiedBy>czannini</cp:lastModifiedBy>
  <cp:revision>201</cp:revision>
  <dcterms:created xsi:type="dcterms:W3CDTF">2008-12-03T15:39:32Z</dcterms:created>
  <dcterms:modified xsi:type="dcterms:W3CDTF">2008-12-17T08:41:13Z</dcterms:modified>
</cp:coreProperties>
</file>