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8" r:id="rId6"/>
    <p:sldId id="267" r:id="rId7"/>
    <p:sldId id="261" r:id="rId8"/>
    <p:sldId id="269" r:id="rId9"/>
    <p:sldId id="270" r:id="rId10"/>
    <p:sldId id="280" r:id="rId11"/>
    <p:sldId id="272" r:id="rId12"/>
    <p:sldId id="273" r:id="rId13"/>
    <p:sldId id="264" r:id="rId14"/>
    <p:sldId id="274" r:id="rId15"/>
    <p:sldId id="278" r:id="rId16"/>
    <p:sldId id="275" r:id="rId17"/>
    <p:sldId id="277" r:id="rId18"/>
    <p:sldId id="266" r:id="rId19"/>
    <p:sldId id="279" r:id="rId20"/>
    <p:sldId id="28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282B"/>
    <a:srgbClr val="CC3300"/>
    <a:srgbClr val="00529E"/>
    <a:srgbClr val="004F9E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18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DA68E-BFA6-4576-86B9-CEBB532FBFC0}" type="datetimeFigureOut">
              <a:rPr lang="en-US" smtClean="0"/>
              <a:pPr/>
              <a:t>12/17/2008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AFEA6-E1B3-4DE8-B595-7BBDF17839F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752600"/>
            <a:ext cx="6553200" cy="1470025"/>
          </a:xfrm>
        </p:spPr>
        <p:txBody>
          <a:bodyPr/>
          <a:lstStyle>
            <a:lvl1pPr algn="ctr">
              <a:defRPr sz="3600" b="1">
                <a:solidFill>
                  <a:srgbClr val="00529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00529E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0" name="Text Box 8"/>
          <p:cNvSpPr txBox="1">
            <a:spLocks noChangeArrowheads="1"/>
          </p:cNvSpPr>
          <p:nvPr userDrawn="1"/>
        </p:nvSpPr>
        <p:spPr bwMode="auto">
          <a:xfrm>
            <a:off x="-533400" y="6111875"/>
            <a:ext cx="18288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900">
                <a:latin typeface="Tahoma" pitchFamily="34" charset="0"/>
              </a:rPr>
              <a:t>CERN - IT Department</a:t>
            </a:r>
          </a:p>
          <a:p>
            <a:pPr algn="r"/>
            <a:r>
              <a:rPr lang="en-US" sz="900">
                <a:latin typeface="Tahoma" pitchFamily="34" charset="0"/>
              </a:rPr>
              <a:t>CH-1211 Genève 23</a:t>
            </a:r>
          </a:p>
          <a:p>
            <a:pPr algn="r"/>
            <a:r>
              <a:rPr lang="en-US" sz="900">
                <a:latin typeface="Tahoma" pitchFamily="34" charset="0"/>
              </a:rPr>
              <a:t>Switzerland</a:t>
            </a:r>
          </a:p>
          <a:p>
            <a:pPr algn="r"/>
            <a:r>
              <a:rPr lang="en-US" sz="1100" b="1">
                <a:latin typeface="Tahoma" pitchFamily="34" charset="0"/>
              </a:rPr>
              <a:t>www.cern.ch/i</a:t>
            </a:r>
            <a:r>
              <a:rPr lang="en-US" sz="1000" b="1">
                <a:latin typeface="Tahoma" pitchFamily="34" charset="0"/>
              </a:rPr>
              <a:t>t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540750" y="6248400"/>
            <a:ext cx="527050" cy="533400"/>
          </a:xfrm>
          <a:prstGeom prst="rect">
            <a:avLst/>
          </a:prstGeom>
          <a:noFill/>
        </p:spPr>
      </p:pic>
      <p:pic>
        <p:nvPicPr>
          <p:cNvPr id="3091" name="Picture 19" descr="banner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0"/>
            <a:ext cx="8001000" cy="881063"/>
          </a:xfrm>
          <a:prstGeom prst="rect">
            <a:avLst/>
          </a:prstGeom>
          <a:noFill/>
        </p:spPr>
      </p:pic>
      <p:pic>
        <p:nvPicPr>
          <p:cNvPr id="3090" name="Picture 18" descr="lat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90625" cy="6019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4F9E"/>
                </a:solidFill>
              </a:rPr>
              <a:t>Presentation title - </a:t>
            </a:r>
            <a:fld id="{A8E6D44E-47EC-426C-A8B5-F5A194E4AF6C}" type="slidenum">
              <a:rPr lang="en-US">
                <a:solidFill>
                  <a:srgbClr val="004F9E"/>
                </a:solidFill>
              </a:rPr>
              <a:pPr/>
              <a:t>‹#›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76200"/>
            <a:ext cx="19050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76200"/>
            <a:ext cx="55626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4F9E"/>
                </a:solidFill>
              </a:rPr>
              <a:t>Presentation title - </a:t>
            </a:r>
            <a:fld id="{BDA2F88B-A9C9-49F4-A720-081E58A4A4C0}" type="slidenum">
              <a:rPr lang="en-US">
                <a:solidFill>
                  <a:srgbClr val="004F9E"/>
                </a:solidFill>
              </a:rPr>
              <a:pPr/>
              <a:t>‹#›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>
                <a:solidFill>
                  <a:srgbClr val="004F9E"/>
                </a:solidFill>
              </a:rPr>
              <a:pPr/>
              <a:t>‹#›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4F9E"/>
                </a:solidFill>
              </a:rPr>
              <a:t>Presentation title - </a:t>
            </a:r>
            <a:fld id="{B8A274A3-2E7A-4D65-A7BC-7169E48E3D45}" type="slidenum">
              <a:rPr lang="en-US">
                <a:solidFill>
                  <a:srgbClr val="004F9E"/>
                </a:solidFill>
              </a:rPr>
              <a:pPr/>
              <a:t>‹#›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0668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0668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4F9E"/>
                </a:solidFill>
              </a:rPr>
              <a:t>Presentation title - </a:t>
            </a:r>
            <a:fld id="{2137096E-DAF9-4E20-ABD2-2815449EF83B}" type="slidenum">
              <a:rPr lang="en-US">
                <a:solidFill>
                  <a:srgbClr val="004F9E"/>
                </a:solidFill>
              </a:rPr>
              <a:pPr/>
              <a:t>‹#›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4F9E"/>
                </a:solidFill>
              </a:rPr>
              <a:t>Presentation title - </a:t>
            </a:r>
            <a:fld id="{7DB7DC1A-4FAF-4C05-85CC-E0ECFFF8ECF5}" type="slidenum">
              <a:rPr lang="en-US">
                <a:solidFill>
                  <a:srgbClr val="004F9E"/>
                </a:solidFill>
              </a:rPr>
              <a:pPr/>
              <a:t>‹#›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4F9E"/>
                </a:solidFill>
              </a:rPr>
              <a:t>Presentation title - </a:t>
            </a:r>
            <a:fld id="{F128716F-B1A7-4C38-BB8D-4B65635C8407}" type="slidenum">
              <a:rPr lang="en-US">
                <a:solidFill>
                  <a:srgbClr val="004F9E"/>
                </a:solidFill>
              </a:rPr>
              <a:pPr/>
              <a:t>‹#›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4F9E"/>
                </a:solidFill>
              </a:rPr>
              <a:t>Presentation title - </a:t>
            </a:r>
            <a:fld id="{5B520015-289E-4D3F-8F1B-3F877A89AA94}" type="slidenum">
              <a:rPr lang="en-US">
                <a:solidFill>
                  <a:srgbClr val="004F9E"/>
                </a:solidFill>
              </a:rPr>
              <a:pPr/>
              <a:t>‹#›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4F9E"/>
                </a:solidFill>
              </a:rPr>
              <a:t>Presentation title - </a:t>
            </a:r>
            <a:fld id="{CA3D3982-D561-459B-998B-D510A1E8F167}" type="slidenum">
              <a:rPr lang="en-US">
                <a:solidFill>
                  <a:srgbClr val="004F9E"/>
                </a:solidFill>
              </a:rPr>
              <a:pPr/>
              <a:t>‹#›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4F9E"/>
                </a:solidFill>
              </a:rPr>
              <a:t>Presentation title - </a:t>
            </a:r>
            <a:fld id="{03C22340-690A-42BC-A544-600277397C08}" type="slidenum">
              <a:rPr lang="en-US">
                <a:solidFill>
                  <a:srgbClr val="004F9E"/>
                </a:solidFill>
              </a:rPr>
              <a:pPr/>
              <a:t>‹#›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 descr="banner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143000" y="0"/>
            <a:ext cx="8001000" cy="8794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76200"/>
            <a:ext cx="5562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066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534400" y="6248400"/>
            <a:ext cx="527050" cy="533400"/>
          </a:xfrm>
          <a:prstGeom prst="rect">
            <a:avLst/>
          </a:prstGeom>
          <a:noFill/>
        </p:spPr>
      </p:pic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-533400" y="6111875"/>
            <a:ext cx="18288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900">
                <a:latin typeface="Tahoma" pitchFamily="34" charset="0"/>
              </a:rPr>
              <a:t>CERN - IT Department</a:t>
            </a:r>
          </a:p>
          <a:p>
            <a:pPr algn="r"/>
            <a:r>
              <a:rPr lang="en-US" sz="900">
                <a:latin typeface="Tahoma" pitchFamily="34" charset="0"/>
              </a:rPr>
              <a:t>CH-1211 Genève 23</a:t>
            </a:r>
          </a:p>
          <a:p>
            <a:pPr algn="r"/>
            <a:r>
              <a:rPr lang="en-US" sz="900">
                <a:latin typeface="Tahoma" pitchFamily="34" charset="0"/>
              </a:rPr>
              <a:t>Switzerland</a:t>
            </a:r>
          </a:p>
          <a:p>
            <a:pPr algn="r"/>
            <a:r>
              <a:rPr lang="en-US" sz="1100" b="1">
                <a:latin typeface="Tahoma" pitchFamily="34" charset="0"/>
              </a:rPr>
              <a:t>www.cern.ch/i</a:t>
            </a:r>
            <a:r>
              <a:rPr lang="en-US" sz="1000" b="1">
                <a:latin typeface="Tahoma" pitchFamily="34" charset="0"/>
              </a:rPr>
              <a:t>t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5532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00529E"/>
                </a:solidFill>
              </a:defRPr>
            </a:lvl1pPr>
          </a:lstStyle>
          <a:p>
            <a:r>
              <a:rPr lang="en-US"/>
              <a:t> </a:t>
            </a:r>
            <a:r>
              <a:rPr lang="en-US">
                <a:solidFill>
                  <a:srgbClr val="004F9E"/>
                </a:solidFill>
              </a:rPr>
              <a:t>Presentation title - </a:t>
            </a:r>
            <a:fld id="{E0EF78F7-30A6-4364-A3B1-9042D8E919BA}" type="slidenum">
              <a:rPr lang="en-US">
                <a:solidFill>
                  <a:srgbClr val="004F9E"/>
                </a:solidFill>
              </a:rPr>
              <a:pPr/>
              <a:t>‹#›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1043" name="Picture 19" descr="lato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1190625" cy="6019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E282B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4F9E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E282B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1600200"/>
            <a:ext cx="6553200" cy="1698625"/>
          </a:xfrm>
        </p:spPr>
        <p:txBody>
          <a:bodyPr/>
          <a:lstStyle/>
          <a:p>
            <a:r>
              <a:rPr lang="en-GB" dirty="0" smtClean="0"/>
              <a:t>Separating dipolar and </a:t>
            </a:r>
            <a:r>
              <a:rPr lang="en-GB" dirty="0" err="1" smtClean="0"/>
              <a:t>quadrupolar</a:t>
            </a:r>
            <a:r>
              <a:rPr lang="en-GB" dirty="0" smtClean="0"/>
              <a:t> wakes with Mafia 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800600"/>
            <a:ext cx="6400800" cy="1524000"/>
          </a:xfrm>
        </p:spPr>
        <p:txBody>
          <a:bodyPr/>
          <a:lstStyle/>
          <a:p>
            <a:r>
              <a:rPr lang="en-GB" dirty="0" smtClean="0"/>
              <a:t>Andreas Wagner  (IT/IS)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GB" dirty="0" smtClean="0"/>
              <a:t> 8th </a:t>
            </a:r>
            <a:r>
              <a:rPr lang="en-GB" dirty="0" err="1" smtClean="0"/>
              <a:t>SPS</a:t>
            </a:r>
            <a:r>
              <a:rPr lang="en-GB" dirty="0" smtClean="0"/>
              <a:t> impedance informal meeting 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GB" dirty="0" smtClean="0"/>
              <a:t> Wednesday 17/12/2008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027" name="Picture 3" descr="\\cern.ch\dfs\Users\a\awagner\Documents\Presentations\2008-12-17-Wakefield-Calculations\images\beam-side-fr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581400"/>
            <a:ext cx="3979863" cy="9650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Generalized Impedance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10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6" name="Image 5" descr="generalized-impedance-fu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05000"/>
            <a:ext cx="6922854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Transverse kicks for on axis beam: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Ansatz</a:t>
            </a:r>
            <a:r>
              <a:rPr lang="en-GB" dirty="0" smtClean="0"/>
              <a:t>: Subtract this wake for beams with finite offset ! 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11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6" name="Image 5" descr="shielded-bellows-elliptic-transverse-energy-loss-vs-offset-vs-position-zero-offs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676400"/>
            <a:ext cx="3657600" cy="340502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Transverse kicks </a:t>
            </a:r>
            <a:r>
              <a:rPr lang="en-GB" dirty="0" err="1" smtClean="0"/>
              <a:t>vs</a:t>
            </a:r>
            <a:r>
              <a:rPr lang="en-GB" dirty="0" smtClean="0"/>
              <a:t> test charge position minus contribution of on-axis beam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12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6" name="Image 5" descr="shielded-bellows-elliptic-transverse-energy-loss-vs-offset-vs-position-reduc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5120" y="1981200"/>
            <a:ext cx="4351480" cy="459511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major difference to axially symmetric structures is this offset dependent "</a:t>
            </a:r>
            <a:r>
              <a:rPr lang="en-US" dirty="0" err="1" smtClean="0"/>
              <a:t>quadrupolar</a:t>
            </a:r>
            <a:r>
              <a:rPr lang="en-US" dirty="0" smtClean="0"/>
              <a:t>“ wake potential acting on a trailing particle: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13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5" name="Image 4" descr="transverse-wakefield-approxim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429000"/>
            <a:ext cx="6654800" cy="1377911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Electrostatic Separators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14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6" name="Image 5" descr="electrostatic-separators-3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600200"/>
            <a:ext cx="5263314" cy="503159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Electrostatic Separators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15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7" name="Image 6" descr="electrostatic-separators-energy-loss-vs-offs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05000"/>
            <a:ext cx="7046661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Transverse kicks </a:t>
            </a:r>
            <a:r>
              <a:rPr lang="en-GB" dirty="0" err="1" smtClean="0"/>
              <a:t>vs</a:t>
            </a:r>
            <a:r>
              <a:rPr lang="en-GB" dirty="0" smtClean="0"/>
              <a:t> test charge position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16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8" name="Image 7" descr="electrostatic-separators-energy-loss-vs-offset-vs-posi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611328"/>
            <a:ext cx="4648199" cy="482078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Transverse kicks </a:t>
            </a:r>
            <a:r>
              <a:rPr lang="en-GB" dirty="0" err="1" smtClean="0"/>
              <a:t>vs</a:t>
            </a:r>
            <a:r>
              <a:rPr lang="en-GB" dirty="0" smtClean="0"/>
              <a:t> test charge position minus contribution of on-axis beam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17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7" name="Image 6" descr="electrostatic-separators-energy-loss-vs-offset-vs-position-reduc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133600"/>
            <a:ext cx="3910263" cy="415830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Calculation of “</a:t>
            </a:r>
            <a:r>
              <a:rPr lang="en-GB" sz="2400" dirty="0" err="1" smtClean="0"/>
              <a:t>Quadrupolar</a:t>
            </a:r>
            <a:r>
              <a:rPr lang="en-GB" sz="2400" dirty="0" smtClean="0"/>
              <a:t> Wakes”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Separating dipolar and </a:t>
            </a:r>
            <a:r>
              <a:rPr lang="en-GB" dirty="0" err="1" smtClean="0"/>
              <a:t>quadrupolar</a:t>
            </a:r>
            <a:r>
              <a:rPr lang="en-GB" dirty="0" smtClean="0"/>
              <a:t> wakes with Mafia/</a:t>
            </a:r>
            <a:r>
              <a:rPr lang="en-GB" dirty="0" err="1" smtClean="0"/>
              <a:t>GdfidL</a:t>
            </a:r>
            <a:r>
              <a:rPr lang="en-GB" dirty="0" smtClean="0"/>
              <a:t> ...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Calculation with on-axis source charge to obtain “</a:t>
            </a:r>
            <a:r>
              <a:rPr lang="en-GB" dirty="0" err="1" smtClean="0"/>
              <a:t>quadrupolar</a:t>
            </a:r>
            <a:r>
              <a:rPr lang="en-GB" dirty="0" smtClean="0"/>
              <a:t>” </a:t>
            </a:r>
            <a:r>
              <a:rPr lang="en-GB" smtClean="0"/>
              <a:t>wake </a:t>
            </a:r>
            <a:r>
              <a:rPr lang="en-GB" smtClean="0"/>
              <a:t>component</a:t>
            </a:r>
            <a:br>
              <a:rPr lang="en-GB" smtClean="0"/>
            </a:br>
            <a:endParaRPr lang="en-GB" dirty="0" smtClean="0"/>
          </a:p>
          <a:p>
            <a:pPr lvl="1"/>
            <a:r>
              <a:rPr lang="en-GB" dirty="0" smtClean="0"/>
              <a:t>Calculation with displaced source charge distribution; </a:t>
            </a:r>
            <a:r>
              <a:rPr lang="en-GB" dirty="0" err="1" smtClean="0"/>
              <a:t>substraction</a:t>
            </a:r>
            <a:r>
              <a:rPr lang="en-GB" dirty="0" smtClean="0"/>
              <a:t> of “</a:t>
            </a:r>
            <a:r>
              <a:rPr lang="en-GB" dirty="0" err="1" smtClean="0"/>
              <a:t>quadrupolar</a:t>
            </a:r>
            <a:r>
              <a:rPr lang="en-GB" dirty="0" smtClean="0"/>
              <a:t>” component yields the “</a:t>
            </a:r>
            <a:r>
              <a:rPr lang="en-GB" dirty="0" err="1" smtClean="0"/>
              <a:t>dipol”wake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18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Wakes in 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ym typeface="Wingdings" pitchFamily="2" charset="2"/>
              </a:rPr>
              <a:t> To describe a non-axially-symmetric structure one needs typically 4 transverse wake tables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19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5" name="Image 4" descr="transverse-wakefield-approxim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124200"/>
            <a:ext cx="7321408" cy="15159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Transverse Wakefield Properties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Axially Symmetric Structures</a:t>
            </a:r>
          </a:p>
          <a:p>
            <a:pPr lvl="1"/>
            <a:r>
              <a:rPr lang="en-GB" dirty="0" smtClean="0"/>
              <a:t>Non- Axially Symmetric Structures</a:t>
            </a:r>
          </a:p>
          <a:p>
            <a:pPr lvl="1"/>
            <a:r>
              <a:rPr lang="en-GB" dirty="0" smtClean="0"/>
              <a:t>Numeric calculation of Wakefield components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2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20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5" name="Picture 3" descr="\\cern.ch\dfs\Users\a\awagner\Documents\Presentations\2008-12-17-Wakefield-Calculations\images\beam-side-fron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343400"/>
            <a:ext cx="5555064" cy="1345276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371600" y="1219200"/>
            <a:ext cx="7543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E282B"/>
              </a:buClr>
              <a:buSzTx/>
              <a:tabLst/>
              <a:defRPr/>
            </a:pP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E282B"/>
              </a:buClr>
              <a:buSzTx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Thank</a:t>
            </a: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you for your attention !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E282B"/>
              </a:buClr>
              <a:buSzTx/>
              <a:tabLst/>
              <a:defRPr/>
            </a:pPr>
            <a:endParaRPr lang="en-GB" sz="2800" kern="0" baseline="0" dirty="0" smtClean="0">
              <a:latin typeface="+mn-lt"/>
              <a:sym typeface="Wingdings" pitchFamily="2" charset="2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E282B"/>
              </a:buClr>
              <a:buSzTx/>
              <a:tabLst/>
              <a:defRPr/>
            </a:pP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Questions ?</a:t>
            </a: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E282B"/>
              </a:buClr>
              <a:buSzTx/>
              <a:buFontTx/>
              <a:buChar char="•"/>
              <a:tabLst/>
              <a:defRPr/>
            </a:pP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Axial Symmetric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Pillbox </a:t>
            </a:r>
            <a:r>
              <a:rPr lang="en-GB" dirty="0" err="1" smtClean="0"/>
              <a:t>cavaity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3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5" name="Image 4" descr="pillbox-cavity-circular-3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133600"/>
            <a:ext cx="6781800" cy="329571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Axial Symmetric Structures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Energy Loss </a:t>
            </a:r>
            <a:r>
              <a:rPr lang="en-GB" dirty="0" err="1" smtClean="0"/>
              <a:t>vs</a:t>
            </a:r>
            <a:r>
              <a:rPr lang="en-GB" dirty="0" smtClean="0"/>
              <a:t> beam offset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4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5" name="Image 4" descr="pillbox-cavity-circular-transverse-energy-loss-vs-offs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676400"/>
            <a:ext cx="6946900" cy="348413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Axial Symmetric Structures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Magnitude of wake field depends on displacement of source charge and is independent of test charge position !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5</a:t>
            </a:fld>
            <a:endParaRPr lang="en-US">
              <a:solidFill>
                <a:srgbClr val="004F9E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Axial Symmetric Structures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Transverse kicks </a:t>
            </a:r>
            <a:r>
              <a:rPr lang="en-GB" dirty="0" err="1" smtClean="0"/>
              <a:t>vs</a:t>
            </a:r>
            <a:r>
              <a:rPr lang="en-GB" dirty="0" smtClean="0"/>
              <a:t> test charge position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6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6" name="Image 5" descr="pillbox-cavity-circular-transverse-energy-loss-vs-offset-vs-posi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600200"/>
            <a:ext cx="5105400" cy="50378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Elliptic  Model of LEP Shielded bellows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7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5" name="Image 4" descr="shielded-bellows-elliptic-3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209800"/>
            <a:ext cx="5943600" cy="353820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Elliptic  Model of LEP Shielded bellows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8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6" name="Image 5" descr="shielded-bellows-elliptic-transverse-energy-loss-vs-offs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2057400"/>
            <a:ext cx="7448599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Non-axially-symmetric structures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Transverse kicks </a:t>
            </a:r>
            <a:r>
              <a:rPr lang="en-GB" dirty="0" err="1" smtClean="0"/>
              <a:t>vs</a:t>
            </a:r>
            <a:r>
              <a:rPr lang="en-GB" dirty="0" smtClean="0"/>
              <a:t> test charge position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004F9E"/>
                </a:solidFill>
              </a:rPr>
              <a:t>Presentation title - </a:t>
            </a:r>
            <a:fld id="{7D8F545D-FCF2-4654-A485-9DB3A1990A1D}" type="slidenum">
              <a:rPr lang="en-US" smtClean="0">
                <a:solidFill>
                  <a:srgbClr val="004F9E"/>
                </a:solidFill>
              </a:rPr>
              <a:pPr/>
              <a:t>9</a:t>
            </a:fld>
            <a:endParaRPr lang="en-US">
              <a:solidFill>
                <a:srgbClr val="004F9E"/>
              </a:solidFill>
            </a:endParaRPr>
          </a:p>
        </p:txBody>
      </p:sp>
      <p:pic>
        <p:nvPicPr>
          <p:cNvPr id="7" name="Image 6" descr="shielded-bellows-elliptic-transverse-energy-loss-vs-offset-vs-posi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624294"/>
            <a:ext cx="4800600" cy="51041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331</Words>
  <Application>Microsoft Office PowerPoint</Application>
  <PresentationFormat>On-screen Show (4:3)</PresentationFormat>
  <Paragraphs>76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Separating dipolar and quadrupolar wakes with Mafia  </vt:lpstr>
      <vt:lpstr>Overview</vt:lpstr>
      <vt:lpstr>Axial Symmetric Structures</vt:lpstr>
      <vt:lpstr>Axial Symmetric Structures</vt:lpstr>
      <vt:lpstr>Axial Symmetric Structures</vt:lpstr>
      <vt:lpstr>Axial Symmetric Structures</vt:lpstr>
      <vt:lpstr>Non-axially-symmetric structures</vt:lpstr>
      <vt:lpstr>Non-axially-symmetric structures</vt:lpstr>
      <vt:lpstr>Non-axially-symmetric structures</vt:lpstr>
      <vt:lpstr>Non-axially-symmetric structures</vt:lpstr>
      <vt:lpstr>Non-axially-symmetric structures</vt:lpstr>
      <vt:lpstr>Non-axially-symmetric structures</vt:lpstr>
      <vt:lpstr>Non-axially-symmetric structures</vt:lpstr>
      <vt:lpstr>Non-axially-symmetric structures</vt:lpstr>
      <vt:lpstr>Non-axially-symmetric structures</vt:lpstr>
      <vt:lpstr>Non-axially-symmetric structures</vt:lpstr>
      <vt:lpstr>Non-axially-symmetric structures</vt:lpstr>
      <vt:lpstr>Calculation of “Quadrupolar Wakes”</vt:lpstr>
      <vt:lpstr>Wakes in non-axially-symmetric structures</vt:lpstr>
      <vt:lpstr>Slide 20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2008-12-17 - Separating dipolar and quadrupolar wakes </dc:title>
  <dc:creator>Andreas Wagner</dc:creator>
  <cp:lastModifiedBy>Andreas Wagner</cp:lastModifiedBy>
  <cp:revision>72</cp:revision>
  <dcterms:created xsi:type="dcterms:W3CDTF">2006-05-15T08:51:15Z</dcterms:created>
  <dcterms:modified xsi:type="dcterms:W3CDTF">2008-12-17T09:01:40Z</dcterms:modified>
</cp:coreProperties>
</file>