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slides/slide90.xml" ContentType="application/vnd.openxmlformats-officedocument.presentationml.slide+xml"/>
  <Override PartName="/ppt/slides/slide21.xml" ContentType="application/vnd.openxmlformats-officedocument.presentationml.slide+xml"/>
  <Override PartName="/ppt/slideLayouts/slideLayout3.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slides/slide97.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slides/slide92.xml" ContentType="application/vnd.openxmlformats-officedocument.presentationml.slide+xml"/>
  <Override PartName="/ppt/viewProps.xml" ContentType="application/vnd.openxmlformats-officedocument.presentationml.viewProps+xml"/>
  <Override PartName="/ppt/tableStyles.xml" ContentType="application/vnd.openxmlformats-officedocument.presentationml.tableStyles+xml"/>
  <Default Extension="wmf" ContentType="image/x-wmf"/>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Default Extension="pict" ContentType="image/pict"/>
  <Override PartName="/ppt/slides/slide87.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89.xml" ContentType="application/vnd.openxmlformats-officedocument.presentationml.slide+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Default Extension="emf" ContentType="image/x-emf"/>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Default Extension="png" ContentType="image/png"/>
  <Override PartName="/ppt/slides/slide83.xml" ContentType="application/vnd.openxmlformats-officedocument.presentationml.slide+xml"/>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slides/slide76.xml" ContentType="application/vnd.openxmlformats-officedocument.presentationml.slide+xml"/>
  <Override PartName="/ppt/slides/slide55.xml" ContentType="application/vnd.openxmlformats-officedocument.presentationml.slide+xml"/>
  <Override PartName="/ppt/slides/slide67.xml" ContentType="application/vnd.openxmlformats-officedocument.presentationml.slide+xml"/>
  <Override PartName="/ppt/slides/slide100.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theme/theme2.xml" ContentType="application/vnd.openxmlformats-officedocument.theme+xml"/>
  <Override PartName="/ppt/slides/slide84.xml" ContentType="application/vnd.openxmlformats-officedocument.presentationml.slide+xml"/>
  <Override PartName="/ppt/slides/slide2.xml" ContentType="application/vnd.openxmlformats-officedocument.presentationml.slide+xml"/>
  <Override PartName="/ppt/slides/slide80.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Override PartName="/ppt/notesSlides/notesSlide7.xml" ContentType="application/vnd.openxmlformats-officedocument.presentationml.notesSlide+xml"/>
  <Override PartName="/ppt/slides/slide81.xml" ContentType="application/vnd.openxmlformats-officedocument.presentationml.slide+xml"/>
  <Override PartName="/ppt/slides/slide25.xml" ContentType="application/vnd.openxmlformats-officedocument.presentationml.slide+xml"/>
  <Override PartName="/ppt/slides/slide63.xml" ContentType="application/vnd.openxmlformats-officedocument.presentationml.slide+xml"/>
  <Override PartName="/ppt/slides/slide9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82.xml" ContentType="application/vnd.openxmlformats-officedocument.presentationml.slide+xml"/>
  <Default Extension="doc" ContentType="application/msword"/>
  <Override PartName="/ppt/slides/slide34.xml" ContentType="application/vnd.openxmlformats-officedocument.presentationml.slide+xml"/>
  <Override PartName="/ppt/embeddings/oleObject1.bin" ContentType="application/vnd.openxmlformats-officedocument.oleObject"/>
  <Override PartName="/ppt/slides/slide44.xml" ContentType="application/vnd.openxmlformats-officedocument.presentationml.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88.xml" ContentType="application/vnd.openxmlformats-officedocument.presentationml.slide+xml"/>
  <Override PartName="/ppt/slides/slide48.xml" ContentType="application/vnd.openxmlformats-officedocument.presentationml.slide+xml"/>
  <Override PartName="/ppt/slides/slide99.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77.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79.xml" ContentType="application/vnd.openxmlformats-officedocument.presentationml.slide+xml"/>
  <Override PartName="/ppt/slides/slide95.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s/slide96.xml" ContentType="application/vnd.openxmlformats-officedocument.presentationml.slide+xml"/>
  <Override PartName="/ppt/notesSlides/notesSlide8.xml" ContentType="application/vnd.openxmlformats-officedocument.presentationml.notesSlide+xml"/>
  <Override PartName="/ppt/slides/slide72.xml" ContentType="application/vnd.openxmlformats-officedocument.presentationml.slide+xml"/>
  <Override PartName="/ppt/slides/slide74.xml" ContentType="application/vnd.openxmlformats-officedocument.presentationml.slide+xml"/>
  <Override PartName="/ppt/slides/slide98.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gif" ContentType="image/gif"/>
  <Default Extension="pdf" ContentType="application/pdf"/>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r:id="rId1"/>
  </p:sldMasterIdLst>
  <p:notesMasterIdLst>
    <p:notesMasterId r:id="rId102"/>
  </p:notesMasterIdLst>
  <p:handoutMasterIdLst>
    <p:handoutMasterId r:id="rId103"/>
  </p:handoutMasterIdLst>
  <p:sldIdLst>
    <p:sldId id="256" r:id="rId2"/>
    <p:sldId id="257" r:id="rId3"/>
    <p:sldId id="258" r:id="rId4"/>
    <p:sldId id="259" r:id="rId5"/>
    <p:sldId id="260" r:id="rId6"/>
    <p:sldId id="261" r:id="rId7"/>
    <p:sldId id="262" r:id="rId8"/>
    <p:sldId id="263" r:id="rId9"/>
    <p:sldId id="264" r:id="rId10"/>
    <p:sldId id="265" r:id="rId11"/>
    <p:sldId id="266" r:id="rId12"/>
    <p:sldId id="332" r:id="rId13"/>
    <p:sldId id="267" r:id="rId14"/>
    <p:sldId id="268" r:id="rId15"/>
    <p:sldId id="269" r:id="rId16"/>
    <p:sldId id="270" r:id="rId17"/>
    <p:sldId id="271" r:id="rId18"/>
    <p:sldId id="301" r:id="rId19"/>
    <p:sldId id="273" r:id="rId20"/>
    <p:sldId id="275" r:id="rId21"/>
    <p:sldId id="274" r:id="rId22"/>
    <p:sldId id="283" r:id="rId23"/>
    <p:sldId id="276" r:id="rId24"/>
    <p:sldId id="277" r:id="rId25"/>
    <p:sldId id="297" r:id="rId26"/>
    <p:sldId id="278" r:id="rId27"/>
    <p:sldId id="284" r:id="rId28"/>
    <p:sldId id="282" r:id="rId29"/>
    <p:sldId id="281" r:id="rId30"/>
    <p:sldId id="285" r:id="rId31"/>
    <p:sldId id="280" r:id="rId32"/>
    <p:sldId id="279" r:id="rId33"/>
    <p:sldId id="290" r:id="rId34"/>
    <p:sldId id="296" r:id="rId35"/>
    <p:sldId id="289" r:id="rId36"/>
    <p:sldId id="291" r:id="rId37"/>
    <p:sldId id="294" r:id="rId38"/>
    <p:sldId id="295" r:id="rId39"/>
    <p:sldId id="292" r:id="rId40"/>
    <p:sldId id="293" r:id="rId41"/>
    <p:sldId id="298" r:id="rId42"/>
    <p:sldId id="299" r:id="rId43"/>
    <p:sldId id="302" r:id="rId44"/>
    <p:sldId id="300" r:id="rId45"/>
    <p:sldId id="323" r:id="rId46"/>
    <p:sldId id="286" r:id="rId47"/>
    <p:sldId id="287" r:id="rId48"/>
    <p:sldId id="288" r:id="rId49"/>
    <p:sldId id="303" r:id="rId50"/>
    <p:sldId id="304" r:id="rId51"/>
    <p:sldId id="305" r:id="rId52"/>
    <p:sldId id="310" r:id="rId53"/>
    <p:sldId id="311" r:id="rId54"/>
    <p:sldId id="312" r:id="rId55"/>
    <p:sldId id="306" r:id="rId56"/>
    <p:sldId id="307" r:id="rId57"/>
    <p:sldId id="308" r:id="rId58"/>
    <p:sldId id="309" r:id="rId59"/>
    <p:sldId id="313" r:id="rId60"/>
    <p:sldId id="317" r:id="rId61"/>
    <p:sldId id="314" r:id="rId62"/>
    <p:sldId id="315" r:id="rId63"/>
    <p:sldId id="316" r:id="rId64"/>
    <p:sldId id="318" r:id="rId65"/>
    <p:sldId id="319" r:id="rId66"/>
    <p:sldId id="325" r:id="rId67"/>
    <p:sldId id="326" r:id="rId68"/>
    <p:sldId id="320" r:id="rId69"/>
    <p:sldId id="321" r:id="rId70"/>
    <p:sldId id="322" r:id="rId71"/>
    <p:sldId id="324" r:id="rId72"/>
    <p:sldId id="327" r:id="rId73"/>
    <p:sldId id="355" r:id="rId74"/>
    <p:sldId id="333" r:id="rId75"/>
    <p:sldId id="328" r:id="rId76"/>
    <p:sldId id="329" r:id="rId77"/>
    <p:sldId id="330" r:id="rId78"/>
    <p:sldId id="331" r:id="rId79"/>
    <p:sldId id="334" r:id="rId80"/>
    <p:sldId id="335" r:id="rId81"/>
    <p:sldId id="343" r:id="rId82"/>
    <p:sldId id="340" r:id="rId83"/>
    <p:sldId id="341" r:id="rId84"/>
    <p:sldId id="342" r:id="rId85"/>
    <p:sldId id="356" r:id="rId86"/>
    <p:sldId id="345" r:id="rId87"/>
    <p:sldId id="346" r:id="rId88"/>
    <p:sldId id="347" r:id="rId89"/>
    <p:sldId id="336" r:id="rId90"/>
    <p:sldId id="337" r:id="rId91"/>
    <p:sldId id="338" r:id="rId92"/>
    <p:sldId id="339" r:id="rId93"/>
    <p:sldId id="344" r:id="rId94"/>
    <p:sldId id="348" r:id="rId95"/>
    <p:sldId id="349" r:id="rId96"/>
    <p:sldId id="350" r:id="rId97"/>
    <p:sldId id="351" r:id="rId98"/>
    <p:sldId id="352" r:id="rId99"/>
    <p:sldId id="353" r:id="rId100"/>
    <p:sldId id="354" r:id="rId10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7EE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88012" autoAdjust="0"/>
  </p:normalViewPr>
  <p:slideViewPr>
    <p:cSldViewPr snapToObjects="1">
      <p:cViewPr varScale="1">
        <p:scale>
          <a:sx n="99" d="100"/>
          <a:sy n="99" d="100"/>
        </p:scale>
        <p:origin x="-116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984"/>
    </p:cViewPr>
  </p:sorter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70" Type="http://schemas.openxmlformats.org/officeDocument/2006/relationships/slide" Target="slides/slide69.xml"/><Relationship Id="rId94" Type="http://schemas.openxmlformats.org/officeDocument/2006/relationships/slide" Target="slides/slide93.xml"/><Relationship Id="rId7" Type="http://schemas.openxmlformats.org/officeDocument/2006/relationships/slide" Target="slides/slide6.xml"/><Relationship Id="rId74" Type="http://schemas.openxmlformats.org/officeDocument/2006/relationships/slide" Target="slides/slide73.xml"/><Relationship Id="rId102" Type="http://schemas.openxmlformats.org/officeDocument/2006/relationships/notesMaster" Target="notesMasters/notesMaster1.xml"/><Relationship Id="rId25" Type="http://schemas.openxmlformats.org/officeDocument/2006/relationships/slide" Target="slides/slide24.xml"/><Relationship Id="rId106" Type="http://schemas.openxmlformats.org/officeDocument/2006/relationships/viewProps" Target="viewProps.xml"/><Relationship Id="rId96" Type="http://schemas.openxmlformats.org/officeDocument/2006/relationships/slide" Target="slides/slide95.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107" Type="http://schemas.openxmlformats.org/officeDocument/2006/relationships/theme" Target="theme/theme1.xml"/><Relationship Id="rId71" Type="http://schemas.openxmlformats.org/officeDocument/2006/relationships/slide" Target="slides/slide70.xml"/><Relationship Id="rId4" Type="http://schemas.openxmlformats.org/officeDocument/2006/relationships/slide" Target="slides/slide3.xml"/><Relationship Id="rId28" Type="http://schemas.openxmlformats.org/officeDocument/2006/relationships/slide" Target="slides/slide27.xml"/><Relationship Id="rId89" Type="http://schemas.openxmlformats.org/officeDocument/2006/relationships/slide" Target="slides/slide88.xml"/><Relationship Id="rId88" Type="http://schemas.openxmlformats.org/officeDocument/2006/relationships/slide" Target="slides/slide87.xml"/><Relationship Id="rId82" Type="http://schemas.openxmlformats.org/officeDocument/2006/relationships/slide" Target="slides/slide81.xml"/><Relationship Id="rId69" Type="http://schemas.openxmlformats.org/officeDocument/2006/relationships/slide" Target="slides/slide6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72" Type="http://schemas.openxmlformats.org/officeDocument/2006/relationships/slide" Target="slides/slide71.xml"/><Relationship Id="rId35" Type="http://schemas.openxmlformats.org/officeDocument/2006/relationships/slide" Target="slides/slide34.xml"/><Relationship Id="rId75" Type="http://schemas.openxmlformats.org/officeDocument/2006/relationships/slide" Target="slides/slide74.xml"/><Relationship Id="rId80" Type="http://schemas.openxmlformats.org/officeDocument/2006/relationships/slide" Target="slides/slide79.xml"/><Relationship Id="rId31" Type="http://schemas.openxmlformats.org/officeDocument/2006/relationships/slide" Target="slides/slide30.xml"/><Relationship Id="rId62" Type="http://schemas.openxmlformats.org/officeDocument/2006/relationships/slide" Target="slides/slide61.xml"/><Relationship Id="rId79" Type="http://schemas.openxmlformats.org/officeDocument/2006/relationships/slide" Target="slides/slide78.xml"/><Relationship Id="rId97" Type="http://schemas.openxmlformats.org/officeDocument/2006/relationships/slide" Target="slides/slide96.xml"/><Relationship Id="rId98" Type="http://schemas.openxmlformats.org/officeDocument/2006/relationships/slide" Target="slides/slide97.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32" Type="http://schemas.openxmlformats.org/officeDocument/2006/relationships/slide" Target="slides/slide31.xml"/><Relationship Id="rId13" Type="http://schemas.openxmlformats.org/officeDocument/2006/relationships/slide" Target="slides/slide12.xml"/><Relationship Id="rId52" Type="http://schemas.openxmlformats.org/officeDocument/2006/relationships/slide" Target="slides/slide51.xml"/><Relationship Id="rId54" Type="http://schemas.openxmlformats.org/officeDocument/2006/relationships/slide" Target="slides/slide53.xml"/><Relationship Id="rId101" Type="http://schemas.openxmlformats.org/officeDocument/2006/relationships/slide" Target="slides/slide100.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slide" Target="slides/slide83.xml"/><Relationship Id="rId30" Type="http://schemas.openxmlformats.org/officeDocument/2006/relationships/slide" Target="slides/slide29.xml"/><Relationship Id="rId29" Type="http://schemas.openxmlformats.org/officeDocument/2006/relationships/slide" Target="slides/slide28.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22" Type="http://schemas.openxmlformats.org/officeDocument/2006/relationships/slide" Target="slides/slide21.xml"/><Relationship Id="rId95" Type="http://schemas.openxmlformats.org/officeDocument/2006/relationships/slide" Target="slides/slide94.xml"/><Relationship Id="rId39" Type="http://schemas.openxmlformats.org/officeDocument/2006/relationships/slide" Target="slides/slide38.xml"/><Relationship Id="rId43" Type="http://schemas.openxmlformats.org/officeDocument/2006/relationships/slide" Target="slides/slide42.xml"/><Relationship Id="rId104" Type="http://schemas.openxmlformats.org/officeDocument/2006/relationships/printerSettings" Target="printerSettings/printerSettings1.bin"/><Relationship Id="rId90" Type="http://schemas.openxmlformats.org/officeDocument/2006/relationships/slide" Target="slides/slide89.xml"/><Relationship Id="rId77" Type="http://schemas.openxmlformats.org/officeDocument/2006/relationships/slide" Target="slides/slide76.xml"/><Relationship Id="rId63" Type="http://schemas.openxmlformats.org/officeDocument/2006/relationships/slide" Target="slides/slide62.xml"/><Relationship Id="rId85" Type="http://schemas.openxmlformats.org/officeDocument/2006/relationships/slide" Target="slides/slide84.xml"/><Relationship Id="rId105" Type="http://schemas.openxmlformats.org/officeDocument/2006/relationships/presProps" Target="presProps.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99" Type="http://schemas.openxmlformats.org/officeDocument/2006/relationships/slide" Target="slides/slide98.xml"/><Relationship Id="rId14" Type="http://schemas.openxmlformats.org/officeDocument/2006/relationships/slide" Target="slides/slide13.xml"/><Relationship Id="rId103" Type="http://schemas.openxmlformats.org/officeDocument/2006/relationships/handoutMaster" Target="handoutMasters/handoutMaster1.xml"/><Relationship Id="rId92" Type="http://schemas.openxmlformats.org/officeDocument/2006/relationships/slide" Target="slides/slide91.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57" Type="http://schemas.openxmlformats.org/officeDocument/2006/relationships/slide" Target="slides/slide56.xml"/><Relationship Id="rId46" Type="http://schemas.openxmlformats.org/officeDocument/2006/relationships/slide" Target="slides/slide45.xml"/><Relationship Id="rId86" Type="http://schemas.openxmlformats.org/officeDocument/2006/relationships/slide" Target="slides/slide85.xml"/><Relationship Id="rId59" Type="http://schemas.openxmlformats.org/officeDocument/2006/relationships/slide" Target="slides/slide58.xml"/><Relationship Id="rId51" Type="http://schemas.openxmlformats.org/officeDocument/2006/relationships/slide" Target="slides/slide50.xml"/><Relationship Id="rId66" Type="http://schemas.openxmlformats.org/officeDocument/2006/relationships/slide" Target="slides/slide65.xml"/><Relationship Id="rId55" Type="http://schemas.openxmlformats.org/officeDocument/2006/relationships/slide" Target="slides/slide54.xml"/><Relationship Id="rId34" Type="http://schemas.openxmlformats.org/officeDocument/2006/relationships/slide" Target="slides/slide33.xml"/><Relationship Id="rId81" Type="http://schemas.openxmlformats.org/officeDocument/2006/relationships/slide" Target="slides/slide80.xml"/><Relationship Id="rId40" Type="http://schemas.openxmlformats.org/officeDocument/2006/relationships/slide" Target="slides/slide39.xml"/><Relationship Id="rId36" Type="http://schemas.openxmlformats.org/officeDocument/2006/relationships/slide" Target="slides/slide35.xml"/><Relationship Id="rId76" Type="http://schemas.openxmlformats.org/officeDocument/2006/relationships/slide" Target="slides/slide75.xml"/><Relationship Id="rId8" Type="http://schemas.openxmlformats.org/officeDocument/2006/relationships/slide" Target="slides/slide7.xml"/><Relationship Id="rId65" Type="http://schemas.openxmlformats.org/officeDocument/2006/relationships/slide" Target="slides/slide64.xml"/><Relationship Id="rId67" Type="http://schemas.openxmlformats.org/officeDocument/2006/relationships/slide" Target="slides/slide66.xml"/><Relationship Id="rId37" Type="http://schemas.openxmlformats.org/officeDocument/2006/relationships/slide" Target="slides/slide36.xml"/><Relationship Id="rId12" Type="http://schemas.openxmlformats.org/officeDocument/2006/relationships/slide" Target="slides/slide11.xml"/><Relationship Id="rId108" Type="http://schemas.openxmlformats.org/officeDocument/2006/relationships/tableStyles" Target="tableStyles.xml"/><Relationship Id="rId3" Type="http://schemas.openxmlformats.org/officeDocument/2006/relationships/slide" Target="slides/slide2.xml"/><Relationship Id="rId26" Type="http://schemas.openxmlformats.org/officeDocument/2006/relationships/slide" Target="slides/slide25.xml"/><Relationship Id="rId100" Type="http://schemas.openxmlformats.org/officeDocument/2006/relationships/slide" Target="slides/slide99.xml"/><Relationship Id="rId11" Type="http://schemas.openxmlformats.org/officeDocument/2006/relationships/slide" Target="slides/slide10.xml"/><Relationship Id="rId68" Type="http://schemas.openxmlformats.org/officeDocument/2006/relationships/slide" Target="slides/slide67.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slide" Target="slides/slide90.xml"/><Relationship Id="rId93" Type="http://schemas.openxmlformats.org/officeDocument/2006/relationships/slide" Target="slides/slide92.xml"/><Relationship Id="rId78" Type="http://schemas.openxmlformats.org/officeDocument/2006/relationships/slide" Target="slides/slide77.xml"/><Relationship Id="rId15" Type="http://schemas.openxmlformats.org/officeDocument/2006/relationships/slide" Target="slides/slide14.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2.pict"/><Relationship Id="rId1" Type="http://schemas.openxmlformats.org/officeDocument/2006/relationships/image" Target="../media/image31.pict"/></Relationships>
</file>

<file path=ppt/drawings/_rels/vmlDrawing2.vml.rels><?xml version="1.0" encoding="UTF-8" standalone="yes"?>
<Relationships xmlns="http://schemas.openxmlformats.org/package/2006/relationships"><Relationship Id="rId4" Type="http://schemas.openxmlformats.org/officeDocument/2006/relationships/image" Target="../media/image78.pict"/><Relationship Id="rId1" Type="http://schemas.openxmlformats.org/officeDocument/2006/relationships/image" Target="../media/image75.pict"/><Relationship Id="rId2" Type="http://schemas.openxmlformats.org/officeDocument/2006/relationships/image" Target="../media/image76.pict"/><Relationship Id="rId3" Type="http://schemas.openxmlformats.org/officeDocument/2006/relationships/image" Target="../media/image77.pict"/></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5.pict"/><Relationship Id="rId3" Type="http://schemas.openxmlformats.org/officeDocument/2006/relationships/image" Target="../media/image96.pict"/><Relationship Id="rId1" Type="http://schemas.openxmlformats.org/officeDocument/2006/relationships/image" Target="../media/image94.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1CF436-AA83-BE4D-A221-5D9D077FC076}" type="datetimeFigureOut">
              <a:rPr lang="en-US" smtClean="0"/>
              <a:pPr/>
              <a:t>6/26/09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9B8A5E-15C8-494A-80BB-2A10EFA1B702}"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3CB5C8-5DCD-9B4B-A7A9-31FF0F72F03E}" type="datetimeFigureOut">
              <a:rPr lang="en-US" smtClean="0"/>
              <a:pPr/>
              <a:t>6/26/09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9BE25-6FDA-724C-BCC7-E169A71BD9F1}"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9BE25-6FDA-724C-BCC7-E169A71BD9F1}" type="slidenum">
              <a:rPr lang="en-US" smtClean="0"/>
              <a:pPr/>
              <a:t>90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9BE25-6FDA-724C-BCC7-E169A71BD9F1}" type="slidenum">
              <a:rPr lang="en-US" smtClean="0"/>
              <a:pPr/>
              <a:t>99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9BE25-6FDA-724C-BCC7-E169A71BD9F1}" type="slidenum">
              <a:rPr lang="en-US" smtClean="0"/>
              <a:pPr/>
              <a:t>100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9BE25-6FDA-724C-BCC7-E169A71BD9F1}" type="slidenum">
              <a:rPr lang="en-US" smtClean="0"/>
              <a:pPr/>
              <a:t>91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9BE25-6FDA-724C-BCC7-E169A71BD9F1}" type="slidenum">
              <a:rPr lang="en-US" smtClean="0"/>
              <a:pPr/>
              <a:t>92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9BE25-6FDA-724C-BCC7-E169A71BD9F1}" type="slidenum">
              <a:rPr lang="en-US" smtClean="0"/>
              <a:pPr/>
              <a:t>93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9BE25-6FDA-724C-BCC7-E169A71BD9F1}" type="slidenum">
              <a:rPr lang="en-US" smtClean="0"/>
              <a:pPr/>
              <a:t>94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9BE25-6FDA-724C-BCC7-E169A71BD9F1}" type="slidenum">
              <a:rPr lang="en-US" smtClean="0"/>
              <a:pPr/>
              <a:t>95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9BE25-6FDA-724C-BCC7-E169A71BD9F1}" type="slidenum">
              <a:rPr lang="en-US" smtClean="0"/>
              <a:pPr/>
              <a:t>96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9BE25-6FDA-724C-BCC7-E169A71BD9F1}" type="slidenum">
              <a:rPr lang="en-US" smtClean="0"/>
              <a:pPr/>
              <a:t>97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9BE25-6FDA-724C-BCC7-E169A71BD9F1}" type="slidenum">
              <a:rPr lang="en-US" smtClean="0"/>
              <a:pPr/>
              <a:t>98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E8F07A-C89F-4247-BC88-B4C063E2630C}" type="datetime1">
              <a:rPr lang="en-US" smtClean="0"/>
              <a:pPr/>
              <a:t>6/26/09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81447-C3CE-9F4F-A689-9A72CAFF10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E59D3E-0E87-FC47-9828-BC0723E9DA68}" type="datetime1">
              <a:rPr lang="en-US" smtClean="0"/>
              <a:pPr/>
              <a:t>6/26/09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81447-C3CE-9F4F-A689-9A72CAFF10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4D6AF-475B-1C44-9BE3-C19B8B987DAA}" type="datetime1">
              <a:rPr lang="en-US" smtClean="0"/>
              <a:pPr/>
              <a:t>6/26/09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81447-C3CE-9F4F-A689-9A72CAFF10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8C114-7662-2C4F-A819-1E357E4D82DC}" type="datetime1">
              <a:rPr lang="en-US" smtClean="0"/>
              <a:pPr/>
              <a:t>6/26/09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81447-C3CE-9F4F-A689-9A72CAFF10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06C6B1-3E14-6B4C-8D94-C298881D28CF}" type="datetime1">
              <a:rPr lang="en-US" smtClean="0"/>
              <a:pPr/>
              <a:t>6/26/09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81447-C3CE-9F4F-A689-9A72CAFF10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09E6D0-3BE4-194D-A654-E271F92A14A9}" type="datetime1">
              <a:rPr lang="en-US" smtClean="0"/>
              <a:pPr/>
              <a:t>6/26/09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81447-C3CE-9F4F-A689-9A72CAFF10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D04DE5-18F0-2C42-8863-309BB7947029}" type="datetime1">
              <a:rPr lang="en-US" smtClean="0"/>
              <a:pPr/>
              <a:t>6/26/09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081447-C3CE-9F4F-A689-9A72CAFF10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31A671-DA4A-7045-A5A5-926C164A3920}" type="datetime1">
              <a:rPr lang="en-US" smtClean="0"/>
              <a:pPr/>
              <a:t>6/26/09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081447-C3CE-9F4F-A689-9A72CAFF10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ACDEF-5938-3840-B88B-A261263A3B7D}" type="datetime1">
              <a:rPr lang="en-US" smtClean="0"/>
              <a:pPr/>
              <a:t>6/26/09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081447-C3CE-9F4F-A689-9A72CAFF10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EFD66-378E-A044-A25A-F1A5D0741F47}" type="datetime1">
              <a:rPr lang="en-US" smtClean="0"/>
              <a:pPr/>
              <a:t>6/26/09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81447-C3CE-9F4F-A689-9A72CAFF10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33D1B-0A56-014E-95BA-B1B748DE7A45}" type="datetime1">
              <a:rPr lang="en-US" smtClean="0"/>
              <a:pPr/>
              <a:t>6/26/09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81447-C3CE-9F4F-A689-9A72CAFF10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F5438-30DC-324E-900F-66D77AF652DF}" type="datetime1">
              <a:rPr lang="en-US" smtClean="0"/>
              <a:pPr/>
              <a:t>6/26/09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81447-C3CE-9F4F-A689-9A72CAFF10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gif"/></Relationships>
</file>

<file path=ppt/slides/_rels/slide11.xml.rels><?xml version="1.0" encoding="UTF-8" standalone="yes"?>
<Relationships xmlns="http://schemas.openxmlformats.org/package/2006/relationships"><Relationship Id="rId4" Type="http://schemas.openxmlformats.org/officeDocument/2006/relationships/image" Target="../media/image11.pdf"/><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6" Type="http://schemas.openxmlformats.org/officeDocument/2006/relationships/image" Target="../media/image15.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gif"/><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4" Type="http://schemas.openxmlformats.org/officeDocument/2006/relationships/image" Target="../media/image26.png"/><Relationship Id="rId4" Type="http://schemas.openxmlformats.org/officeDocument/2006/relationships/image" Target="../media/image16.png"/><Relationship Id="rId7" Type="http://schemas.openxmlformats.org/officeDocument/2006/relationships/image" Target="../media/image19.pdf"/><Relationship Id="rId11" Type="http://schemas.openxmlformats.org/officeDocument/2006/relationships/image" Target="../media/image23.pdf"/><Relationship Id="rId1" Type="http://schemas.openxmlformats.org/officeDocument/2006/relationships/slideLayout" Target="../slideLayouts/slideLayout2.xml"/><Relationship Id="rId6" Type="http://schemas.openxmlformats.org/officeDocument/2006/relationships/image" Target="../media/image18.png"/><Relationship Id="rId8" Type="http://schemas.openxmlformats.org/officeDocument/2006/relationships/image" Target="../media/image20.png"/><Relationship Id="rId13" Type="http://schemas.openxmlformats.org/officeDocument/2006/relationships/image" Target="../media/image25.pdf"/><Relationship Id="rId10" Type="http://schemas.openxmlformats.org/officeDocument/2006/relationships/image" Target="../media/image22.png"/><Relationship Id="rId5" Type="http://schemas.openxmlformats.org/officeDocument/2006/relationships/image" Target="../media/image17.pdf"/><Relationship Id="rId12" Type="http://schemas.openxmlformats.org/officeDocument/2006/relationships/image" Target="../media/image24.png"/><Relationship Id="rId2" Type="http://schemas.openxmlformats.org/officeDocument/2006/relationships/image" Target="../media/image1.gif"/><Relationship Id="rId9" Type="http://schemas.openxmlformats.org/officeDocument/2006/relationships/image" Target="../media/image21.pdf"/><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1.gif"/><Relationship Id="rId5" Type="http://schemas.openxmlformats.org/officeDocument/2006/relationships/image" Target="../media/image28.png"/></Relationships>
</file>

<file path=ppt/slides/_rels/slide17.xml.rels><?xml version="1.0" encoding="UTF-8" standalone="yes"?>
<Relationships xmlns="http://schemas.openxmlformats.org/package/2006/relationships"><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30.png"/></Relationships>
</file>

<file path=ppt/slides/_rels/slide18.xml.rels><?xml version="1.0" encoding="UTF-8" standalone="yes"?>
<Relationships xmlns="http://schemas.openxmlformats.org/package/2006/relationships"><Relationship Id="rId6" Type="http://schemas.openxmlformats.org/officeDocument/2006/relationships/oleObject" Target="../embeddings/Microsoft_Word_97_-_2004_Document2.doc"/><Relationship Id="rId4" Type="http://schemas.openxmlformats.org/officeDocument/2006/relationships/image" Target="../media/image2.jpe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1.gif"/><Relationship Id="rId5" Type="http://schemas.openxmlformats.org/officeDocument/2006/relationships/oleObject" Target="../embeddings/Microsoft_Word_97_-_2004_Document1.doc"/></Relationships>
</file>

<file path=ppt/slides/_rels/slide19.xml.rels><?xml version="1.0" encoding="UTF-8" standalone="yes"?>
<Relationships xmlns="http://schemas.openxmlformats.org/package/2006/relationships"><Relationship Id="rId6" Type="http://schemas.openxmlformats.org/officeDocument/2006/relationships/image" Target="../media/image35.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34.pd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21.xml.rels><?xml version="1.0" encoding="UTF-8" standalone="yes"?>
<Relationships xmlns="http://schemas.openxmlformats.org/package/2006/relationships"><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3.pdf"/><Relationship Id="rId4" Type="http://schemas.openxmlformats.org/officeDocument/2006/relationships/image" Target="../media/image39.pdf"/><Relationship Id="rId5" Type="http://schemas.openxmlformats.org/officeDocument/2006/relationships/image" Target="../media/image40.png"/><Relationship Id="rId7"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1.gif"/><Relationship Id="rId9" Type="http://schemas.openxmlformats.org/officeDocument/2006/relationships/image" Target="../media/image44.png"/><Relationship Id="rId3" Type="http://schemas.openxmlformats.org/officeDocument/2006/relationships/image" Target="../media/image2.jpeg"/><Relationship Id="rId6" Type="http://schemas.openxmlformats.org/officeDocument/2006/relationships/image" Target="../media/image41.pdf"/></Relationships>
</file>

<file path=ppt/slides/_rels/slide27.xml.rels><?xml version="1.0" encoding="UTF-8" standalone="yes"?>
<Relationships xmlns="http://schemas.openxmlformats.org/package/2006/relationships"><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46.png"/></Relationships>
</file>

<file path=ppt/slides/_rels/slide28.xml.rels><?xml version="1.0" encoding="UTF-8" standalone="yes"?>
<Relationships xmlns="http://schemas.openxmlformats.org/package/2006/relationships"><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50.png"/></Relationships>
</file>

<file path=ppt/slides/_rels/slide31.xml.rels><?xml version="1.0" encoding="UTF-8" standalone="yes"?>
<Relationships xmlns="http://schemas.openxmlformats.org/package/2006/relationships"><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52.jpeg"/></Relationships>
</file>

<file path=ppt/slides/_rels/slide32.xml.rels><?xml version="1.0" encoding="UTF-8" standalone="yes"?>
<Relationships xmlns="http://schemas.openxmlformats.org/package/2006/relationships"><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33.xml.rels><?xml version="1.0" encoding="UTF-8" standalone="yes"?>
<Relationships xmlns="http://schemas.openxmlformats.org/package/2006/relationships"><Relationship Id="rId6" Type="http://schemas.openxmlformats.org/officeDocument/2006/relationships/image" Target="../media/image55.png"/><Relationship Id="rId4" Type="http://schemas.openxmlformats.org/officeDocument/2006/relationships/image" Target="../media/image2.jpeg"/><Relationship Id="rId1" Type="http://schemas.openxmlformats.org/officeDocument/2006/relationships/video" Target="file://localhost/Users/grumolo/Desktop/Old%20MACgio/Desktop/CERN/USPAS/movieB-field-elliptic.gif" TargetMode="External"/><Relationship Id="rId2" Type="http://schemas.openxmlformats.org/officeDocument/2006/relationships/slideLayout" Target="../slideLayouts/slideLayout2.xml"/><Relationship Id="rId3" Type="http://schemas.openxmlformats.org/officeDocument/2006/relationships/image" Target="../media/image1.gif"/><Relationship Id="rId5" Type="http://schemas.openxmlformats.org/officeDocument/2006/relationships/image" Target="../media/image54.png"/></Relationships>
</file>

<file path=ppt/slides/_rels/slide34.xml.rels><?xml version="1.0" encoding="UTF-8" standalone="yes"?>
<Relationships xmlns="http://schemas.openxmlformats.org/package/2006/relationships"><Relationship Id="rId8" Type="http://schemas.openxmlformats.org/officeDocument/2006/relationships/hyperlink" Target="file://localhost/Users/grumolo/Desktop/Old%20MACgio/Desktop/CERN/USPAS/Movies/Pivi/2009-05-04%20-%20PAC09%20-%20movie%20LHC08_cloud_210slices_B=0.65.mov" TargetMode="External"/><Relationship Id="rId4" Type="http://schemas.openxmlformats.org/officeDocument/2006/relationships/image" Target="../media/image56.png"/><Relationship Id="rId5" Type="http://schemas.openxmlformats.org/officeDocument/2006/relationships/image" Target="../media/image57.png"/><Relationship Id="rId7" Type="http://schemas.openxmlformats.org/officeDocument/2006/relationships/hyperlink" Target="file://localhost/Users/grumolo/Desktop/Old%20MACgio/Desktop/CERN/USPAS/Movies/Pivi/2009-05-04%20-%20PAC09%20-%20movie%20LHC08_cloud_210slices_B=0_openspace.mov" TargetMode="External"/><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6" Type="http://schemas.openxmlformats.org/officeDocument/2006/relationships/hyperlink" Target="file://localhost/Users/grumolo/Desktop/Old%20MACgio/Desktop/CERN/USPAS/Movies/elec_distr.mpg" TargetMode="External"/></Relationships>
</file>

<file path=ppt/slides/_rels/slide35.xml.rels><?xml version="1.0" encoding="UTF-8" standalone="yes"?>
<Relationships xmlns="http://schemas.openxmlformats.org/package/2006/relationships"><Relationship Id="rId4"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36.xml.rels><?xml version="1.0" encoding="UTF-8" standalone="yes"?>
<Relationships xmlns="http://schemas.openxmlformats.org/package/2006/relationships"><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60.png"/></Relationships>
</file>

<file path=ppt/slides/_rels/slide37.xml.rels><?xml version="1.0" encoding="UTF-8" standalone="yes"?>
<Relationships xmlns="http://schemas.openxmlformats.org/package/2006/relationships"><Relationship Id="rId4"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38.xml.rels><?xml version="1.0" encoding="UTF-8" standalone="yes"?>
<Relationships xmlns="http://schemas.openxmlformats.org/package/2006/relationships"><Relationship Id="rId8" Type="http://schemas.openxmlformats.org/officeDocument/2006/relationships/image" Target="../media/image66.pdf"/><Relationship Id="rId4" Type="http://schemas.openxmlformats.org/officeDocument/2006/relationships/image" Target="../media/image62.pdf"/><Relationship Id="rId5" Type="http://schemas.openxmlformats.org/officeDocument/2006/relationships/image" Target="../media/image63.png"/><Relationship Id="rId7"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image" Target="../media/image1.gif"/><Relationship Id="rId9" Type="http://schemas.openxmlformats.org/officeDocument/2006/relationships/image" Target="../media/image67.png"/><Relationship Id="rId3" Type="http://schemas.openxmlformats.org/officeDocument/2006/relationships/image" Target="../media/image2.jpeg"/><Relationship Id="rId6" Type="http://schemas.openxmlformats.org/officeDocument/2006/relationships/image" Target="../media/image64.pdf"/></Relationships>
</file>

<file path=ppt/slides/_rels/slide39.xml.rels><?xml version="1.0" encoding="UTF-8" standalone="yes"?>
<Relationships xmlns="http://schemas.openxmlformats.org/package/2006/relationships"><Relationship Id="rId4"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69.png"/></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4"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41.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4"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72.png"/></Relationships>
</file>

<file path=ppt/slides/_rels/slide43.xml.rels><?xml version="1.0" encoding="UTF-8" standalone="yes"?>
<Relationships xmlns="http://schemas.openxmlformats.org/package/2006/relationships"><Relationship Id="rId4"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74.png"/></Relationships>
</file>

<file path=ppt/slides/_rels/slide44.xml.rels><?xml version="1.0" encoding="UTF-8" standalone="yes"?>
<Relationships xmlns="http://schemas.openxmlformats.org/package/2006/relationships"><Relationship Id="rId4" Type="http://schemas.openxmlformats.org/officeDocument/2006/relationships/hyperlink" Target="file://localhost/Users/grumolo/Desktop/Old%20MACgio/Desktop/CERN/USPAS/Movies/eclo_spch_sps.mpg" TargetMode="External"/><Relationship Id="rId5" Type="http://schemas.openxmlformats.org/officeDocument/2006/relationships/hyperlink" Target="file://localhost/Users/grumolo/Desktop/Old%20MACgio/Desktop/CERN/USPAS/Movies/kekoutput.mpg" TargetMode="External"/><Relationship Id="rId7" Type="http://schemas.openxmlformats.org/officeDocument/2006/relationships/hyperlink" Target="file://localhost/Users/grumolo/Desktop/Old%20MACgio/Desktop/CERN/USPAS/Movies/Pivi/2009-05-04%20-%20PAC09%20-%20movie%20ILC_beam_1e12.mov" TargetMode="External"/><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6" Type="http://schemas.openxmlformats.org/officeDocument/2006/relationships/hyperlink" Target="file://localhost/Users/grumolo/Desktop/Old%20MACgio/Desktop/CERN/USPAS/Movies/Pivi/2009-05-04%20-%20PAC09%20-%20movie%20ILC_beam_1e11.mov"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Microsoft_Word_97_-_2004_Document6.doc"/><Relationship Id="rId4" Type="http://schemas.openxmlformats.org/officeDocument/2006/relationships/image" Target="../media/image2.jpeg"/><Relationship Id="rId5" Type="http://schemas.openxmlformats.org/officeDocument/2006/relationships/oleObject" Target="../embeddings/Microsoft_Word_97_-_2004_Document3.doc"/><Relationship Id="rId7" Type="http://schemas.openxmlformats.org/officeDocument/2006/relationships/oleObject" Target="../embeddings/Microsoft_Word_97_-_2004_Document5.doc"/><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gif"/><Relationship Id="rId6" Type="http://schemas.openxmlformats.org/officeDocument/2006/relationships/oleObject" Target="../embeddings/Microsoft_Word_97_-_2004_Document4.doc"/></Relationships>
</file>

<file path=ppt/slides/_rels/slide5.xml.rels><?xml version="1.0" encoding="UTF-8" standalone="yes"?>
<Relationships xmlns="http://schemas.openxmlformats.org/package/2006/relationships"><Relationship Id="rId6" Type="http://schemas.openxmlformats.org/officeDocument/2006/relationships/image" Target="../media/image5.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gif"/><Relationship Id="rId5" Type="http://schemas.openxmlformats.org/officeDocument/2006/relationships/image" Target="../media/image4.pdf"/></Relationships>
</file>

<file path=ppt/slides/_rels/slide50.xml.rels><?xml version="1.0" encoding="UTF-8" standalone="yes"?>
<Relationships xmlns="http://schemas.openxmlformats.org/package/2006/relationships"><Relationship Id="rId4" Type="http://schemas.openxmlformats.org/officeDocument/2006/relationships/image" Target="../media/image79.pdf"/><Relationship Id="rId5" Type="http://schemas.openxmlformats.org/officeDocument/2006/relationships/image" Target="../media/image80.png"/><Relationship Id="rId7"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6" Type="http://schemas.openxmlformats.org/officeDocument/2006/relationships/image" Target="../media/image81.png"/></Relationships>
</file>

<file path=ppt/slides/_rels/slide51.xml.rels><?xml version="1.0" encoding="UTF-8" standalone="yes"?>
<Relationships xmlns="http://schemas.openxmlformats.org/package/2006/relationships"><Relationship Id="rId4" Type="http://schemas.openxmlformats.org/officeDocument/2006/relationships/image" Target="../media/image83.pdf"/><Relationship Id="rId5" Type="http://schemas.openxmlformats.org/officeDocument/2006/relationships/image" Target="../media/image84.png"/><Relationship Id="rId7" Type="http://schemas.openxmlformats.org/officeDocument/2006/relationships/image" Target="../media/image86.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6" Type="http://schemas.openxmlformats.org/officeDocument/2006/relationships/image" Target="../media/image85.pdf"/></Relationships>
</file>

<file path=ppt/slides/_rels/slide52.xml.rels><?xml version="1.0" encoding="UTF-8" standalone="yes"?>
<Relationships xmlns="http://schemas.openxmlformats.org/package/2006/relationships"><Relationship Id="rId4"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88.png"/></Relationships>
</file>

<file path=ppt/slides/_rels/slide53.xml.rels><?xml version="1.0" encoding="UTF-8" standalone="yes"?>
<Relationships xmlns="http://schemas.openxmlformats.org/package/2006/relationships"><Relationship Id="rId4" Type="http://schemas.openxmlformats.org/officeDocument/2006/relationships/image" Target="../media/image89.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54.xml.rels><?xml version="1.0" encoding="UTF-8" standalone="yes"?>
<Relationships xmlns="http://schemas.openxmlformats.org/package/2006/relationships"><Relationship Id="rId4" Type="http://schemas.openxmlformats.org/officeDocument/2006/relationships/image" Target="../media/image90.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55.xml.rels><?xml version="1.0" encoding="UTF-8" standalone="yes"?>
<Relationships xmlns="http://schemas.openxmlformats.org/package/2006/relationships"><Relationship Id="rId4" Type="http://schemas.openxmlformats.org/officeDocument/2006/relationships/image" Target="../media/image91.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56.xml.rels><?xml version="1.0" encoding="UTF-8" standalone="yes"?>
<Relationships xmlns="http://schemas.openxmlformats.org/package/2006/relationships"><Relationship Id="rId4" Type="http://schemas.openxmlformats.org/officeDocument/2006/relationships/image" Target="../media/image92.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57.xml.rels><?xml version="1.0" encoding="UTF-8" standalone="yes"?>
<Relationships xmlns="http://schemas.openxmlformats.org/package/2006/relationships"><Relationship Id="rId4" Type="http://schemas.openxmlformats.org/officeDocument/2006/relationships/image" Target="../media/image93.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58.xml.rels><?xml version="1.0" encoding="UTF-8" standalone="yes"?>
<Relationships xmlns="http://schemas.openxmlformats.org/package/2006/relationships"><Relationship Id="rId4" Type="http://schemas.openxmlformats.org/officeDocument/2006/relationships/image" Target="../media/image2.jpeg"/><Relationship Id="rId5" Type="http://schemas.openxmlformats.org/officeDocument/2006/relationships/oleObject" Target="../embeddings/Microsoft_Word_97_-_2004_Document7.doc"/><Relationship Id="rId7" Type="http://schemas.openxmlformats.org/officeDocument/2006/relationships/oleObject" Target="../embeddings/Microsoft_Word_97_-_2004_Document9.doc"/><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1.gif"/><Relationship Id="rId6" Type="http://schemas.openxmlformats.org/officeDocument/2006/relationships/oleObject" Target="../embeddings/Microsoft_Word_97_-_2004_Document8.doc"/></Relationships>
</file>

<file path=ppt/slides/_rels/slide59.xml.rels><?xml version="1.0" encoding="UTF-8" standalone="yes"?>
<Relationships xmlns="http://schemas.openxmlformats.org/package/2006/relationships"><Relationship Id="rId4" Type="http://schemas.openxmlformats.org/officeDocument/2006/relationships/image" Target="../media/image97.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4" Type="http://schemas.openxmlformats.org/officeDocument/2006/relationships/image" Target="../media/image98.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61.xml.rels><?xml version="1.0" encoding="UTF-8" standalone="yes"?>
<Relationships xmlns="http://schemas.openxmlformats.org/package/2006/relationships"><Relationship Id="rId4" Type="http://schemas.openxmlformats.org/officeDocument/2006/relationships/image" Target="../media/image99.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62.xml.rels><?xml version="1.0" encoding="UTF-8" standalone="yes"?>
<Relationships xmlns="http://schemas.openxmlformats.org/package/2006/relationships"><Relationship Id="rId4" Type="http://schemas.openxmlformats.org/officeDocument/2006/relationships/image" Target="../media/image2.jpeg"/><Relationship Id="rId5" Type="http://schemas.openxmlformats.org/officeDocument/2006/relationships/image" Target="../media/image100.png"/><Relationship Id="rId7" Type="http://schemas.openxmlformats.org/officeDocument/2006/relationships/hyperlink" Target="file://localhost/Users/grumolo/Desktop/Old%20MACgio/Desktop/CERN/USPAS/Movies/wmv1.avi" TargetMode="External"/><Relationship Id="rId1" Type="http://schemas.openxmlformats.org/officeDocument/2006/relationships/video" Target="file://localhost/Users/grumolo/Desktop/Old%25252520MACgio/Desktop/CERN/SPS%25252520Miscellanea/SPS-Upgrade/SPS%25252520experiment%25252520on%25252520e-cloud/Final%25252520Experiment%252525202007/moviebdata6_BPM51503planeV-bis.mov" TargetMode="External"/><Relationship Id="rId2" Type="http://schemas.openxmlformats.org/officeDocument/2006/relationships/slideLayout" Target="../slideLayouts/slideLayout2.xml"/><Relationship Id="rId3" Type="http://schemas.openxmlformats.org/officeDocument/2006/relationships/image" Target="../media/image1.gif"/><Relationship Id="rId6" Type="http://schemas.openxmlformats.org/officeDocument/2006/relationships/hyperlink" Target="file://localhost/Users/grumolo/Desktop/Old%20MACgio/Desktop/CERN/USPAS/Movies/output.avi"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05.png"/><Relationship Id="rId4" Type="http://schemas.openxmlformats.org/officeDocument/2006/relationships/image" Target="../media/image101.png"/><Relationship Id="rId5" Type="http://schemas.openxmlformats.org/officeDocument/2006/relationships/image" Target="../media/image102.pdf"/><Relationship Id="rId7" Type="http://schemas.openxmlformats.org/officeDocument/2006/relationships/image" Target="../media/image104.pdf"/><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6" Type="http://schemas.openxmlformats.org/officeDocument/2006/relationships/image" Target="../media/image103.png"/></Relationships>
</file>

<file path=ppt/slides/_rels/slide65.xml.rels><?xml version="1.0" encoding="UTF-8" standalone="yes"?>
<Relationships xmlns="http://schemas.openxmlformats.org/package/2006/relationships"><Relationship Id="rId4" Type="http://schemas.openxmlformats.org/officeDocument/2006/relationships/image" Target="../media/image106.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66.xml.rels><?xml version="1.0" encoding="UTF-8" standalone="yes"?>
<Relationships xmlns="http://schemas.openxmlformats.org/package/2006/relationships"><Relationship Id="rId6" Type="http://schemas.openxmlformats.org/officeDocument/2006/relationships/image" Target="../media/image109.png"/><Relationship Id="rId4" Type="http://schemas.openxmlformats.org/officeDocument/2006/relationships/image" Target="../media/image107.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108.png"/></Relationships>
</file>

<file path=ppt/slides/_rels/slide67.xml.rels><?xml version="1.0" encoding="UTF-8" standalone="yes"?>
<Relationships xmlns="http://schemas.openxmlformats.org/package/2006/relationships"><Relationship Id="rId4" Type="http://schemas.openxmlformats.org/officeDocument/2006/relationships/image" Target="../media/image110.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111.png"/></Relationships>
</file>

<file path=ppt/slides/_rels/slide68.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1.gif"/><Relationship Id="rId5" Type="http://schemas.openxmlformats.org/officeDocument/2006/relationships/oleObject" Target="../embeddings/oleObject1.bin"/></Relationships>
</file>

<file path=ppt/slides/_rels/slide69.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113.emf"/><Relationship Id="rId3" Type="http://schemas.openxmlformats.org/officeDocument/2006/relationships/image" Target="../media/image1.gif"/></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4" Type="http://schemas.openxmlformats.org/officeDocument/2006/relationships/image" Target="../media/image114.wmf"/><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71.xml.rels><?xml version="1.0" encoding="UTF-8" standalone="yes"?>
<Relationships xmlns="http://schemas.openxmlformats.org/package/2006/relationships"><Relationship Id="rId4" Type="http://schemas.openxmlformats.org/officeDocument/2006/relationships/image" Target="../media/image115.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72.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gif"/><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120.pdf"/><Relationship Id="rId4" Type="http://schemas.openxmlformats.org/officeDocument/2006/relationships/image" Target="../media/image116.pdf"/><Relationship Id="rId5" Type="http://schemas.openxmlformats.org/officeDocument/2006/relationships/image" Target="../media/image117.png"/><Relationship Id="rId7" Type="http://schemas.openxmlformats.org/officeDocument/2006/relationships/image" Target="../media/image119.png"/><Relationship Id="rId1" Type="http://schemas.openxmlformats.org/officeDocument/2006/relationships/slideLayout" Target="../slideLayouts/slideLayout2.xml"/><Relationship Id="rId2" Type="http://schemas.openxmlformats.org/officeDocument/2006/relationships/image" Target="../media/image1.gif"/><Relationship Id="rId9" Type="http://schemas.openxmlformats.org/officeDocument/2006/relationships/image" Target="../media/image121.png"/><Relationship Id="rId3" Type="http://schemas.openxmlformats.org/officeDocument/2006/relationships/image" Target="../media/image2.jpeg"/><Relationship Id="rId6" Type="http://schemas.openxmlformats.org/officeDocument/2006/relationships/image" Target="../media/image118.pdf"/></Relationships>
</file>

<file path=ppt/slides/_rels/slide77.xml.rels><?xml version="1.0" encoding="UTF-8" standalone="yes"?>
<Relationships xmlns="http://schemas.openxmlformats.org/package/2006/relationships"><Relationship Id="rId8" Type="http://schemas.openxmlformats.org/officeDocument/2006/relationships/image" Target="../media/image126.pdf"/><Relationship Id="rId4" Type="http://schemas.openxmlformats.org/officeDocument/2006/relationships/image" Target="../media/image122.pdf"/><Relationship Id="rId5" Type="http://schemas.openxmlformats.org/officeDocument/2006/relationships/image" Target="../media/image123.png"/><Relationship Id="rId7" Type="http://schemas.openxmlformats.org/officeDocument/2006/relationships/image" Target="../media/image125.png"/><Relationship Id="rId1" Type="http://schemas.openxmlformats.org/officeDocument/2006/relationships/slideLayout" Target="../slideLayouts/slideLayout2.xml"/><Relationship Id="rId2" Type="http://schemas.openxmlformats.org/officeDocument/2006/relationships/image" Target="../media/image1.gif"/><Relationship Id="rId9" Type="http://schemas.openxmlformats.org/officeDocument/2006/relationships/image" Target="../media/image127.png"/><Relationship Id="rId3" Type="http://schemas.openxmlformats.org/officeDocument/2006/relationships/image" Target="../media/image2.jpeg"/><Relationship Id="rId6" Type="http://schemas.openxmlformats.org/officeDocument/2006/relationships/image" Target="../media/image124.pdf"/></Relationships>
</file>

<file path=ppt/slides/_rels/slide78.xml.rels><?xml version="1.0" encoding="UTF-8" standalone="yes"?>
<Relationships xmlns="http://schemas.openxmlformats.org/package/2006/relationships"><Relationship Id="rId8" Type="http://schemas.openxmlformats.org/officeDocument/2006/relationships/image" Target="../media/image132.pdf"/><Relationship Id="rId4" Type="http://schemas.openxmlformats.org/officeDocument/2006/relationships/image" Target="../media/image128.pdf"/><Relationship Id="rId10" Type="http://schemas.openxmlformats.org/officeDocument/2006/relationships/image" Target="../media/image134.pdf"/><Relationship Id="rId5" Type="http://schemas.openxmlformats.org/officeDocument/2006/relationships/image" Target="../media/image129.png"/><Relationship Id="rId7" Type="http://schemas.openxmlformats.org/officeDocument/2006/relationships/image" Target="../media/image131.png"/><Relationship Id="rId11" Type="http://schemas.openxmlformats.org/officeDocument/2006/relationships/image" Target="../media/image135.png"/><Relationship Id="rId1" Type="http://schemas.openxmlformats.org/officeDocument/2006/relationships/slideLayout" Target="../slideLayouts/slideLayout2.xml"/><Relationship Id="rId2" Type="http://schemas.openxmlformats.org/officeDocument/2006/relationships/image" Target="../media/image1.gif"/><Relationship Id="rId9" Type="http://schemas.openxmlformats.org/officeDocument/2006/relationships/image" Target="../media/image133.png"/><Relationship Id="rId3" Type="http://schemas.openxmlformats.org/officeDocument/2006/relationships/image" Target="../media/image2.jpeg"/><Relationship Id="rId6" Type="http://schemas.openxmlformats.org/officeDocument/2006/relationships/image" Target="../media/image130.pdf"/></Relationships>
</file>

<file path=ppt/slides/_rels/slide79.xml.rels><?xml version="1.0" encoding="UTF-8" standalone="yes"?>
<Relationships xmlns="http://schemas.openxmlformats.org/package/2006/relationships"><Relationship Id="rId8" Type="http://schemas.openxmlformats.org/officeDocument/2006/relationships/image" Target="../media/image140.pdf"/><Relationship Id="rId4" Type="http://schemas.openxmlformats.org/officeDocument/2006/relationships/image" Target="../media/image136.pdf"/><Relationship Id="rId5" Type="http://schemas.openxmlformats.org/officeDocument/2006/relationships/image" Target="../media/image137.png"/><Relationship Id="rId7" Type="http://schemas.openxmlformats.org/officeDocument/2006/relationships/image" Target="../media/image139.png"/><Relationship Id="rId1" Type="http://schemas.openxmlformats.org/officeDocument/2006/relationships/slideLayout" Target="../slideLayouts/slideLayout2.xml"/><Relationship Id="rId2" Type="http://schemas.openxmlformats.org/officeDocument/2006/relationships/image" Target="../media/image1.gif"/><Relationship Id="rId9" Type="http://schemas.openxmlformats.org/officeDocument/2006/relationships/image" Target="../media/image141.png"/><Relationship Id="rId3" Type="http://schemas.openxmlformats.org/officeDocument/2006/relationships/image" Target="../media/image2.jpeg"/><Relationship Id="rId6" Type="http://schemas.openxmlformats.org/officeDocument/2006/relationships/image" Target="../media/image138.pdf"/></Relationships>
</file>

<file path=ppt/slides/_rels/slide8.xml.rels><?xml version="1.0" encoding="UTF-8" standalone="yes"?>
<Relationships xmlns="http://schemas.openxmlformats.org/package/2006/relationships"><Relationship Id="rId6"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7.png"/></Relationships>
</file>

<file path=ppt/slides/_rels/slide80.xml.rels><?xml version="1.0" encoding="UTF-8" standalone="yes"?>
<Relationships xmlns="http://schemas.openxmlformats.org/package/2006/relationships"><Relationship Id="rId4" Type="http://schemas.openxmlformats.org/officeDocument/2006/relationships/image" Target="../media/image142.pdf"/><Relationship Id="rId5" Type="http://schemas.openxmlformats.org/officeDocument/2006/relationships/image" Target="../media/image143.png"/><Relationship Id="rId7" Type="http://schemas.openxmlformats.org/officeDocument/2006/relationships/image" Target="../media/image145.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6" Type="http://schemas.openxmlformats.org/officeDocument/2006/relationships/image" Target="../media/image144.pdf"/></Relationships>
</file>

<file path=ppt/slides/_rels/slide81.xml.rels><?xml version="1.0" encoding="UTF-8" standalone="yes"?>
<Relationships xmlns="http://schemas.openxmlformats.org/package/2006/relationships"><Relationship Id="rId4" Type="http://schemas.openxmlformats.org/officeDocument/2006/relationships/image" Target="../media/image146.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147.png"/></Relationships>
</file>

<file path=ppt/slides/_rels/slide82.xml.rels><?xml version="1.0" encoding="UTF-8" standalone="yes"?>
<Relationships xmlns="http://schemas.openxmlformats.org/package/2006/relationships"><Relationship Id="rId4" Type="http://schemas.openxmlformats.org/officeDocument/2006/relationships/image" Target="../media/image148.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83.xml.rels><?xml version="1.0" encoding="UTF-8" standalone="yes"?>
<Relationships xmlns="http://schemas.openxmlformats.org/package/2006/relationships"><Relationship Id="rId8" Type="http://schemas.openxmlformats.org/officeDocument/2006/relationships/image" Target="../media/image153.pdf"/><Relationship Id="rId4" Type="http://schemas.openxmlformats.org/officeDocument/2006/relationships/image" Target="../media/image149.pdf"/><Relationship Id="rId10" Type="http://schemas.openxmlformats.org/officeDocument/2006/relationships/image" Target="../media/image155.pdf"/><Relationship Id="rId5" Type="http://schemas.openxmlformats.org/officeDocument/2006/relationships/image" Target="../media/image150.png"/><Relationship Id="rId7" Type="http://schemas.openxmlformats.org/officeDocument/2006/relationships/image" Target="../media/image152.png"/><Relationship Id="rId11" Type="http://schemas.openxmlformats.org/officeDocument/2006/relationships/image" Target="../media/image156.png"/><Relationship Id="rId1" Type="http://schemas.openxmlformats.org/officeDocument/2006/relationships/slideLayout" Target="../slideLayouts/slideLayout2.xml"/><Relationship Id="rId2" Type="http://schemas.openxmlformats.org/officeDocument/2006/relationships/image" Target="../media/image1.gif"/><Relationship Id="rId9" Type="http://schemas.openxmlformats.org/officeDocument/2006/relationships/image" Target="../media/image154.png"/><Relationship Id="rId3" Type="http://schemas.openxmlformats.org/officeDocument/2006/relationships/image" Target="../media/image2.jpeg"/><Relationship Id="rId6" Type="http://schemas.openxmlformats.org/officeDocument/2006/relationships/image" Target="../media/image151.pdf"/></Relationships>
</file>

<file path=ppt/slides/_rels/slide84.xml.rels><?xml version="1.0" encoding="UTF-8" standalone="yes"?>
<Relationships xmlns="http://schemas.openxmlformats.org/package/2006/relationships"><Relationship Id="rId8" Type="http://schemas.openxmlformats.org/officeDocument/2006/relationships/image" Target="../media/image161.pdf"/><Relationship Id="rId4" Type="http://schemas.openxmlformats.org/officeDocument/2006/relationships/image" Target="../media/image157.pdf"/><Relationship Id="rId5" Type="http://schemas.openxmlformats.org/officeDocument/2006/relationships/image" Target="../media/image158.png"/><Relationship Id="rId7" Type="http://schemas.openxmlformats.org/officeDocument/2006/relationships/image" Target="../media/image160.png"/><Relationship Id="rId1" Type="http://schemas.openxmlformats.org/officeDocument/2006/relationships/slideLayout" Target="../slideLayouts/slideLayout2.xml"/><Relationship Id="rId2" Type="http://schemas.openxmlformats.org/officeDocument/2006/relationships/image" Target="../media/image1.gif"/><Relationship Id="rId9" Type="http://schemas.openxmlformats.org/officeDocument/2006/relationships/image" Target="../media/image162.png"/><Relationship Id="rId3" Type="http://schemas.openxmlformats.org/officeDocument/2006/relationships/image" Target="../media/image2.jpeg"/><Relationship Id="rId6" Type="http://schemas.openxmlformats.org/officeDocument/2006/relationships/image" Target="../media/image159.pdf"/></Relationships>
</file>

<file path=ppt/slides/_rels/slide85.xml.rels><?xml version="1.0" encoding="UTF-8" standalone="yes"?>
<Relationships xmlns="http://schemas.openxmlformats.org/package/2006/relationships"><Relationship Id="rId6" Type="http://schemas.openxmlformats.org/officeDocument/2006/relationships/image" Target="../media/image162.png"/><Relationship Id="rId4" Type="http://schemas.openxmlformats.org/officeDocument/2006/relationships/image" Target="../media/image163.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161.pdf"/></Relationships>
</file>

<file path=ppt/slides/_rels/slide86.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video" Target="file://localhost/Users/grumolo/Desktop/Old%25252520MACgio/Desktop/CERN/CLIC/Fast-ion/ion-distr-TL.mov" TargetMode="External"/><Relationship Id="rId2" Type="http://schemas.openxmlformats.org/officeDocument/2006/relationships/slideLayout" Target="../slideLayouts/slideLayout2.xml"/><Relationship Id="rId3" Type="http://schemas.openxmlformats.org/officeDocument/2006/relationships/image" Target="../media/image1.gif"/><Relationship Id="rId5" Type="http://schemas.openxmlformats.org/officeDocument/2006/relationships/image" Target="../media/image164.png"/></Relationships>
</file>

<file path=ppt/slides/_rels/slide87.xml.rels><?xml version="1.0" encoding="UTF-8" standalone="yes"?>
<Relationships xmlns="http://schemas.openxmlformats.org/package/2006/relationships"><Relationship Id="rId6" Type="http://schemas.openxmlformats.org/officeDocument/2006/relationships/image" Target="../media/image167.png"/><Relationship Id="rId4" Type="http://schemas.openxmlformats.org/officeDocument/2006/relationships/image" Target="../media/image165.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166.png"/></Relationships>
</file>

<file path=ppt/slides/_rels/slide88.xml.rels><?xml version="1.0" encoding="UTF-8" standalone="yes"?>
<Relationships xmlns="http://schemas.openxmlformats.org/package/2006/relationships"><Relationship Id="rId6" Type="http://schemas.openxmlformats.org/officeDocument/2006/relationships/image" Target="../media/image170.png"/><Relationship Id="rId4" Type="http://schemas.openxmlformats.org/officeDocument/2006/relationships/image" Target="../media/image168.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169.png"/></Relationships>
</file>

<file path=ppt/slides/_rels/slide89.xml.rels><?xml version="1.0" encoding="UTF-8" standalone="yes"?>
<Relationships xmlns="http://schemas.openxmlformats.org/package/2006/relationships"><Relationship Id="rId4" Type="http://schemas.openxmlformats.org/officeDocument/2006/relationships/image" Target="../media/image171.pdf"/><Relationship Id="rId5" Type="http://schemas.openxmlformats.org/officeDocument/2006/relationships/image" Target="../media/image172.png"/><Relationship Id="rId7" Type="http://schemas.openxmlformats.org/officeDocument/2006/relationships/image" Target="../media/image174.png"/><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6" Type="http://schemas.openxmlformats.org/officeDocument/2006/relationships/image" Target="../media/image173.pdf"/></Relationships>
</file>

<file path=ppt/slides/_rels/slide9.xml.rels><?xml version="1.0" encoding="UTF-8" standalone="yes"?>
<Relationships xmlns="http://schemas.openxmlformats.org/package/2006/relationships"><Relationship Id="rId4" Type="http://schemas.openxmlformats.org/officeDocument/2006/relationships/image" Target="../media/image9.pdf"/><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10.png"/></Relationships>
</file>

<file path=ppt/slides/_rels/slide90.xml.rels><?xml version="1.0" encoding="UTF-8" standalone="yes"?>
<Relationships xmlns="http://schemas.openxmlformats.org/package/2006/relationships"><Relationship Id="rId4" Type="http://schemas.openxmlformats.org/officeDocument/2006/relationships/image" Target="../media/image1.gif"/><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2.jpeg"/><Relationship Id="rId5" Type="http://schemas.openxmlformats.org/officeDocument/2006/relationships/image" Target="../media/image2.jpeg"/></Relationships>
</file>

<file path=ppt/slides/_rels/slide91.xml.rels><?xml version="1.0" encoding="UTF-8" standalone="yes"?>
<Relationships xmlns="http://schemas.openxmlformats.org/package/2006/relationships"><Relationship Id="rId8" Type="http://schemas.openxmlformats.org/officeDocument/2006/relationships/image" Target="../media/image178.png"/><Relationship Id="rId4" Type="http://schemas.openxmlformats.org/officeDocument/2006/relationships/image" Target="../media/image2.jpeg"/><Relationship Id="rId5" Type="http://schemas.openxmlformats.org/officeDocument/2006/relationships/image" Target="../media/image175.pdf"/><Relationship Id="rId7" Type="http://schemas.openxmlformats.org/officeDocument/2006/relationships/image" Target="../media/image177.pdf"/><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gif"/><Relationship Id="rId6" Type="http://schemas.openxmlformats.org/officeDocument/2006/relationships/image" Target="../media/image176.png"/></Relationships>
</file>

<file path=ppt/slides/_rels/slide92.xml.rels><?xml version="1.0" encoding="UTF-8" standalone="yes"?>
<Relationships xmlns="http://schemas.openxmlformats.org/package/2006/relationships"><Relationship Id="rId8" Type="http://schemas.openxmlformats.org/officeDocument/2006/relationships/image" Target="../media/image182.png"/><Relationship Id="rId4" Type="http://schemas.openxmlformats.org/officeDocument/2006/relationships/image" Target="../media/image2.jpeg"/><Relationship Id="rId5" Type="http://schemas.openxmlformats.org/officeDocument/2006/relationships/image" Target="../media/image179.pdf"/><Relationship Id="rId7" Type="http://schemas.openxmlformats.org/officeDocument/2006/relationships/image" Target="../media/image181.pdf"/><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gif"/><Relationship Id="rId6" Type="http://schemas.openxmlformats.org/officeDocument/2006/relationships/image" Target="../media/image180.png"/></Relationships>
</file>

<file path=ppt/slides/_rels/slide93.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gif"/><Relationship Id="rId5" Type="http://schemas.openxmlformats.org/officeDocument/2006/relationships/image" Target="../media/image183.png"/></Relationships>
</file>

<file path=ppt/slides/_rels/slide94.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gif"/><Relationship Id="rId5" Type="http://schemas.openxmlformats.org/officeDocument/2006/relationships/image" Target="../media/image184.png"/></Relationships>
</file>

<file path=ppt/slides/_rels/slide95.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gif"/></Relationships>
</file>

<file path=ppt/slides/_rels/slide96.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gif"/><Relationship Id="rId5" Type="http://schemas.openxmlformats.org/officeDocument/2006/relationships/image" Target="../media/image185.png"/></Relationships>
</file>

<file path=ppt/slides/_rels/slide97.xml.rels><?xml version="1.0" encoding="UTF-8" standalone="yes"?>
<Relationships xmlns="http://schemas.openxmlformats.org/package/2006/relationships"><Relationship Id="rId6" Type="http://schemas.openxmlformats.org/officeDocument/2006/relationships/image" Target="../media/image186.png"/><Relationship Id="rId4" Type="http://schemas.openxmlformats.org/officeDocument/2006/relationships/image" Target="../media/image1.gif"/><Relationship Id="rId1" Type="http://schemas.openxmlformats.org/officeDocument/2006/relationships/video" Target="file://localhost/Users/grumolo/Desktop/Old%25252520MACgio/Desktop/CERN/CLIC/Fast-ion/centr-train-TL.mov" TargetMode="External"/><Relationship Id="rId2" Type="http://schemas.openxmlformats.org/officeDocument/2006/relationships/slideLayout" Target="../slideLayouts/slideLayout2.xml"/><Relationship Id="rId3" Type="http://schemas.openxmlformats.org/officeDocument/2006/relationships/notesSlide" Target="../notesSlides/notesSlide8.xml"/><Relationship Id="rId5" Type="http://schemas.openxmlformats.org/officeDocument/2006/relationships/image" Target="../media/image2.jpeg"/></Relationships>
</file>

<file path=ppt/slides/_rels/slide98.xml.rels><?xml version="1.0" encoding="UTF-8" standalone="yes"?>
<Relationships xmlns="http://schemas.openxmlformats.org/package/2006/relationships"><Relationship Id="rId6" Type="http://schemas.openxmlformats.org/officeDocument/2006/relationships/image" Target="../media/image187.png"/><Relationship Id="rId4" Type="http://schemas.openxmlformats.org/officeDocument/2006/relationships/image" Target="../media/image1.gif"/><Relationship Id="rId1" Type="http://schemas.openxmlformats.org/officeDocument/2006/relationships/video" Target="file://localhost/Users/grumolo/Desktop/Old%25252520MACgio/Desktop/CERN/CLIC/Fast-ion/emit-train-TL.mov" TargetMode="External"/><Relationship Id="rId2" Type="http://schemas.openxmlformats.org/officeDocument/2006/relationships/slideLayout" Target="../slideLayouts/slideLayout2.xml"/><Relationship Id="rId3" Type="http://schemas.openxmlformats.org/officeDocument/2006/relationships/notesSlide" Target="../notesSlides/notesSlide9.xml"/><Relationship Id="rId5" Type="http://schemas.openxmlformats.org/officeDocument/2006/relationships/image" Target="../media/image2.jpeg"/></Relationships>
</file>

<file path=ppt/slides/_rels/slide99.xml.rels><?xml version="1.0" encoding="UTF-8" standalone="yes"?>
<Relationships xmlns="http://schemas.openxmlformats.org/package/2006/relationships"><Relationship Id="rId8" Type="http://schemas.openxmlformats.org/officeDocument/2006/relationships/image" Target="../media/image191.png"/><Relationship Id="rId4" Type="http://schemas.openxmlformats.org/officeDocument/2006/relationships/image" Target="../media/image2.jpeg"/><Relationship Id="rId5" Type="http://schemas.openxmlformats.org/officeDocument/2006/relationships/image" Target="../media/image188.png"/><Relationship Id="rId7" Type="http://schemas.openxmlformats.org/officeDocument/2006/relationships/image" Target="../media/image190.pdf"/><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gif"/><Relationship Id="rId6" Type="http://schemas.openxmlformats.org/officeDocument/2006/relationships/image" Target="../media/image18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Two-stream effects: electron clouds and ion instabilities</a:t>
            </a:r>
            <a:endParaRPr lang="en-US" dirty="0"/>
          </a:p>
        </p:txBody>
      </p:sp>
      <p:sp>
        <p:nvSpPr>
          <p:cNvPr id="3" name="Subtitle 2"/>
          <p:cNvSpPr>
            <a:spLocks noGrp="1"/>
          </p:cNvSpPr>
          <p:nvPr>
            <p:ph type="subTitle" idx="1"/>
          </p:nvPr>
        </p:nvSpPr>
        <p:spPr/>
        <p:txBody>
          <a:bodyPr/>
          <a:lstStyle/>
          <a:p>
            <a:r>
              <a:rPr lang="en-US" dirty="0" smtClean="0"/>
              <a:t>G. Rumolo and E. </a:t>
            </a:r>
            <a:r>
              <a:rPr lang="en-US" dirty="0" err="1" smtClean="0"/>
              <a:t>Métral</a:t>
            </a:r>
            <a:endParaRPr lang="en-US" dirty="0" smtClean="0"/>
          </a:p>
          <a:p>
            <a:r>
              <a:rPr lang="en-US" dirty="0" smtClean="0"/>
              <a:t>USPAS Course on collective effects</a:t>
            </a:r>
          </a:p>
          <a:p>
            <a:r>
              <a:rPr lang="en-US" smtClean="0"/>
              <a:t>Thursday, 25.06.2009</a:t>
            </a:r>
            <a:endParaRPr lang="en-US" dirty="0"/>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Beam particle loss</a:t>
            </a:r>
            <a:endParaRPr lang="en-US" sz="3400" b="1" dirty="0">
              <a:solidFill>
                <a:srgbClr val="FF0000"/>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1" name="Content Placeholder 8"/>
          <p:cNvSpPr>
            <a:spLocks noGrp="1"/>
          </p:cNvSpPr>
          <p:nvPr>
            <p:ph idx="1"/>
          </p:nvPr>
        </p:nvSpPr>
        <p:spPr>
          <a:xfrm>
            <a:off x="382623" y="4038600"/>
            <a:ext cx="8229600" cy="2514600"/>
          </a:xfrm>
        </p:spPr>
        <p:txBody>
          <a:bodyPr>
            <a:normAutofit fontScale="85000" lnSpcReduction="20000"/>
          </a:bodyPr>
          <a:lstStyle/>
          <a:p>
            <a:r>
              <a:rPr lang="en-US" sz="2000" dirty="0" smtClean="0"/>
              <a:t>Electrons and ions can be also produced as a result of beam particle losses on the walls of the beam pipe. Also neutrals are produced by the interaction of lost particles with the pipe wall and usually degrade the vacuum, determining the value of the </a:t>
            </a:r>
            <a:r>
              <a:rPr lang="en-US" sz="2000" i="1" dirty="0" smtClean="0"/>
              <a:t>dynamic pressure</a:t>
            </a:r>
            <a:r>
              <a:rPr lang="en-US" sz="2000" dirty="0" smtClean="0"/>
              <a:t>, i.e. the pressure in the beam pipe in presence of circulating beam. When the increased pressure causes in turn an increase of beam losses and this process diverges, pressure runaway (i.e. a vacuum instability) can be triggered. </a:t>
            </a:r>
          </a:p>
          <a:p>
            <a:r>
              <a:rPr lang="en-US" sz="2000" dirty="0" smtClean="0">
                <a:latin typeface="+mj-lt"/>
              </a:rPr>
              <a:t>The different species are produced with rates dependent on their specific desorption yields. The types of ions desorbed depend on the material and surface of the pipe wall</a:t>
            </a:r>
          </a:p>
          <a:p>
            <a:r>
              <a:rPr lang="en-US" sz="2000" dirty="0" smtClean="0">
                <a:latin typeface="+mj-lt"/>
              </a:rPr>
              <a:t>Desorption rates are functions of the beam energy and of the angle of incidence. The incidence is mainly considered to be grazing (shallow angles)  </a:t>
            </a:r>
          </a:p>
        </p:txBody>
      </p:sp>
      <p:cxnSp>
        <p:nvCxnSpPr>
          <p:cNvPr id="14" name="Straight Connector 13"/>
          <p:cNvCxnSpPr/>
          <p:nvPr/>
        </p:nvCxnSpPr>
        <p:spPr>
          <a:xfrm>
            <a:off x="1080000" y="1752600"/>
            <a:ext cx="6768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080000" y="3429000"/>
            <a:ext cx="6768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080000" y="2590800"/>
            <a:ext cx="6768600" cy="1588"/>
          </a:xfrm>
          <a:prstGeom prst="line">
            <a:avLst/>
          </a:prstGeom>
          <a:ln w="9525" cap="flat" cmpd="sng" algn="ctr">
            <a:solidFill>
              <a:schemeClr val="accent1"/>
            </a:solidFill>
            <a:prstDash val="lgDash"/>
            <a:round/>
            <a:headEnd type="none" w="med" len="med"/>
            <a:tailEnd type="stealth" w="lg" len="lg"/>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1133266" y="2450981"/>
            <a:ext cx="1524000" cy="304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172200" y="2450981"/>
            <a:ext cx="1524000" cy="304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V="1">
            <a:off x="2657266" y="1797248"/>
            <a:ext cx="1883286" cy="48875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200000" flipH="1">
            <a:off x="4388100" y="1949700"/>
            <a:ext cx="488752" cy="18384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564063" y="1821212"/>
            <a:ext cx="564848" cy="33635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a:off x="4207121" y="1976534"/>
            <a:ext cx="488752" cy="178109"/>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097751" y="1976973"/>
            <a:ext cx="485091" cy="307777"/>
          </a:xfrm>
          <a:prstGeom prst="rect">
            <a:avLst/>
          </a:prstGeom>
          <a:noFill/>
        </p:spPr>
        <p:txBody>
          <a:bodyPr wrap="none" rtlCol="0">
            <a:spAutoFit/>
          </a:bodyPr>
          <a:lstStyle/>
          <a:p>
            <a:r>
              <a:rPr lang="en-US" sz="1400" dirty="0" smtClean="0">
                <a:solidFill>
                  <a:srgbClr val="008000"/>
                </a:solidFill>
              </a:rPr>
              <a:t>ions</a:t>
            </a:r>
            <a:endParaRPr lang="en-US" sz="1400" dirty="0">
              <a:solidFill>
                <a:srgbClr val="008000"/>
              </a:solidFill>
            </a:endParaRPr>
          </a:p>
        </p:txBody>
      </p:sp>
      <p:sp>
        <p:nvSpPr>
          <p:cNvPr id="28" name="TextBox 27"/>
          <p:cNvSpPr txBox="1"/>
          <p:nvPr/>
        </p:nvSpPr>
        <p:spPr>
          <a:xfrm>
            <a:off x="4699055" y="2232334"/>
            <a:ext cx="859505" cy="307777"/>
          </a:xfrm>
          <a:prstGeom prst="rect">
            <a:avLst/>
          </a:prstGeom>
          <a:noFill/>
        </p:spPr>
        <p:txBody>
          <a:bodyPr wrap="none" rtlCol="0">
            <a:spAutoFit/>
          </a:bodyPr>
          <a:lstStyle/>
          <a:p>
            <a:r>
              <a:rPr lang="en-US" sz="1400" dirty="0" smtClean="0">
                <a:solidFill>
                  <a:srgbClr val="3366FF"/>
                </a:solidFill>
              </a:rPr>
              <a:t>electrons</a:t>
            </a:r>
            <a:endParaRPr lang="en-US" sz="1400" dirty="0">
              <a:solidFill>
                <a:srgbClr val="3366FF"/>
              </a:solidFill>
            </a:endParaRPr>
          </a:p>
        </p:txBody>
      </p:sp>
      <p:sp>
        <p:nvSpPr>
          <p:cNvPr id="29" name="TextBox 28"/>
          <p:cNvSpPr txBox="1"/>
          <p:nvPr/>
        </p:nvSpPr>
        <p:spPr>
          <a:xfrm>
            <a:off x="3586703" y="2156698"/>
            <a:ext cx="779117" cy="307777"/>
          </a:xfrm>
          <a:prstGeom prst="rect">
            <a:avLst/>
          </a:prstGeom>
          <a:noFill/>
        </p:spPr>
        <p:txBody>
          <a:bodyPr wrap="none" rtlCol="0">
            <a:spAutoFit/>
          </a:bodyPr>
          <a:lstStyle/>
          <a:p>
            <a:r>
              <a:rPr lang="en-US" sz="1400" dirty="0" smtClean="0">
                <a:solidFill>
                  <a:srgbClr val="000090"/>
                </a:solidFill>
              </a:rPr>
              <a:t>neutrals</a:t>
            </a:r>
            <a:endParaRPr lang="en-US" sz="1400" dirty="0">
              <a:solidFill>
                <a:srgbClr val="000090"/>
              </a:solidFill>
            </a:endParaRPr>
          </a:p>
        </p:txBody>
      </p:sp>
      <p:sp>
        <p:nvSpPr>
          <p:cNvPr id="30" name="TextBox 29"/>
          <p:cNvSpPr txBox="1"/>
          <p:nvPr/>
        </p:nvSpPr>
        <p:spPr>
          <a:xfrm>
            <a:off x="2657266" y="1754188"/>
            <a:ext cx="1043876" cy="307777"/>
          </a:xfrm>
          <a:prstGeom prst="rect">
            <a:avLst/>
          </a:prstGeom>
          <a:noFill/>
        </p:spPr>
        <p:txBody>
          <a:bodyPr wrap="none" rtlCol="0">
            <a:spAutoFit/>
          </a:bodyPr>
          <a:lstStyle/>
          <a:p>
            <a:r>
              <a:rPr lang="en-US" sz="1400" dirty="0" smtClean="0">
                <a:solidFill>
                  <a:srgbClr val="FF0000"/>
                </a:solidFill>
              </a:rPr>
              <a:t>lost particle</a:t>
            </a:r>
            <a:endParaRPr lang="en-US" sz="1400" dirty="0">
              <a:solidFill>
                <a:srgbClr val="FF0000"/>
              </a:solidFill>
            </a:endParaRPr>
          </a:p>
        </p:txBody>
      </p:sp>
      <p:sp>
        <p:nvSpPr>
          <p:cNvPr id="19" name="Slide Number Placeholder 18"/>
          <p:cNvSpPr>
            <a:spLocks noGrp="1"/>
          </p:cNvSpPr>
          <p:nvPr>
            <p:ph type="sldNum" sz="quarter" idx="12"/>
          </p:nvPr>
        </p:nvSpPr>
        <p:spPr/>
        <p:txBody>
          <a:bodyPr/>
          <a:lstStyle/>
          <a:p>
            <a:fld id="{2E081447-C3CE-9F4F-A689-9A72CAFF10CA}"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Transverse beam instability</a:t>
            </a:r>
            <a:endParaRPr lang="en-US" sz="3400" dirty="0"/>
          </a:p>
        </p:txBody>
      </p:sp>
      <p:pic>
        <p:nvPicPr>
          <p:cNvPr id="4" name="Picture 3" descr="cern_logo.gif"/>
          <p:cNvPicPr>
            <a:picLocks noChangeAspect="1"/>
          </p:cNvPicPr>
          <p:nvPr/>
        </p:nvPicPr>
        <p:blipFill>
          <a:blip r:embed="rId3"/>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4"/>
          <a:stretch>
            <a:fillRect/>
          </a:stretch>
        </p:blipFill>
        <p:spPr>
          <a:xfrm>
            <a:off x="8064000" y="0"/>
            <a:ext cx="1080000" cy="1080000"/>
          </a:xfrm>
          <a:prstGeom prst="rect">
            <a:avLst/>
          </a:prstGeom>
        </p:spPr>
      </p:pic>
      <p:sp>
        <p:nvSpPr>
          <p:cNvPr id="18" name="Content Placeholder 8"/>
          <p:cNvSpPr>
            <a:spLocks noGrp="1"/>
          </p:cNvSpPr>
          <p:nvPr>
            <p:ph idx="1"/>
          </p:nvPr>
        </p:nvSpPr>
        <p:spPr>
          <a:xfrm>
            <a:off x="424413" y="1231900"/>
            <a:ext cx="8229600" cy="5092700"/>
          </a:xfrm>
        </p:spPr>
        <p:txBody>
          <a:bodyPr>
            <a:normAutofit lnSpcReduction="10000"/>
          </a:bodyPr>
          <a:lstStyle/>
          <a:p>
            <a:r>
              <a:rPr lang="en-US" sz="2000" dirty="0" smtClean="0"/>
              <a:t>Usually existing machines (especially light sources) operate with large enough gaps as to clear away the ions and avoid conventional instabilities</a:t>
            </a:r>
          </a:p>
          <a:p>
            <a:r>
              <a:rPr lang="en-US" sz="2000" dirty="0" smtClean="0"/>
              <a:t>Other techniques used to clear the ions are:</a:t>
            </a:r>
          </a:p>
          <a:p>
            <a:pPr lvl="1"/>
            <a:r>
              <a:rPr lang="en-US" sz="1600" dirty="0" smtClean="0"/>
              <a:t>Static electrodes</a:t>
            </a:r>
          </a:p>
          <a:p>
            <a:pPr lvl="1"/>
            <a:r>
              <a:rPr lang="en-US" sz="1600" dirty="0" smtClean="0"/>
              <a:t>Alternating field electrodes excited on the bounce frequency of the ions</a:t>
            </a:r>
          </a:p>
          <a:p>
            <a:pPr lvl="1"/>
            <a:r>
              <a:rPr lang="en-US" sz="1600" dirty="0" smtClean="0"/>
              <a:t>Beam shaking</a:t>
            </a:r>
          </a:p>
          <a:p>
            <a:r>
              <a:rPr lang="en-US" sz="2000" dirty="0" smtClean="0"/>
              <a:t>Beam parameters and vacuum pressures are such that the present rings do not suffer from fast ion instability. However, this instability has been observed by injecting gas on purpose (e.g. ALS injected 25 </a:t>
            </a:r>
            <a:r>
              <a:rPr lang="en-US" sz="2000" dirty="0" err="1" smtClean="0"/>
              <a:t>nTorr</a:t>
            </a:r>
            <a:r>
              <a:rPr lang="en-US" sz="2000" dirty="0" smtClean="0"/>
              <a:t> He compared to 1 </a:t>
            </a:r>
            <a:r>
              <a:rPr lang="en-US" sz="2000" dirty="0" err="1" smtClean="0"/>
              <a:t>nTorr</a:t>
            </a:r>
            <a:r>
              <a:rPr lang="en-US" sz="2000" dirty="0" smtClean="0"/>
              <a:t> normal pressure) or, in some rings, during the commissioning phase, when the pressure had not yet reached its nominal value</a:t>
            </a:r>
          </a:p>
          <a:p>
            <a:r>
              <a:rPr lang="en-US" sz="2000" dirty="0" smtClean="0"/>
              <a:t>For future machines, with designs oriented towards ultra-low </a:t>
            </a:r>
            <a:r>
              <a:rPr lang="en-US" sz="2000" dirty="0" err="1" smtClean="0"/>
              <a:t>emittances</a:t>
            </a:r>
            <a:r>
              <a:rPr lang="en-US" sz="2000" dirty="0" smtClean="0"/>
              <a:t> and high beam currents (both damping rings for linear colliders or even transport lines and </a:t>
            </a:r>
            <a:r>
              <a:rPr lang="en-US" sz="2000" dirty="0" err="1" smtClean="0"/>
              <a:t>linacs</a:t>
            </a:r>
            <a:r>
              <a:rPr lang="en-US" sz="2000" dirty="0" smtClean="0"/>
              <a:t>), the fast ion instability is one of the most serious concerns and usually dictates the vacuum specifications.</a:t>
            </a:r>
          </a:p>
          <a:p>
            <a:endParaRPr lang="en-US" sz="1600" dirty="0" smtClean="0"/>
          </a:p>
        </p:txBody>
      </p:sp>
      <p:sp>
        <p:nvSpPr>
          <p:cNvPr id="6" name="Slide Number Placeholder 5"/>
          <p:cNvSpPr>
            <a:spLocks noGrp="1"/>
          </p:cNvSpPr>
          <p:nvPr>
            <p:ph type="sldNum" sz="quarter" idx="12"/>
          </p:nvPr>
        </p:nvSpPr>
        <p:spPr/>
        <p:txBody>
          <a:bodyPr/>
          <a:lstStyle/>
          <a:p>
            <a:fld id="{2E081447-C3CE-9F4F-A689-9A72CAFF10CA}" type="slidenum">
              <a:rPr lang="en-US" smtClean="0"/>
              <a:pPr/>
              <a:t>100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Beam particle loss</a:t>
            </a:r>
            <a:endParaRPr lang="en-US" sz="3400" b="1" dirty="0">
              <a:solidFill>
                <a:srgbClr val="FF0000"/>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1" name="Content Placeholder 8"/>
          <p:cNvSpPr>
            <a:spLocks noGrp="1"/>
          </p:cNvSpPr>
          <p:nvPr>
            <p:ph idx="1"/>
          </p:nvPr>
        </p:nvSpPr>
        <p:spPr>
          <a:xfrm>
            <a:off x="382623" y="1295400"/>
            <a:ext cx="8229600" cy="3992562"/>
          </a:xfrm>
        </p:spPr>
        <p:txBody>
          <a:bodyPr>
            <a:normAutofit lnSpcReduction="10000"/>
          </a:bodyPr>
          <a:lstStyle/>
          <a:p>
            <a:r>
              <a:rPr lang="en-US" sz="2000" dirty="0" smtClean="0"/>
              <a:t>An estimate of the average beam losses is based on the percent of beam lost over a certain number of turns, which is translated in number of beam particles lost per meter (</a:t>
            </a:r>
            <a:r>
              <a:rPr lang="en-US" sz="2000" dirty="0" err="1" smtClean="0"/>
              <a:t>n</a:t>
            </a:r>
            <a:r>
              <a:rPr lang="en-US" sz="2000" dirty="0" smtClean="0"/>
              <a:t>’)</a:t>
            </a:r>
          </a:p>
          <a:p>
            <a:r>
              <a:rPr lang="en-US" sz="2000" dirty="0" smtClean="0">
                <a:latin typeface="+mj-lt"/>
              </a:rPr>
              <a:t>Beam particle loss is a slow process and usually takes place because of diffusion (IBS, scattering, </a:t>
            </a:r>
            <a:r>
              <a:rPr lang="en-US" sz="2000" dirty="0" err="1" smtClean="0">
                <a:latin typeface="+mj-lt"/>
              </a:rPr>
              <a:t>bremsstrahlung</a:t>
            </a:r>
            <a:r>
              <a:rPr lang="en-US" sz="2000" dirty="0" smtClean="0">
                <a:latin typeface="+mj-lt"/>
              </a:rPr>
              <a:t>, </a:t>
            </a:r>
            <a:r>
              <a:rPr lang="en-US" sz="2000" dirty="0" err="1" smtClean="0">
                <a:latin typeface="+mj-lt"/>
              </a:rPr>
              <a:t>Touschek</a:t>
            </a:r>
            <a:r>
              <a:rPr lang="en-US" sz="2000" dirty="0" smtClean="0">
                <a:latin typeface="+mj-lt"/>
              </a:rPr>
              <a:t>, beam-beam, noise, periodic resonance crossing, …), which causes the particles to exit the dynamic aperture and eventually hit the physical aperture. Losses at the beginning of an accelerating ramp take place due to </a:t>
            </a:r>
            <a:r>
              <a:rPr lang="en-US" sz="2000" dirty="0" err="1" smtClean="0">
                <a:latin typeface="+mj-lt"/>
              </a:rPr>
              <a:t>uncaptured</a:t>
            </a:r>
            <a:r>
              <a:rPr lang="en-US" sz="2000" dirty="0" smtClean="0">
                <a:latin typeface="+mj-lt"/>
              </a:rPr>
              <a:t> beam.</a:t>
            </a:r>
          </a:p>
          <a:p>
            <a:r>
              <a:rPr lang="en-US" sz="2000" dirty="0" smtClean="0">
                <a:latin typeface="+mj-lt"/>
              </a:rPr>
              <a:t>Diffusion losses are spread around the machine, or can be concentrated if there is at least one significant aperture restriction point. Capture losses, but also e.g. losses of ions having undergone charge exchange processes (stripping/capture), usually happen downstream from the bending magnets. Both can be intercepted with purposely designed collimators.</a:t>
            </a:r>
          </a:p>
          <a:p>
            <a:endParaRPr lang="en-US" sz="2000" dirty="0" smtClean="0">
              <a:latin typeface="+mj-lt"/>
            </a:endParaRPr>
          </a:p>
        </p:txBody>
      </p:sp>
      <p:pic>
        <p:nvPicPr>
          <p:cNvPr id="19" name="Picture 18"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590800" y="5410200"/>
            <a:ext cx="3829500" cy="828000"/>
          </a:xfrm>
          <a:prstGeom prst="rect">
            <a:avLst/>
          </a:prstGeom>
        </p:spPr>
      </p:pic>
      <p:sp>
        <p:nvSpPr>
          <p:cNvPr id="7" name="Slide Number Placeholder 6"/>
          <p:cNvSpPr>
            <a:spLocks noGrp="1"/>
          </p:cNvSpPr>
          <p:nvPr>
            <p:ph type="sldNum" sz="quarter" idx="12"/>
          </p:nvPr>
        </p:nvSpPr>
        <p:spPr/>
        <p:txBody>
          <a:bodyPr/>
          <a:lstStyle/>
          <a:p>
            <a:fld id="{2E081447-C3CE-9F4F-A689-9A72CAFF10CA}"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781300"/>
            <a:ext cx="8229600" cy="1143000"/>
          </a:xfrm>
        </p:spPr>
        <p:txBody>
          <a:bodyPr>
            <a:noAutofit/>
          </a:bodyPr>
          <a:lstStyle/>
          <a:p>
            <a:r>
              <a:rPr lang="en-US" sz="4000" b="1" dirty="0" smtClean="0"/>
              <a:t>Part I</a:t>
            </a:r>
            <a:br>
              <a:rPr lang="en-US" sz="4000" b="1" dirty="0" smtClean="0"/>
            </a:br>
            <a:r>
              <a:rPr lang="en-US" sz="4000" b="1" dirty="0" smtClean="0"/>
              <a:t>Electron cloud build up and instability</a:t>
            </a:r>
            <a:endParaRPr lang="en-US" sz="4000" b="1" dirty="0">
              <a:solidFill>
                <a:srgbClr val="FF0000"/>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Electron cloud formation</a:t>
            </a:r>
            <a:endParaRPr lang="en-US" sz="3400" dirty="0"/>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1" name="Content Placeholder 8"/>
          <p:cNvSpPr>
            <a:spLocks noGrp="1"/>
          </p:cNvSpPr>
          <p:nvPr>
            <p:ph idx="1"/>
          </p:nvPr>
        </p:nvSpPr>
        <p:spPr>
          <a:xfrm>
            <a:off x="373613" y="1365909"/>
            <a:ext cx="8229600" cy="5029200"/>
          </a:xfrm>
        </p:spPr>
        <p:txBody>
          <a:bodyPr>
            <a:normAutofit lnSpcReduction="10000"/>
          </a:bodyPr>
          <a:lstStyle/>
          <a:p>
            <a:r>
              <a:rPr lang="en-US" sz="2000" b="1" dirty="0" smtClean="0"/>
              <a:t>Electrons can strongly affect the performance of machines operating with positively charged particles </a:t>
            </a:r>
            <a:r>
              <a:rPr lang="en-US" sz="2000" dirty="0" smtClean="0"/>
              <a:t>(positrons, protons, heavy ions). There are observations of electron accumulation also for electron machines.</a:t>
            </a:r>
          </a:p>
          <a:p>
            <a:r>
              <a:rPr lang="en-US" sz="2000" dirty="0" smtClean="0">
                <a:latin typeface="+mj-lt"/>
              </a:rPr>
              <a:t>Trapping of electrons can occur with coasting beams</a:t>
            </a:r>
          </a:p>
          <a:p>
            <a:pPr lvl="1"/>
            <a:r>
              <a:rPr lang="en-US" sz="1600" dirty="0" smtClean="0">
                <a:latin typeface="+mj-lt"/>
              </a:rPr>
              <a:t>Electrons created at the pipe surface do not contribute, as they would be accelerated and decelerated in the beam field, and come to the other side of the pipe with a zero net energy gain</a:t>
            </a:r>
          </a:p>
          <a:p>
            <a:pPr lvl="1"/>
            <a:r>
              <a:rPr lang="en-US" sz="1600" dirty="0" smtClean="0">
                <a:latin typeface="+mj-lt"/>
              </a:rPr>
              <a:t>Only ionization electrons are trapped and move with high frequency. They have to be shaken off the beam before they accumulate to a density that may endanger the beam stability. </a:t>
            </a:r>
          </a:p>
          <a:p>
            <a:r>
              <a:rPr lang="en-US" sz="2000" dirty="0" smtClean="0">
                <a:latin typeface="+mj-lt"/>
              </a:rPr>
              <a:t>With bunched beams the situation is more complicated</a:t>
            </a:r>
          </a:p>
          <a:p>
            <a:pPr lvl="1"/>
            <a:r>
              <a:rPr lang="en-US" sz="1600" dirty="0" smtClean="0">
                <a:latin typeface="+mj-lt"/>
              </a:rPr>
              <a:t>Short bunches: under certain conditions, a process of </a:t>
            </a:r>
            <a:r>
              <a:rPr lang="en-US" sz="1600" dirty="0" smtClean="0">
                <a:solidFill>
                  <a:srgbClr val="0000FF"/>
                </a:solidFill>
                <a:latin typeface="+mj-lt"/>
              </a:rPr>
              <a:t>multi-bunch multiplication </a:t>
            </a:r>
            <a:r>
              <a:rPr lang="en-US" sz="1600" dirty="0" smtClean="0">
                <a:latin typeface="+mj-lt"/>
              </a:rPr>
              <a:t>is possible through the </a:t>
            </a:r>
            <a:r>
              <a:rPr lang="en-US" sz="1600" b="1" dirty="0" smtClean="0">
                <a:solidFill>
                  <a:srgbClr val="FF0000"/>
                </a:solidFill>
                <a:latin typeface="+mj-lt"/>
              </a:rPr>
              <a:t>secondary electron emission</a:t>
            </a:r>
            <a:r>
              <a:rPr lang="en-US" sz="1600" dirty="0" smtClean="0">
                <a:latin typeface="+mj-lt"/>
              </a:rPr>
              <a:t>, i.e. the electrons generated with the mechanisms so far considered (called primary) just seed an avalanche process that leads to very high electron densities inside the beam pipe</a:t>
            </a:r>
            <a:endParaRPr lang="en-US" sz="1600" b="1" dirty="0" smtClean="0">
              <a:solidFill>
                <a:srgbClr val="FF0000"/>
              </a:solidFill>
              <a:latin typeface="+mj-lt"/>
            </a:endParaRPr>
          </a:p>
          <a:p>
            <a:pPr lvl="1"/>
            <a:r>
              <a:rPr lang="en-US" sz="1600" dirty="0" smtClean="0">
                <a:latin typeface="+mj-lt"/>
              </a:rPr>
              <a:t>Long bunches: they can behave partly like coasting beams, with the advantage of having clearing gaps. However, again due to </a:t>
            </a:r>
            <a:r>
              <a:rPr lang="en-US" sz="1600" b="1" dirty="0" smtClean="0">
                <a:solidFill>
                  <a:srgbClr val="FF0000"/>
                </a:solidFill>
                <a:latin typeface="+mj-lt"/>
              </a:rPr>
              <a:t>secondary electron emission</a:t>
            </a:r>
            <a:r>
              <a:rPr lang="en-US" sz="1600" dirty="0" smtClean="0">
                <a:latin typeface="+mj-lt"/>
              </a:rPr>
              <a:t>, they may suffer from the so called </a:t>
            </a:r>
            <a:r>
              <a:rPr lang="en-US" sz="1600" dirty="0" smtClean="0">
                <a:solidFill>
                  <a:srgbClr val="0000FF"/>
                </a:solidFill>
                <a:latin typeface="+mj-lt"/>
              </a:rPr>
              <a:t>trailing edge </a:t>
            </a:r>
            <a:r>
              <a:rPr lang="en-US" sz="1600" dirty="0" err="1" smtClean="0">
                <a:solidFill>
                  <a:srgbClr val="0000FF"/>
                </a:solidFill>
                <a:latin typeface="+mj-lt"/>
              </a:rPr>
              <a:t>multipacting</a:t>
            </a:r>
            <a:r>
              <a:rPr lang="en-US" sz="1600" dirty="0" smtClean="0">
                <a:latin typeface="+mj-lt"/>
              </a:rPr>
              <a:t>, which can cause intolerable electron accumulation especially at the tail of this type of bunches</a:t>
            </a:r>
          </a:p>
          <a:p>
            <a:endParaRPr lang="en-US" sz="2000" dirty="0" smtClean="0">
              <a:latin typeface="+mj-lt"/>
            </a:endParaRPr>
          </a:p>
        </p:txBody>
      </p:sp>
      <p:sp>
        <p:nvSpPr>
          <p:cNvPr id="6" name="Slide Number Placeholder 5"/>
          <p:cNvSpPr>
            <a:spLocks noGrp="1"/>
          </p:cNvSpPr>
          <p:nvPr>
            <p:ph type="sldNum" sz="quarter" idx="12"/>
          </p:nvPr>
        </p:nvSpPr>
        <p:spPr/>
        <p:txBody>
          <a:bodyPr/>
          <a:lstStyle/>
          <a:p>
            <a:fld id="{2E081447-C3CE-9F4F-A689-9A72CAFF10CA}"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24282" y="3512872"/>
            <a:ext cx="5188611" cy="3240000"/>
          </a:xfrm>
          <a:prstGeom prst="rect">
            <a:avLst/>
          </a:prstGeom>
        </p:spPr>
      </p:pic>
      <p:sp>
        <p:nvSpPr>
          <p:cNvPr id="2" name="Title 1"/>
          <p:cNvSpPr>
            <a:spLocks noGrp="1"/>
          </p:cNvSpPr>
          <p:nvPr>
            <p:ph type="title"/>
          </p:nvPr>
        </p:nvSpPr>
        <p:spPr/>
        <p:txBody>
          <a:bodyPr>
            <a:noAutofit/>
          </a:bodyPr>
          <a:lstStyle/>
          <a:p>
            <a:r>
              <a:rPr lang="en-US" sz="3400" dirty="0" smtClean="0"/>
              <a:t>Secondary electron emission</a:t>
            </a:r>
            <a:endParaRPr lang="en-US" sz="3400" dirty="0"/>
          </a:p>
        </p:txBody>
      </p:sp>
      <p:pic>
        <p:nvPicPr>
          <p:cNvPr id="4" name="Picture 3" descr="cern_logo.gif"/>
          <p:cNvPicPr>
            <a:picLocks noChangeAspect="1"/>
          </p:cNvPicPr>
          <p:nvPr/>
        </p:nvPicPr>
        <p:blipFill>
          <a:blip r:embed="rId3"/>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4"/>
          <a:stretch>
            <a:fillRect/>
          </a:stretch>
        </p:blipFill>
        <p:spPr>
          <a:xfrm>
            <a:off x="8064000" y="0"/>
            <a:ext cx="1080000" cy="1080000"/>
          </a:xfrm>
          <a:prstGeom prst="rect">
            <a:avLst/>
          </a:prstGeom>
        </p:spPr>
      </p:pic>
      <p:sp>
        <p:nvSpPr>
          <p:cNvPr id="11" name="Content Placeholder 8"/>
          <p:cNvSpPr>
            <a:spLocks noGrp="1"/>
          </p:cNvSpPr>
          <p:nvPr>
            <p:ph idx="1"/>
          </p:nvPr>
        </p:nvSpPr>
        <p:spPr>
          <a:xfrm>
            <a:off x="519074" y="1258074"/>
            <a:ext cx="8229600" cy="2063091"/>
          </a:xfrm>
        </p:spPr>
        <p:txBody>
          <a:bodyPr>
            <a:normAutofit fontScale="85000" lnSpcReduction="20000"/>
          </a:bodyPr>
          <a:lstStyle/>
          <a:p>
            <a:r>
              <a:rPr lang="en-US" sz="2235" dirty="0" smtClean="0"/>
              <a:t>The main reason why electrons can build up to very high densities around positively charged bunched beams is that, when electrons hit the pipe wall, the do not just disappear…..</a:t>
            </a:r>
          </a:p>
          <a:p>
            <a:pPr lvl="1"/>
            <a:r>
              <a:rPr lang="en-US" sz="1882" dirty="0" smtClean="0">
                <a:latin typeface="+mj-lt"/>
              </a:rPr>
              <a:t>High energy electrons easily survive and actually multiply through secondary electron emission </a:t>
            </a:r>
          </a:p>
          <a:p>
            <a:pPr lvl="1"/>
            <a:r>
              <a:rPr lang="en-US" sz="1882" dirty="0" smtClean="0">
                <a:latin typeface="+mj-lt"/>
              </a:rPr>
              <a:t>Low energy electrons tend to survive long because of the high probability with which they are elastically reflected.</a:t>
            </a:r>
          </a:p>
          <a:p>
            <a:r>
              <a:rPr lang="en-US" sz="2235" dirty="0" smtClean="0">
                <a:latin typeface="+mj-lt"/>
              </a:rPr>
              <a:t>Secondary electron emission is governed by the typical curve below</a:t>
            </a:r>
          </a:p>
        </p:txBody>
      </p:sp>
      <p:pic>
        <p:nvPicPr>
          <p:cNvPr id="8" name="Picture 7"/>
          <p:cNvPicPr>
            <a:picLocks noChangeAspect="1"/>
          </p:cNvPicPr>
          <p:nvPr/>
        </p:nvPicPr>
        <p:blipFill>
          <a:blip r:embed="rId5"/>
          <a:stretch>
            <a:fillRect/>
          </a:stretch>
        </p:blipFill>
        <p:spPr>
          <a:xfrm>
            <a:off x="5410053" y="3529556"/>
            <a:ext cx="3457120" cy="755999"/>
          </a:xfrm>
          <a:prstGeom prst="rect">
            <a:avLst/>
          </a:prstGeom>
        </p:spPr>
      </p:pic>
      <p:pic>
        <p:nvPicPr>
          <p:cNvPr id="9" name="Picture 8"/>
          <p:cNvPicPr>
            <a:picLocks noChangeAspect="1"/>
          </p:cNvPicPr>
          <p:nvPr/>
        </p:nvPicPr>
        <p:blipFill>
          <a:blip r:embed="rId6"/>
          <a:stretch>
            <a:fillRect/>
          </a:stretch>
        </p:blipFill>
        <p:spPr>
          <a:xfrm>
            <a:off x="5514354" y="4457176"/>
            <a:ext cx="1042759" cy="252000"/>
          </a:xfrm>
          <a:prstGeom prst="rect">
            <a:avLst/>
          </a:prstGeom>
        </p:spPr>
      </p:pic>
      <p:sp>
        <p:nvSpPr>
          <p:cNvPr id="10" name="TextBox 9"/>
          <p:cNvSpPr txBox="1"/>
          <p:nvPr/>
        </p:nvSpPr>
        <p:spPr>
          <a:xfrm>
            <a:off x="5514354" y="5105400"/>
            <a:ext cx="3352819" cy="923330"/>
          </a:xfrm>
          <a:prstGeom prst="rect">
            <a:avLst/>
          </a:prstGeom>
          <a:noFill/>
        </p:spPr>
        <p:txBody>
          <a:bodyPr wrap="square" rtlCol="0">
            <a:spAutoFit/>
          </a:bodyPr>
          <a:lstStyle/>
          <a:p>
            <a:r>
              <a:rPr lang="en-US" dirty="0" smtClean="0"/>
              <a:t>Secondary electrons have very low energies (&lt;10 </a:t>
            </a:r>
            <a:r>
              <a:rPr lang="en-US" dirty="0" err="1" smtClean="0"/>
              <a:t>eV</a:t>
            </a:r>
            <a:r>
              <a:rPr lang="en-US" dirty="0" smtClean="0"/>
              <a:t>) and an angular distribution like (</a:t>
            </a:r>
            <a:r>
              <a:rPr lang="en-US" dirty="0" err="1" smtClean="0"/>
              <a:t>cos</a:t>
            </a:r>
            <a:r>
              <a:rPr lang="en-US" dirty="0" smtClean="0"/>
              <a:t> </a:t>
            </a:r>
            <a:r>
              <a:rPr lang="en-US" dirty="0" err="1" smtClean="0">
                <a:latin typeface="Symbol" charset="2"/>
                <a:cs typeface="Symbol" charset="2"/>
              </a:rPr>
              <a:t>q</a:t>
            </a:r>
            <a:r>
              <a:rPr lang="en-US" dirty="0" smtClean="0">
                <a:latin typeface="Symbol" charset="2"/>
                <a:cs typeface="Symbol" charset="2"/>
              </a:rPr>
              <a:t>)</a:t>
            </a:r>
            <a:r>
              <a:rPr lang="en-US" dirty="0" smtClean="0"/>
              <a:t> </a:t>
            </a:r>
            <a:endParaRPr lang="en-US" dirty="0"/>
          </a:p>
        </p:txBody>
      </p:sp>
      <p:sp>
        <p:nvSpPr>
          <p:cNvPr id="12" name="TextBox 11"/>
          <p:cNvSpPr txBox="1"/>
          <p:nvPr/>
        </p:nvSpPr>
        <p:spPr>
          <a:xfrm>
            <a:off x="224282" y="6028729"/>
            <a:ext cx="5410200" cy="646331"/>
          </a:xfrm>
          <a:prstGeom prst="rect">
            <a:avLst/>
          </a:prstGeom>
          <a:solidFill>
            <a:srgbClr val="FFFFFF"/>
          </a:solidFill>
        </p:spPr>
        <p:txBody>
          <a:bodyPr wrap="square" rtlCol="0">
            <a:spAutoFit/>
          </a:bodyPr>
          <a:lstStyle/>
          <a:p>
            <a:r>
              <a:rPr lang="en-US" b="1" dirty="0" smtClean="0">
                <a:solidFill>
                  <a:srgbClr val="0000FF"/>
                </a:solidFill>
              </a:rPr>
              <a:t>The big problems arise when </a:t>
            </a:r>
            <a:r>
              <a:rPr lang="en-US" b="1" dirty="0" err="1" smtClean="0">
                <a:solidFill>
                  <a:srgbClr val="0000FF"/>
                </a:solidFill>
                <a:latin typeface="Symbol" charset="2"/>
                <a:cs typeface="Symbol" charset="2"/>
              </a:rPr>
              <a:t>d</a:t>
            </a:r>
            <a:r>
              <a:rPr lang="en-US" b="1" baseline="-25000" dirty="0" err="1" smtClean="0">
                <a:solidFill>
                  <a:srgbClr val="0000FF"/>
                </a:solidFill>
              </a:rPr>
              <a:t>max</a:t>
            </a:r>
            <a:r>
              <a:rPr lang="en-US" b="1" dirty="0" smtClean="0">
                <a:solidFill>
                  <a:srgbClr val="0000FF"/>
                </a:solidFill>
              </a:rPr>
              <a:t>&gt;1, which means that from only 1 electron more electrons are created…….</a:t>
            </a:r>
            <a:endParaRPr lang="en-US" b="1" dirty="0">
              <a:solidFill>
                <a:srgbClr val="0000FF"/>
              </a:solidFill>
            </a:endParaRPr>
          </a:p>
        </p:txBody>
      </p:sp>
      <p:sp>
        <p:nvSpPr>
          <p:cNvPr id="13" name="Slide Number Placeholder 12"/>
          <p:cNvSpPr>
            <a:spLocks noGrp="1"/>
          </p:cNvSpPr>
          <p:nvPr>
            <p:ph type="sldNum" sz="quarter" idx="12"/>
          </p:nvPr>
        </p:nvSpPr>
        <p:spPr/>
        <p:txBody>
          <a:bodyPr/>
          <a:lstStyle/>
          <a:p>
            <a:fld id="{2E081447-C3CE-9F4F-A689-9A72CAFF10CA}"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Rounded Rectangle 16"/>
          <p:cNvSpPr/>
          <p:nvPr/>
        </p:nvSpPr>
        <p:spPr>
          <a:xfrm>
            <a:off x="5343789" y="4781610"/>
            <a:ext cx="3366479" cy="509703"/>
          </a:xfrm>
          <a:prstGeom prst="roundRect">
            <a:avLst/>
          </a:prstGeom>
          <a:ln>
            <a:solidFill>
              <a:srgbClr val="3366FF"/>
            </a:solidFill>
            <a:headEnd type="none" w="med" len="med"/>
            <a:tailEnd type="none" w="med" len="med"/>
          </a:ln>
          <a:effectLst>
            <a:outerShdw blurRad="40000" dist="61087"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400" dirty="0" smtClean="0"/>
              <a:t>Secondary electron emission</a:t>
            </a:r>
            <a:endParaRPr lang="en-US" sz="3400" dirty="0"/>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pic>
        <p:nvPicPr>
          <p:cNvPr id="10" name="Picture 7" descr="seys.pdf                                                       00052080Macintosh HD                   BC25E8C6:"/>
          <p:cNvPicPr>
            <a:picLocks noChangeAspect="1" noChangeArrowheads="1"/>
          </p:cNvPicPr>
          <p:nvPr/>
        </p:nvPicPr>
        <p:blipFill>
          <a:blip r:embed="rId4">
            <a:lum bright="-40000" contrast="58000"/>
          </a:blip>
          <a:srcRect/>
          <a:stretch>
            <a:fillRect/>
          </a:stretch>
        </p:blipFill>
        <p:spPr bwMode="auto">
          <a:xfrm>
            <a:off x="0" y="2667000"/>
            <a:ext cx="5395912" cy="3821112"/>
          </a:xfrm>
          <a:prstGeom prst="rect">
            <a:avLst/>
          </a:prstGeom>
          <a:noFill/>
        </p:spPr>
      </p:pic>
      <p:pic>
        <p:nvPicPr>
          <p:cNvPr id="12" name="Picture 11"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5021523" y="3075600"/>
            <a:ext cx="2758554" cy="1620000"/>
          </a:xfrm>
          <a:prstGeom prst="rect">
            <a:avLst/>
          </a:prstGeom>
        </p:spPr>
      </p:pic>
      <p:pic>
        <p:nvPicPr>
          <p:cNvPr id="13" name="Picture 12"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7804937" y="3005774"/>
            <a:ext cx="970667" cy="504000"/>
          </a:xfrm>
          <a:prstGeom prst="rect">
            <a:avLst/>
          </a:prstGeom>
        </p:spPr>
      </p:pic>
      <p:pic>
        <p:nvPicPr>
          <p:cNvPr id="14" name="Picture 13"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078241" y="5404216"/>
            <a:ext cx="3227727" cy="5400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5123969" y="6026822"/>
            <a:ext cx="3262737" cy="216000"/>
          </a:xfrm>
          <a:prstGeom prst="rect">
            <a:avLst/>
          </a:prstGeom>
        </p:spPr>
      </p:pic>
      <p:sp>
        <p:nvSpPr>
          <p:cNvPr id="11" name="Content Placeholder 8"/>
          <p:cNvSpPr>
            <a:spLocks noGrp="1"/>
          </p:cNvSpPr>
          <p:nvPr>
            <p:ph idx="1"/>
          </p:nvPr>
        </p:nvSpPr>
        <p:spPr>
          <a:xfrm>
            <a:off x="506420" y="1306000"/>
            <a:ext cx="8229600" cy="1453491"/>
          </a:xfrm>
        </p:spPr>
        <p:txBody>
          <a:bodyPr>
            <a:normAutofit fontScale="92500" lnSpcReduction="20000"/>
          </a:bodyPr>
          <a:lstStyle/>
          <a:p>
            <a:r>
              <a:rPr lang="en-US" sz="2000" dirty="0" smtClean="0"/>
              <a:t>Another </a:t>
            </a:r>
            <a:r>
              <a:rPr lang="en-US" sz="2000" dirty="0" err="1" smtClean="0"/>
              <a:t>parametrization</a:t>
            </a:r>
            <a:r>
              <a:rPr lang="en-US" sz="2000" dirty="0" smtClean="0"/>
              <a:t> is presently used, which</a:t>
            </a:r>
            <a:r>
              <a:rPr lang="en-US" sz="2000" dirty="0" smtClean="0">
                <a:latin typeface="+mj-lt"/>
              </a:rPr>
              <a:t> also includes the contribution of elastic reflection</a:t>
            </a:r>
          </a:p>
          <a:p>
            <a:r>
              <a:rPr lang="en-US" sz="2000" dirty="0" err="1" smtClean="0">
                <a:latin typeface="+mj-lt"/>
              </a:rPr>
              <a:t>s</a:t>
            </a:r>
            <a:r>
              <a:rPr lang="en-US" sz="2000" dirty="0" smtClean="0">
                <a:latin typeface="+mj-lt"/>
              </a:rPr>
              <a:t> and E</a:t>
            </a:r>
            <a:r>
              <a:rPr lang="en-US" sz="2000" baseline="-25000" dirty="0" smtClean="0">
                <a:latin typeface="+mj-lt"/>
              </a:rPr>
              <a:t>0</a:t>
            </a:r>
            <a:r>
              <a:rPr lang="en-US" sz="2000" dirty="0" smtClean="0">
                <a:latin typeface="+mj-lt"/>
              </a:rPr>
              <a:t> are fitting parameters (e.g. </a:t>
            </a:r>
            <a:r>
              <a:rPr lang="en-US" sz="2000" dirty="0" err="1" smtClean="0">
                <a:latin typeface="+mj-lt"/>
              </a:rPr>
              <a:t>s</a:t>
            </a:r>
            <a:r>
              <a:rPr lang="en-US" sz="2000" dirty="0" smtClean="0">
                <a:latin typeface="+mj-lt"/>
              </a:rPr>
              <a:t>=1.35 and E</a:t>
            </a:r>
            <a:r>
              <a:rPr lang="en-US" sz="2000" baseline="-25000" dirty="0" smtClean="0">
                <a:latin typeface="+mj-lt"/>
              </a:rPr>
              <a:t>0</a:t>
            </a:r>
            <a:r>
              <a:rPr lang="en-US" sz="2000" dirty="0" smtClean="0">
                <a:latin typeface="+mj-lt"/>
              </a:rPr>
              <a:t>=150eV for SPS)</a:t>
            </a:r>
          </a:p>
          <a:p>
            <a:r>
              <a:rPr lang="en-US" sz="2000" dirty="0" smtClean="0">
                <a:latin typeface="+mj-lt"/>
              </a:rPr>
              <a:t>To include the angular dependence </a:t>
            </a:r>
            <a:r>
              <a:rPr lang="en-US" sz="2000" dirty="0" err="1" smtClean="0">
                <a:latin typeface="Symbol" charset="2"/>
                <a:cs typeface="Symbol" charset="2"/>
              </a:rPr>
              <a:t>d</a:t>
            </a:r>
            <a:r>
              <a:rPr lang="en-US" sz="2000" baseline="-25000" dirty="0" err="1" smtClean="0">
                <a:latin typeface="+mj-lt"/>
              </a:rPr>
              <a:t>max</a:t>
            </a:r>
            <a:r>
              <a:rPr lang="en-US" sz="2000" dirty="0" smtClean="0">
                <a:latin typeface="+mj-lt"/>
              </a:rPr>
              <a:t> and </a:t>
            </a:r>
            <a:r>
              <a:rPr lang="en-US" sz="2000" dirty="0" err="1" smtClean="0">
                <a:latin typeface="+mj-lt"/>
              </a:rPr>
              <a:t>E</a:t>
            </a:r>
            <a:r>
              <a:rPr lang="en-US" sz="2000" baseline="-25000" dirty="0" err="1" smtClean="0">
                <a:latin typeface="+mj-lt"/>
              </a:rPr>
              <a:t>max</a:t>
            </a:r>
            <a:r>
              <a:rPr lang="en-US" sz="2000" dirty="0" smtClean="0">
                <a:latin typeface="+mj-lt"/>
              </a:rPr>
              <a:t> have to be replaced by </a:t>
            </a:r>
            <a:r>
              <a:rPr lang="en-US" sz="2000" dirty="0" err="1" smtClean="0">
                <a:latin typeface="Symbol" charset="2"/>
                <a:cs typeface="Symbol" charset="2"/>
              </a:rPr>
              <a:t>d</a:t>
            </a:r>
            <a:r>
              <a:rPr lang="en-US" sz="2000" baseline="-25000" dirty="0" err="1" smtClean="0">
                <a:latin typeface="+mj-lt"/>
              </a:rPr>
              <a:t>max</a:t>
            </a:r>
            <a:r>
              <a:rPr lang="en-US" sz="2000" dirty="0" err="1" smtClean="0">
                <a:latin typeface="+mj-lt"/>
              </a:rPr>
              <a:t>(</a:t>
            </a:r>
            <a:r>
              <a:rPr lang="en-US" sz="2000" dirty="0" err="1" smtClean="0">
                <a:latin typeface="Symbol" charset="2"/>
                <a:cs typeface="Symbol" charset="2"/>
              </a:rPr>
              <a:t>q</a:t>
            </a:r>
            <a:r>
              <a:rPr lang="en-US" sz="2000" dirty="0" smtClean="0">
                <a:latin typeface="+mj-lt"/>
              </a:rPr>
              <a:t>) and </a:t>
            </a:r>
            <a:r>
              <a:rPr lang="en-US" sz="2000" dirty="0" err="1" smtClean="0">
                <a:latin typeface="+mj-lt"/>
              </a:rPr>
              <a:t>E</a:t>
            </a:r>
            <a:r>
              <a:rPr lang="en-US" sz="2000" baseline="-25000" dirty="0" err="1" smtClean="0">
                <a:latin typeface="+mj-lt"/>
              </a:rPr>
              <a:t>max</a:t>
            </a:r>
            <a:r>
              <a:rPr lang="en-US" sz="2000" dirty="0" err="1" smtClean="0">
                <a:latin typeface="+mj-lt"/>
              </a:rPr>
              <a:t>(</a:t>
            </a:r>
            <a:r>
              <a:rPr lang="en-US" sz="2000" dirty="0" err="1" smtClean="0">
                <a:latin typeface="Symbol" charset="2"/>
                <a:cs typeface="Symbol" charset="2"/>
              </a:rPr>
              <a:t>q</a:t>
            </a:r>
            <a:r>
              <a:rPr lang="en-US" sz="2000" dirty="0" smtClean="0">
                <a:latin typeface="+mj-lt"/>
              </a:rPr>
              <a:t>)</a:t>
            </a:r>
            <a:endParaRPr lang="en-US" sz="2162" dirty="0" smtClean="0">
              <a:latin typeface="+mj-lt"/>
            </a:endParaRPr>
          </a:p>
        </p:txBody>
      </p:sp>
      <p:pic>
        <p:nvPicPr>
          <p:cNvPr id="16" name="Picture 15"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5567295" y="4865482"/>
            <a:ext cx="2964316" cy="252000"/>
          </a:xfrm>
          <a:prstGeom prst="rect">
            <a:avLst/>
          </a:prstGeom>
        </p:spPr>
      </p:pic>
      <p:sp>
        <p:nvSpPr>
          <p:cNvPr id="18" name="Slide Number Placeholder 17"/>
          <p:cNvSpPr>
            <a:spLocks noGrp="1"/>
          </p:cNvSpPr>
          <p:nvPr>
            <p:ph type="sldNum" sz="quarter" idx="12"/>
          </p:nvPr>
        </p:nvSpPr>
        <p:spPr/>
        <p:txBody>
          <a:bodyPr/>
          <a:lstStyle/>
          <a:p>
            <a:fld id="{2E081447-C3CE-9F4F-A689-9A72CAFF10CA}"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4680968" y="2519592"/>
            <a:ext cx="4447208" cy="2880000"/>
          </a:xfrm>
          <a:prstGeom prst="rect">
            <a:avLst/>
          </a:prstGeom>
        </p:spPr>
      </p:pic>
      <p:sp>
        <p:nvSpPr>
          <p:cNvPr id="2" name="Title 1"/>
          <p:cNvSpPr>
            <a:spLocks noGrp="1"/>
          </p:cNvSpPr>
          <p:nvPr>
            <p:ph type="title"/>
          </p:nvPr>
        </p:nvSpPr>
        <p:spPr/>
        <p:txBody>
          <a:bodyPr>
            <a:noAutofit/>
          </a:bodyPr>
          <a:lstStyle/>
          <a:p>
            <a:r>
              <a:rPr lang="en-US" sz="3400" dirty="0" smtClean="0"/>
              <a:t>Secondary electron emission</a:t>
            </a:r>
            <a:endParaRPr lang="en-US" sz="3400" dirty="0"/>
          </a:p>
        </p:txBody>
      </p:sp>
      <p:pic>
        <p:nvPicPr>
          <p:cNvPr id="4" name="Picture 3" descr="cern_logo.gif"/>
          <p:cNvPicPr>
            <a:picLocks noChangeAspect="1"/>
          </p:cNvPicPr>
          <p:nvPr/>
        </p:nvPicPr>
        <p:blipFill>
          <a:blip r:embed="rId3"/>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4"/>
          <a:stretch>
            <a:fillRect/>
          </a:stretch>
        </p:blipFill>
        <p:spPr>
          <a:xfrm>
            <a:off x="8064000" y="0"/>
            <a:ext cx="1080000" cy="1080000"/>
          </a:xfrm>
          <a:prstGeom prst="rect">
            <a:avLst/>
          </a:prstGeom>
        </p:spPr>
      </p:pic>
      <p:sp>
        <p:nvSpPr>
          <p:cNvPr id="11" name="Content Placeholder 8"/>
          <p:cNvSpPr>
            <a:spLocks noGrp="1"/>
          </p:cNvSpPr>
          <p:nvPr>
            <p:ph idx="1"/>
          </p:nvPr>
        </p:nvSpPr>
        <p:spPr>
          <a:xfrm>
            <a:off x="506420" y="1306000"/>
            <a:ext cx="8229600" cy="1453491"/>
          </a:xfrm>
        </p:spPr>
        <p:txBody>
          <a:bodyPr>
            <a:normAutofit/>
          </a:bodyPr>
          <a:lstStyle/>
          <a:p>
            <a:r>
              <a:rPr lang="en-US" sz="2000" dirty="0" smtClean="0"/>
              <a:t>Elastically reflected electrons, and their dominance at very low energies, have been measured (</a:t>
            </a:r>
            <a:r>
              <a:rPr lang="en-US" sz="2000" dirty="0" err="1" smtClean="0"/>
              <a:t>Cimino</a:t>
            </a:r>
            <a:r>
              <a:rPr lang="en-US" sz="2000" dirty="0" smtClean="0"/>
              <a:t> &amp; Collins, 2004)</a:t>
            </a:r>
          </a:p>
          <a:p>
            <a:r>
              <a:rPr lang="en-US" sz="2000" dirty="0" smtClean="0">
                <a:latin typeface="+mj-lt"/>
              </a:rPr>
              <a:t>From these measurements both secondary emission and elastic reflection can be fully characterized.</a:t>
            </a:r>
            <a:endParaRPr lang="en-US" sz="2162" dirty="0" smtClean="0">
              <a:latin typeface="+mj-lt"/>
            </a:endParaRPr>
          </a:p>
        </p:txBody>
      </p:sp>
      <p:pic>
        <p:nvPicPr>
          <p:cNvPr id="18" name="Picture 17"/>
          <p:cNvPicPr>
            <a:picLocks noChangeAspect="1"/>
          </p:cNvPicPr>
          <p:nvPr/>
        </p:nvPicPr>
        <p:blipFill>
          <a:blip r:embed="rId5"/>
          <a:stretch>
            <a:fillRect/>
          </a:stretch>
        </p:blipFill>
        <p:spPr>
          <a:xfrm>
            <a:off x="0" y="3618000"/>
            <a:ext cx="4790951" cy="3240000"/>
          </a:xfrm>
          <a:prstGeom prst="rect">
            <a:avLst/>
          </a:prstGeom>
        </p:spPr>
      </p:pic>
      <p:grpSp>
        <p:nvGrpSpPr>
          <p:cNvPr id="27" name="Group 26"/>
          <p:cNvGrpSpPr/>
          <p:nvPr/>
        </p:nvGrpSpPr>
        <p:grpSpPr>
          <a:xfrm>
            <a:off x="685800" y="4572000"/>
            <a:ext cx="8076777" cy="1882139"/>
            <a:chOff x="685800" y="4572000"/>
            <a:chExt cx="8076777" cy="1882139"/>
          </a:xfrm>
        </p:grpSpPr>
        <p:sp>
          <p:nvSpPr>
            <p:cNvPr id="20" name="Oval 19"/>
            <p:cNvSpPr/>
            <p:nvPr/>
          </p:nvSpPr>
          <p:spPr>
            <a:xfrm>
              <a:off x="685800" y="4572000"/>
              <a:ext cx="1676400" cy="533400"/>
            </a:xfrm>
            <a:prstGeom prst="ellipse">
              <a:avLst/>
            </a:prstGeom>
            <a:noFill/>
            <a:ln w="127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048000" y="4612937"/>
              <a:ext cx="1143000" cy="455304"/>
            </a:xfrm>
            <a:prstGeom prst="ellipse">
              <a:avLst/>
            </a:prstGeom>
            <a:noFill/>
            <a:ln w="127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rot="10800000">
              <a:off x="1828800" y="5105400"/>
              <a:ext cx="3200400" cy="1066800"/>
            </a:xfrm>
            <a:prstGeom prst="straightConnector1">
              <a:avLst/>
            </a:prstGeom>
            <a:ln w="9525" cap="flat" cmpd="sng" algn="ctr">
              <a:solidFill>
                <a:srgbClr val="0000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a:off x="3733800" y="5068241"/>
              <a:ext cx="1295400" cy="1103960"/>
            </a:xfrm>
            <a:prstGeom prst="straightConnector1">
              <a:avLst/>
            </a:prstGeom>
            <a:ln w="9525" cap="flat" cmpd="sng" algn="ctr">
              <a:solidFill>
                <a:srgbClr val="0000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055757" y="5930919"/>
              <a:ext cx="3706820" cy="523220"/>
            </a:xfrm>
            <a:prstGeom prst="rect">
              <a:avLst/>
            </a:prstGeom>
            <a:noFill/>
          </p:spPr>
          <p:txBody>
            <a:bodyPr wrap="square" rtlCol="0">
              <a:spAutoFit/>
            </a:bodyPr>
            <a:lstStyle/>
            <a:p>
              <a:r>
                <a:rPr lang="en-US" sz="1400" dirty="0" smtClean="0">
                  <a:solidFill>
                    <a:srgbClr val="0000FF"/>
                  </a:solidFill>
                </a:rPr>
                <a:t>What are the electrons in these long tails ? Are they </a:t>
              </a:r>
              <a:r>
                <a:rPr lang="en-US" sz="1400" dirty="0" err="1" smtClean="0">
                  <a:solidFill>
                    <a:srgbClr val="0000FF"/>
                  </a:solidFill>
                </a:rPr>
                <a:t>redifussed</a:t>
              </a:r>
              <a:r>
                <a:rPr lang="en-US" sz="1400" dirty="0" smtClean="0">
                  <a:solidFill>
                    <a:srgbClr val="0000FF"/>
                  </a:solidFill>
                </a:rPr>
                <a:t> electrons ?</a:t>
              </a:r>
              <a:endParaRPr lang="en-US" sz="1400" dirty="0">
                <a:solidFill>
                  <a:srgbClr val="0000FF"/>
                </a:solidFill>
              </a:endParaRPr>
            </a:p>
          </p:txBody>
        </p:sp>
      </p:grpSp>
      <p:grpSp>
        <p:nvGrpSpPr>
          <p:cNvPr id="34" name="Group 33"/>
          <p:cNvGrpSpPr/>
          <p:nvPr/>
        </p:nvGrpSpPr>
        <p:grpSpPr>
          <a:xfrm>
            <a:off x="897753" y="2623982"/>
            <a:ext cx="8230423" cy="1567017"/>
            <a:chOff x="897753" y="2623982"/>
            <a:chExt cx="8230423" cy="1567017"/>
          </a:xfrm>
        </p:grpSpPr>
        <p:sp>
          <p:nvSpPr>
            <p:cNvPr id="28" name="Oval 27"/>
            <p:cNvSpPr/>
            <p:nvPr/>
          </p:nvSpPr>
          <p:spPr>
            <a:xfrm>
              <a:off x="5257800" y="2623982"/>
              <a:ext cx="3870376" cy="1567017"/>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a:off x="3893613" y="3103249"/>
              <a:ext cx="1364187" cy="97151"/>
            </a:xfrm>
            <a:prstGeom prst="straightConnector1">
              <a:avLst/>
            </a:prstGeom>
            <a:ln w="9525" cap="flat" cmpd="sng" algn="ctr">
              <a:solidFill>
                <a:srgbClr val="0000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897753" y="2755781"/>
              <a:ext cx="3227379" cy="523220"/>
            </a:xfrm>
            <a:prstGeom prst="rect">
              <a:avLst/>
            </a:prstGeom>
            <a:noFill/>
          </p:spPr>
          <p:txBody>
            <a:bodyPr wrap="square" rtlCol="0">
              <a:spAutoFit/>
            </a:bodyPr>
            <a:lstStyle/>
            <a:p>
              <a:r>
                <a:rPr lang="en-US" sz="1400" dirty="0" smtClean="0">
                  <a:solidFill>
                    <a:srgbClr val="0000FF"/>
                  </a:solidFill>
                </a:rPr>
                <a:t>What happens to this sample ? Why does the SEY decrease ?</a:t>
              </a:r>
              <a:endParaRPr lang="en-US" sz="1400" dirty="0">
                <a:solidFill>
                  <a:srgbClr val="0000FF"/>
                </a:solidFill>
              </a:endParaRPr>
            </a:p>
          </p:txBody>
        </p:sp>
      </p:grpSp>
      <p:sp>
        <p:nvSpPr>
          <p:cNvPr id="22" name="Slide Number Placeholder 21"/>
          <p:cNvSpPr>
            <a:spLocks noGrp="1"/>
          </p:cNvSpPr>
          <p:nvPr>
            <p:ph type="sldNum" sz="quarter" idx="12"/>
          </p:nvPr>
        </p:nvSpPr>
        <p:spPr/>
        <p:txBody>
          <a:bodyPr/>
          <a:lstStyle/>
          <a:p>
            <a:fld id="{2E081447-C3CE-9F4F-A689-9A72CAFF10CA}"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Secondary electron emission</a:t>
            </a:r>
            <a:endParaRPr lang="en-US" sz="3400" dirty="0"/>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1" name="Content Placeholder 8"/>
          <p:cNvSpPr>
            <a:spLocks noGrp="1"/>
          </p:cNvSpPr>
          <p:nvPr>
            <p:ph idx="1"/>
          </p:nvPr>
        </p:nvSpPr>
        <p:spPr>
          <a:xfrm>
            <a:off x="487501" y="1222129"/>
            <a:ext cx="8229600" cy="2288995"/>
          </a:xfrm>
        </p:spPr>
        <p:txBody>
          <a:bodyPr>
            <a:normAutofit fontScale="92500" lnSpcReduction="20000"/>
          </a:bodyPr>
          <a:lstStyle/>
          <a:p>
            <a:r>
              <a:rPr lang="en-US" sz="2162" dirty="0" smtClean="0">
                <a:latin typeface="+mj-lt"/>
              </a:rPr>
              <a:t>Most of the measurements of the energy spectra of electrons produced by bombarding a sample agree on the existence of electrons with energies between 10 </a:t>
            </a:r>
            <a:r>
              <a:rPr lang="en-US" sz="2162" dirty="0" err="1" smtClean="0">
                <a:latin typeface="+mj-lt"/>
              </a:rPr>
              <a:t>eV</a:t>
            </a:r>
            <a:r>
              <a:rPr lang="en-US" sz="2162" dirty="0" smtClean="0">
                <a:latin typeface="+mj-lt"/>
              </a:rPr>
              <a:t> (considered to be the upper limit for true </a:t>
            </a:r>
            <a:r>
              <a:rPr lang="en-US" sz="2162" dirty="0" err="1" smtClean="0">
                <a:latin typeface="+mj-lt"/>
              </a:rPr>
              <a:t>secondaries</a:t>
            </a:r>
            <a:r>
              <a:rPr lang="en-US" sz="2162" dirty="0" smtClean="0">
                <a:latin typeface="+mj-lt"/>
              </a:rPr>
              <a:t>) and the energy of the bombarding electrons</a:t>
            </a:r>
          </a:p>
          <a:p>
            <a:r>
              <a:rPr lang="en-US" sz="2162" dirty="0" smtClean="0">
                <a:latin typeface="+mj-lt"/>
              </a:rPr>
              <a:t>These electrons can be attributed to </a:t>
            </a:r>
          </a:p>
          <a:p>
            <a:pPr lvl="1"/>
            <a:r>
              <a:rPr lang="en-US" sz="1762" dirty="0" smtClean="0">
                <a:latin typeface="+mj-lt"/>
              </a:rPr>
              <a:t>tails in the energy distribution of the </a:t>
            </a:r>
            <a:r>
              <a:rPr lang="en-US" sz="1762" dirty="0" err="1" smtClean="0">
                <a:latin typeface="+mj-lt"/>
              </a:rPr>
              <a:t>secondaries</a:t>
            </a:r>
            <a:r>
              <a:rPr lang="en-US" sz="1762" dirty="0" smtClean="0">
                <a:latin typeface="+mj-lt"/>
              </a:rPr>
              <a:t> </a:t>
            </a:r>
          </a:p>
          <a:p>
            <a:pPr lvl="1"/>
            <a:r>
              <a:rPr lang="en-US" sz="1762" dirty="0" smtClean="0">
                <a:latin typeface="+mj-lt"/>
              </a:rPr>
              <a:t>what is called the </a:t>
            </a:r>
            <a:r>
              <a:rPr lang="en-US" sz="1762" dirty="0" err="1" smtClean="0">
                <a:latin typeface="+mj-lt"/>
              </a:rPr>
              <a:t>rediffused</a:t>
            </a:r>
            <a:r>
              <a:rPr lang="en-US" sz="1762" dirty="0" smtClean="0">
                <a:latin typeface="+mj-lt"/>
              </a:rPr>
              <a:t> component of the electrons (i.e. like elastically reflected electrons, but just emerging of the surface with lower energy)  </a:t>
            </a:r>
          </a:p>
        </p:txBody>
      </p:sp>
      <p:pic>
        <p:nvPicPr>
          <p:cNvPr id="7" name="Picture 6" descr="giu_diff.pdf                                                   00052080Macintosh HD                   BC25E8C6:"/>
          <p:cNvPicPr>
            <a:picLocks noChangeAspect="1" noChangeArrowheads="1"/>
          </p:cNvPicPr>
          <p:nvPr/>
        </p:nvPicPr>
        <p:blipFill>
          <a:blip r:embed="rId4">
            <a:lum bright="-50000" contrast="70000"/>
          </a:blip>
          <a:srcRect l="5884" t="18184" r="11766" b="18184"/>
          <a:stretch>
            <a:fillRect/>
          </a:stretch>
        </p:blipFill>
        <p:spPr bwMode="auto">
          <a:xfrm>
            <a:off x="1080000" y="3511124"/>
            <a:ext cx="3348000" cy="3348000"/>
          </a:xfrm>
          <a:prstGeom prst="rect">
            <a:avLst/>
          </a:prstGeom>
          <a:noFill/>
        </p:spPr>
      </p:pic>
      <p:pic>
        <p:nvPicPr>
          <p:cNvPr id="8" name="Picture 7" descr="&#10;giu_diff2.pdf                                                  00052080Macintosh HD                   BC25E8C6:"/>
          <p:cNvPicPr>
            <a:picLocks noChangeAspect="1" noChangeArrowheads="1"/>
          </p:cNvPicPr>
          <p:nvPr/>
        </p:nvPicPr>
        <p:blipFill>
          <a:blip r:embed="rId5">
            <a:lum bright="-50000" contrast="70000"/>
          </a:blip>
          <a:srcRect l="5884" t="18184" r="11766" b="18184"/>
          <a:stretch>
            <a:fillRect/>
          </a:stretch>
        </p:blipFill>
        <p:spPr bwMode="auto">
          <a:xfrm>
            <a:off x="4699696" y="3538437"/>
            <a:ext cx="3318100" cy="3320687"/>
          </a:xfrm>
          <a:prstGeom prst="rect">
            <a:avLst/>
          </a:prstGeom>
          <a:noFill/>
        </p:spPr>
      </p:pic>
      <p:sp>
        <p:nvSpPr>
          <p:cNvPr id="9" name="Slide Number Placeholder 8"/>
          <p:cNvSpPr>
            <a:spLocks noGrp="1"/>
          </p:cNvSpPr>
          <p:nvPr>
            <p:ph type="sldNum" sz="quarter" idx="12"/>
          </p:nvPr>
        </p:nvSpPr>
        <p:spPr/>
        <p:txBody>
          <a:bodyPr/>
          <a:lstStyle/>
          <a:p>
            <a:fld id="{2E081447-C3CE-9F4F-A689-9A72CAFF10CA}"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Secondary electron emission</a:t>
            </a:r>
            <a:endParaRPr lang="en-US" sz="3400" dirty="0"/>
          </a:p>
        </p:txBody>
      </p:sp>
      <p:pic>
        <p:nvPicPr>
          <p:cNvPr id="4" name="Picture 3" descr="cern_logo.gif"/>
          <p:cNvPicPr>
            <a:picLocks noChangeAspect="1"/>
          </p:cNvPicPr>
          <p:nvPr/>
        </p:nvPicPr>
        <p:blipFill>
          <a:blip r:embed="rId3"/>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4"/>
          <a:stretch>
            <a:fillRect/>
          </a:stretch>
        </p:blipFill>
        <p:spPr>
          <a:xfrm>
            <a:off x="8064000" y="0"/>
            <a:ext cx="1080000" cy="1080000"/>
          </a:xfrm>
          <a:prstGeom prst="rect">
            <a:avLst/>
          </a:prstGeom>
        </p:spPr>
      </p:pic>
      <p:sp>
        <p:nvSpPr>
          <p:cNvPr id="11" name="Content Placeholder 8"/>
          <p:cNvSpPr>
            <a:spLocks noGrp="1"/>
          </p:cNvSpPr>
          <p:nvPr>
            <p:ph idx="1"/>
          </p:nvPr>
        </p:nvSpPr>
        <p:spPr>
          <a:xfrm>
            <a:off x="506420" y="1306000"/>
            <a:ext cx="8229600" cy="2046800"/>
          </a:xfrm>
        </p:spPr>
        <p:txBody>
          <a:bodyPr>
            <a:normAutofit fontScale="92500" lnSpcReduction="20000"/>
          </a:bodyPr>
          <a:lstStyle/>
          <a:p>
            <a:r>
              <a:rPr lang="en-US" sz="2162" dirty="0" smtClean="0">
                <a:latin typeface="+mj-lt"/>
              </a:rPr>
              <a:t>The SEY can be lowered by electron bombardment (scrubbing effect, efficiency depends on the deposited dose) or by radiation bombardment (conditioning effect). Also the PEY decreases by radiation.</a:t>
            </a:r>
          </a:p>
          <a:p>
            <a:r>
              <a:rPr lang="en-US" sz="2162" dirty="0" smtClean="0">
                <a:latin typeface="+mj-lt"/>
              </a:rPr>
              <a:t>It is known, for instance, that Stainless Steel has a SEY that decreases from above 2 to ~1.6 after relatively high electron bombardment. Other materials, like the </a:t>
            </a:r>
            <a:r>
              <a:rPr lang="en-US" sz="2162" dirty="0" err="1" smtClean="0">
                <a:latin typeface="+mj-lt"/>
              </a:rPr>
              <a:t>TiN</a:t>
            </a:r>
            <a:r>
              <a:rPr lang="en-US" sz="2162" dirty="0" smtClean="0">
                <a:latin typeface="+mj-lt"/>
              </a:rPr>
              <a:t>, rely on conditioning to get very low maximum SEY (even below 1)</a:t>
            </a:r>
          </a:p>
        </p:txBody>
      </p:sp>
      <p:graphicFrame>
        <p:nvGraphicFramePr>
          <p:cNvPr id="7" name="Object 9"/>
          <p:cNvGraphicFramePr>
            <a:graphicFrameLocks noChangeAspect="1"/>
          </p:cNvGraphicFramePr>
          <p:nvPr/>
        </p:nvGraphicFramePr>
        <p:xfrm>
          <a:off x="3667648" y="3395562"/>
          <a:ext cx="5313558" cy="3120663"/>
        </p:xfrm>
        <a:graphic>
          <a:graphicData uri="http://schemas.openxmlformats.org/presentationml/2006/ole">
            <p:oleObj spid="_x0000_s60418" name="Dokument" r:id="rId5" imgW="2514600" imgH="1478280" progId="Word.Document.8">
              <p:embed/>
            </p:oleObj>
          </a:graphicData>
        </a:graphic>
      </p:graphicFrame>
      <p:graphicFrame>
        <p:nvGraphicFramePr>
          <p:cNvPr id="8" name="Object 10"/>
          <p:cNvGraphicFramePr>
            <a:graphicFrameLocks noChangeAspect="1"/>
          </p:cNvGraphicFramePr>
          <p:nvPr/>
        </p:nvGraphicFramePr>
        <p:xfrm>
          <a:off x="381000" y="3581400"/>
          <a:ext cx="2133600" cy="2239963"/>
        </p:xfrm>
        <a:graphic>
          <a:graphicData uri="http://schemas.openxmlformats.org/presentationml/2006/ole">
            <p:oleObj spid="_x0000_s60419" name="Dokument" r:id="rId6" imgW="2133600" imgH="2240280" progId="Word.Document.8">
              <p:embed/>
            </p:oleObj>
          </a:graphicData>
        </a:graphic>
      </p:graphicFrame>
      <p:sp>
        <p:nvSpPr>
          <p:cNvPr id="9" name="Text Box 11"/>
          <p:cNvSpPr txBox="1">
            <a:spLocks noChangeArrowheads="1"/>
          </p:cNvSpPr>
          <p:nvPr/>
        </p:nvSpPr>
        <p:spPr bwMode="auto">
          <a:xfrm>
            <a:off x="304800" y="5791200"/>
            <a:ext cx="3124200" cy="58102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de-DE" sz="1600" b="1" dirty="0" err="1"/>
              <a:t>Schematic</a:t>
            </a:r>
            <a:r>
              <a:rPr lang="de-DE" sz="1600" b="1" dirty="0"/>
              <a:t> </a:t>
            </a:r>
            <a:r>
              <a:rPr lang="de-DE" sz="1600" b="1" dirty="0" err="1"/>
              <a:t>view</a:t>
            </a:r>
            <a:r>
              <a:rPr lang="de-DE" sz="1600" b="1" dirty="0"/>
              <a:t> of </a:t>
            </a:r>
            <a:r>
              <a:rPr lang="de-DE" sz="1600" b="1" dirty="0" err="1"/>
              <a:t>the</a:t>
            </a:r>
            <a:r>
              <a:rPr lang="de-DE" sz="1600" b="1" dirty="0"/>
              <a:t> </a:t>
            </a:r>
            <a:r>
              <a:rPr lang="de-DE" sz="1600" b="1" dirty="0" err="1"/>
              <a:t>in-situ</a:t>
            </a:r>
            <a:r>
              <a:rPr lang="de-DE" sz="1600" b="1" dirty="0"/>
              <a:t> SEY </a:t>
            </a:r>
            <a:r>
              <a:rPr lang="de-DE" sz="1600" b="1" dirty="0" err="1"/>
              <a:t>detector</a:t>
            </a:r>
            <a:r>
              <a:rPr lang="de-DE" sz="1600" b="1" dirty="0"/>
              <a:t> </a:t>
            </a:r>
            <a:r>
              <a:rPr lang="de-DE" sz="1600" b="1" dirty="0" err="1"/>
              <a:t>installed</a:t>
            </a:r>
            <a:r>
              <a:rPr lang="de-DE" sz="1600" b="1" dirty="0"/>
              <a:t> in </a:t>
            </a:r>
            <a:r>
              <a:rPr lang="de-DE" sz="1600" b="1" dirty="0" err="1"/>
              <a:t>the</a:t>
            </a:r>
            <a:r>
              <a:rPr lang="de-DE" sz="1600" b="1" dirty="0"/>
              <a:t> SPS</a:t>
            </a:r>
          </a:p>
        </p:txBody>
      </p:sp>
      <p:sp>
        <p:nvSpPr>
          <p:cNvPr id="10" name="Slide Number Placeholder 9"/>
          <p:cNvSpPr>
            <a:spLocks noGrp="1"/>
          </p:cNvSpPr>
          <p:nvPr>
            <p:ph type="sldNum" sz="quarter" idx="12"/>
          </p:nvPr>
        </p:nvSpPr>
        <p:spPr/>
        <p:txBody>
          <a:bodyPr/>
          <a:lstStyle/>
          <a:p>
            <a:fld id="{2E081447-C3CE-9F4F-A689-9A72CAFF10CA}"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Schematic</a:t>
            </a:r>
            <a:r>
              <a:rPr lang="de-DE" sz="3200" kern="0" dirty="0" smtClean="0">
                <a:solidFill>
                  <a:schemeClr val="folHlink"/>
                </a:solidFill>
              </a:rPr>
              <a:t> of </a:t>
            </a: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build</a:t>
            </a:r>
            <a:r>
              <a:rPr lang="de-DE" sz="3200" kern="0" dirty="0" smtClean="0">
                <a:solidFill>
                  <a:schemeClr val="folHlink"/>
                </a:solidFill>
              </a:rPr>
              <a:t> up (1)</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pic>
        <p:nvPicPr>
          <p:cNvPr id="13" name="Picture 3" descr="FZ_46f1.pdf                                                    00052080Macintosh HD                   BC25E8C6:"/>
          <p:cNvPicPr>
            <a:picLocks noChangeAspect="1" noChangeArrowheads="1"/>
          </p:cNvPicPr>
          <p:nvPr/>
        </p:nvPicPr>
        <p:blipFill>
          <a:blip r:embed="rId4"/>
          <a:srcRect/>
          <a:stretch>
            <a:fillRect/>
          </a:stretch>
        </p:blipFill>
        <p:spPr bwMode="auto">
          <a:xfrm>
            <a:off x="314306" y="1676400"/>
            <a:ext cx="8597130" cy="2755538"/>
          </a:xfrm>
          <a:prstGeom prst="rect">
            <a:avLst/>
          </a:prstGeom>
          <a:noFill/>
        </p:spPr>
      </p:pic>
      <p:sp>
        <p:nvSpPr>
          <p:cNvPr id="14" name="Text Box 4"/>
          <p:cNvSpPr txBox="1">
            <a:spLocks noChangeArrowheads="1"/>
          </p:cNvSpPr>
          <p:nvPr/>
        </p:nvSpPr>
        <p:spPr bwMode="auto">
          <a:xfrm>
            <a:off x="714802" y="5379763"/>
            <a:ext cx="7467600" cy="1061829"/>
          </a:xfrm>
          <a:prstGeom prst="rect">
            <a:avLst/>
          </a:prstGeom>
          <a:noFill/>
          <a:ln w="9525">
            <a:noFill/>
            <a:miter lim="800000"/>
            <a:headEnd/>
            <a:tailEnd/>
          </a:ln>
          <a:effectLst/>
        </p:spPr>
        <p:txBody>
          <a:bodyPr>
            <a:prstTxWarp prst="textNoShape">
              <a:avLst/>
            </a:prstTxWarp>
            <a:spAutoFit/>
          </a:bodyPr>
          <a:lstStyle/>
          <a:p>
            <a:pPr algn="just">
              <a:spcBef>
                <a:spcPct val="50000"/>
              </a:spcBef>
            </a:pPr>
            <a:r>
              <a:rPr lang="de-DE" dirty="0" err="1">
                <a:solidFill>
                  <a:srgbClr val="0000FF"/>
                </a:solidFill>
              </a:rPr>
              <a:t>Principle</a:t>
            </a:r>
            <a:r>
              <a:rPr lang="de-DE" dirty="0">
                <a:solidFill>
                  <a:srgbClr val="0000FF"/>
                </a:solidFill>
              </a:rPr>
              <a:t> of </a:t>
            </a:r>
            <a:r>
              <a:rPr lang="de-DE" dirty="0" err="1">
                <a:solidFill>
                  <a:srgbClr val="0000FF"/>
                </a:solidFill>
              </a:rPr>
              <a:t>the</a:t>
            </a:r>
            <a:r>
              <a:rPr lang="de-DE" dirty="0">
                <a:solidFill>
                  <a:srgbClr val="0000FF"/>
                </a:solidFill>
              </a:rPr>
              <a:t> </a:t>
            </a:r>
            <a:r>
              <a:rPr lang="de-DE" dirty="0" err="1">
                <a:solidFill>
                  <a:srgbClr val="0000FF"/>
                </a:solidFill>
              </a:rPr>
              <a:t>multi-bunch</a:t>
            </a:r>
            <a:r>
              <a:rPr lang="de-DE" dirty="0">
                <a:solidFill>
                  <a:srgbClr val="0000FF"/>
                </a:solidFill>
              </a:rPr>
              <a:t> </a:t>
            </a:r>
            <a:r>
              <a:rPr lang="de-DE" dirty="0" err="1">
                <a:solidFill>
                  <a:srgbClr val="0000FF"/>
                </a:solidFill>
              </a:rPr>
              <a:t>multipacting</a:t>
            </a:r>
            <a:r>
              <a:rPr lang="de-DE" dirty="0"/>
              <a:t>.</a:t>
            </a:r>
            <a:r>
              <a:rPr lang="de-DE" dirty="0" smtClean="0"/>
              <a:t> </a:t>
            </a:r>
          </a:p>
          <a:p>
            <a:pPr algn="just">
              <a:spcBef>
                <a:spcPct val="50000"/>
              </a:spcBef>
            </a:pPr>
            <a:r>
              <a:rPr lang="de-DE" dirty="0" err="1" smtClean="0"/>
              <a:t>The</a:t>
            </a:r>
            <a:r>
              <a:rPr lang="de-DE" dirty="0" smtClean="0"/>
              <a:t> </a:t>
            </a:r>
            <a:r>
              <a:rPr lang="de-DE" dirty="0" err="1">
                <a:solidFill>
                  <a:srgbClr val="FF0000"/>
                </a:solidFill>
              </a:rPr>
              <a:t>resonance</a:t>
            </a:r>
            <a:r>
              <a:rPr lang="de-DE" dirty="0">
                <a:solidFill>
                  <a:srgbClr val="FF0000"/>
                </a:solidFill>
              </a:rPr>
              <a:t> condition</a:t>
            </a:r>
            <a:r>
              <a:rPr lang="de-DE" dirty="0"/>
              <a:t> </a:t>
            </a:r>
            <a:r>
              <a:rPr lang="de-DE" dirty="0" err="1"/>
              <a:t>does</a:t>
            </a:r>
            <a:r>
              <a:rPr lang="de-DE" dirty="0"/>
              <a:t> </a:t>
            </a:r>
            <a:r>
              <a:rPr lang="de-DE" dirty="0" err="1"/>
              <a:t>not</a:t>
            </a:r>
            <a:r>
              <a:rPr lang="de-DE" dirty="0"/>
              <a:t> </a:t>
            </a:r>
            <a:r>
              <a:rPr lang="de-DE" dirty="0" err="1"/>
              <a:t>need</a:t>
            </a:r>
            <a:r>
              <a:rPr lang="de-DE" dirty="0"/>
              <a:t> to </a:t>
            </a:r>
            <a:r>
              <a:rPr lang="de-DE" dirty="0" err="1"/>
              <a:t>be</a:t>
            </a:r>
            <a:r>
              <a:rPr lang="de-DE" dirty="0"/>
              <a:t> </a:t>
            </a:r>
            <a:r>
              <a:rPr lang="de-DE" dirty="0" err="1"/>
              <a:t>exactly</a:t>
            </a:r>
            <a:r>
              <a:rPr lang="de-DE" dirty="0"/>
              <a:t> </a:t>
            </a:r>
            <a:r>
              <a:rPr lang="de-DE" dirty="0" err="1"/>
              <a:t>matched</a:t>
            </a:r>
            <a:r>
              <a:rPr lang="de-DE" dirty="0"/>
              <a:t>, </a:t>
            </a:r>
            <a:r>
              <a:rPr lang="de-DE" dirty="0" err="1"/>
              <a:t>wide</a:t>
            </a:r>
            <a:r>
              <a:rPr lang="de-DE" dirty="0"/>
              <a:t> </a:t>
            </a:r>
            <a:r>
              <a:rPr lang="de-DE" dirty="0" err="1"/>
              <a:t>ranges</a:t>
            </a:r>
            <a:r>
              <a:rPr lang="de-DE" dirty="0"/>
              <a:t> of </a:t>
            </a:r>
            <a:r>
              <a:rPr lang="de-DE" dirty="0" err="1"/>
              <a:t>parameters</a:t>
            </a:r>
            <a:r>
              <a:rPr lang="de-DE" dirty="0"/>
              <a:t> </a:t>
            </a:r>
            <a:r>
              <a:rPr lang="de-DE" dirty="0" err="1"/>
              <a:t>allow</a:t>
            </a:r>
            <a:r>
              <a:rPr lang="de-DE" dirty="0"/>
              <a:t> </a:t>
            </a:r>
            <a:r>
              <a:rPr lang="de-DE" dirty="0" err="1"/>
              <a:t>for</a:t>
            </a:r>
            <a:r>
              <a:rPr lang="de-DE" dirty="0"/>
              <a:t> </a:t>
            </a:r>
            <a:r>
              <a:rPr lang="de-DE" dirty="0" err="1"/>
              <a:t>the</a:t>
            </a:r>
            <a:r>
              <a:rPr lang="de-DE" dirty="0"/>
              <a:t> </a:t>
            </a:r>
            <a:r>
              <a:rPr lang="de-DE" dirty="0" err="1"/>
              <a:t>electron</a:t>
            </a:r>
            <a:r>
              <a:rPr lang="de-DE" dirty="0"/>
              <a:t> </a:t>
            </a:r>
            <a:r>
              <a:rPr lang="de-DE" dirty="0" err="1"/>
              <a:t>cloud</a:t>
            </a:r>
            <a:r>
              <a:rPr lang="de-DE" dirty="0"/>
              <a:t> </a:t>
            </a:r>
            <a:r>
              <a:rPr lang="de-DE" dirty="0" err="1"/>
              <a:t>formation</a:t>
            </a:r>
            <a:endParaRPr lang="de-DE" dirty="0"/>
          </a:p>
        </p:txBody>
      </p:sp>
      <p:pic>
        <p:nvPicPr>
          <p:cNvPr id="17" name="Picture 16"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733800" y="4431938"/>
            <a:ext cx="1777787" cy="792000"/>
          </a:xfrm>
          <a:prstGeom prst="rect">
            <a:avLst/>
          </a:prstGeom>
        </p:spPr>
      </p:pic>
      <p:sp>
        <p:nvSpPr>
          <p:cNvPr id="8" name="Slide Number Placeholder 7"/>
          <p:cNvSpPr>
            <a:spLocks noGrp="1"/>
          </p:cNvSpPr>
          <p:nvPr>
            <p:ph type="sldNum" sz="quarter" idx="12"/>
          </p:nvPr>
        </p:nvSpPr>
        <p:spPr/>
        <p:txBody>
          <a:bodyPr/>
          <a:lstStyle/>
          <a:p>
            <a:fld id="{2E081447-C3CE-9F4F-A689-9A72CAFF10CA}"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766D12-9BFA-2245-A0E6-DB6DA1F9E6FF}" type="slidenum">
              <a:rPr lang="en-US" smtClean="0"/>
              <a:pPr/>
              <a:t>2</a:t>
            </a:fld>
            <a:endParaRPr lang="en-US"/>
          </a:p>
        </p:txBody>
      </p:sp>
      <p:sp>
        <p:nvSpPr>
          <p:cNvPr id="8" name="Alternate Process 7"/>
          <p:cNvSpPr/>
          <p:nvPr/>
        </p:nvSpPr>
        <p:spPr>
          <a:xfrm>
            <a:off x="2895600" y="457994"/>
            <a:ext cx="3124200" cy="9144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Multi-particle effects</a:t>
            </a:r>
            <a:endParaRPr lang="en-US" sz="2800" dirty="0"/>
          </a:p>
        </p:txBody>
      </p:sp>
      <p:cxnSp>
        <p:nvCxnSpPr>
          <p:cNvPr id="10" name="Straight Arrow Connector 9"/>
          <p:cNvCxnSpPr>
            <a:stCxn id="8" idx="2"/>
          </p:cNvCxnSpPr>
          <p:nvPr/>
        </p:nvCxnSpPr>
        <p:spPr>
          <a:xfrm rot="16200000" flipH="1">
            <a:off x="5661670" y="168424"/>
            <a:ext cx="678161" cy="3086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2"/>
          </p:cNvCxnSpPr>
          <p:nvPr/>
        </p:nvCxnSpPr>
        <p:spPr>
          <a:xfrm rot="5400000">
            <a:off x="2664636" y="257490"/>
            <a:ext cx="678161" cy="2907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6200000" flipH="1">
            <a:off x="4077495" y="1752601"/>
            <a:ext cx="761206" cy="7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Alternate Process 21"/>
          <p:cNvSpPr/>
          <p:nvPr/>
        </p:nvSpPr>
        <p:spPr>
          <a:xfrm>
            <a:off x="838197" y="2133600"/>
            <a:ext cx="1483389" cy="533400"/>
          </a:xfrm>
          <a:prstGeom prst="flowChartAlternateProcess">
            <a:avLst/>
          </a:prstGeom>
          <a:effectLst>
            <a:outerShdw blurRad="50800" dist="38100" dir="54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effectLst>
                  <a:outerShdw blurRad="50800" dist="38100" dir="5400000">
                    <a:srgbClr val="000000">
                      <a:alpha val="43000"/>
                    </a:srgbClr>
                  </a:outerShdw>
                </a:effectLst>
              </a:rPr>
              <a:t>Collective</a:t>
            </a:r>
            <a:endParaRPr lang="en-US" dirty="0">
              <a:effectLst>
                <a:outerShdw blurRad="50800" dist="38100" dir="5400000">
                  <a:srgbClr val="000000">
                    <a:alpha val="43000"/>
                  </a:srgbClr>
                </a:outerShdw>
              </a:effectLst>
            </a:endParaRPr>
          </a:p>
        </p:txBody>
      </p:sp>
      <p:sp>
        <p:nvSpPr>
          <p:cNvPr id="23" name="Alternate Process 22"/>
          <p:cNvSpPr/>
          <p:nvPr/>
        </p:nvSpPr>
        <p:spPr>
          <a:xfrm>
            <a:off x="6858000" y="2119515"/>
            <a:ext cx="1371601" cy="5334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Incoherent/</a:t>
            </a:r>
            <a:r>
              <a:rPr lang="en-US" dirty="0" err="1" smtClean="0">
                <a:effectLst>
                  <a:outerShdw blurRad="50800" dist="38100" dir="5400000">
                    <a:srgbClr val="000000">
                      <a:alpha val="43000"/>
                    </a:srgbClr>
                  </a:outerShdw>
                </a:effectLst>
              </a:rPr>
              <a:t>collisional</a:t>
            </a:r>
            <a:endParaRPr lang="en-US" dirty="0">
              <a:effectLst>
                <a:outerShdw blurRad="50800" dist="38100" dir="5400000">
                  <a:srgbClr val="000000">
                    <a:alpha val="43000"/>
                  </a:srgbClr>
                </a:outerShdw>
              </a:effectLst>
            </a:endParaRPr>
          </a:p>
        </p:txBody>
      </p:sp>
      <p:sp>
        <p:nvSpPr>
          <p:cNvPr id="24" name="Alternate Process 23"/>
          <p:cNvSpPr/>
          <p:nvPr/>
        </p:nvSpPr>
        <p:spPr>
          <a:xfrm>
            <a:off x="3771900" y="2133601"/>
            <a:ext cx="1371601" cy="533400"/>
          </a:xfrm>
          <a:prstGeom prst="flowChartAlternateProcess">
            <a:avLst/>
          </a:prstGeom>
          <a:solidFill>
            <a:srgbClr val="660066">
              <a:alpha val="72000"/>
            </a:srgbClr>
          </a:solidFill>
          <a:ln>
            <a:solidFill>
              <a:srgbClr val="660066">
                <a:alpha val="46000"/>
              </a:srgbClr>
            </a:solidFill>
          </a:ln>
          <a:effectLst>
            <a:outerShdw blurRad="50800" dist="38100" dir="2700000" algn="b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Two-</a:t>
            </a:r>
            <a:r>
              <a:rPr lang="en-US" dirty="0" smtClean="0">
                <a:effectLst>
                  <a:outerShdw blurRad="50800" dist="38100" dir="5400000">
                    <a:srgbClr val="000000">
                      <a:alpha val="43000"/>
                    </a:srgbClr>
                  </a:outerShdw>
                </a:effectLst>
              </a:rPr>
              <a:t>stream</a:t>
            </a:r>
            <a:endParaRPr lang="en-US" dirty="0">
              <a:effectLst>
                <a:outerShdw blurRad="50800" dist="38100" dir="5400000">
                  <a:srgbClr val="000000">
                    <a:alpha val="43000"/>
                  </a:srgbClr>
                </a:outerShdw>
              </a:effectLst>
            </a:endParaRPr>
          </a:p>
        </p:txBody>
      </p:sp>
      <p:cxnSp>
        <p:nvCxnSpPr>
          <p:cNvPr id="39" name="Straight Arrow Connector 38"/>
          <p:cNvCxnSpPr/>
          <p:nvPr/>
        </p:nvCxnSpPr>
        <p:spPr>
          <a:xfrm rot="10800000" flipV="1">
            <a:off x="838197" y="2667001"/>
            <a:ext cx="685806" cy="304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22" idx="2"/>
            <a:endCxn id="46" idx="0"/>
          </p:cNvCxnSpPr>
          <p:nvPr/>
        </p:nvCxnSpPr>
        <p:spPr>
          <a:xfrm rot="16200000" flipH="1">
            <a:off x="2187620" y="2059271"/>
            <a:ext cx="354056" cy="15695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Alternate Process 44"/>
          <p:cNvSpPr/>
          <p:nvPr/>
        </p:nvSpPr>
        <p:spPr>
          <a:xfrm>
            <a:off x="245066" y="3021057"/>
            <a:ext cx="1186259" cy="40794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t>Transverse</a:t>
            </a:r>
            <a:endParaRPr lang="en-US" sz="1500" dirty="0"/>
          </a:p>
        </p:txBody>
      </p:sp>
      <p:sp>
        <p:nvSpPr>
          <p:cNvPr id="46" name="Alternate Process 45"/>
          <p:cNvSpPr/>
          <p:nvPr/>
        </p:nvSpPr>
        <p:spPr>
          <a:xfrm>
            <a:off x="2556275" y="3021056"/>
            <a:ext cx="1186259" cy="40794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t>Longitudinal</a:t>
            </a:r>
            <a:endParaRPr lang="en-US" sz="1500" dirty="0"/>
          </a:p>
        </p:txBody>
      </p:sp>
      <p:cxnSp>
        <p:nvCxnSpPr>
          <p:cNvPr id="48" name="Straight Arrow Connector 47"/>
          <p:cNvCxnSpPr/>
          <p:nvPr/>
        </p:nvCxnSpPr>
        <p:spPr>
          <a:xfrm rot="5400000">
            <a:off x="6895701" y="3010301"/>
            <a:ext cx="991401"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 name="Alternate Process 71"/>
          <p:cNvSpPr/>
          <p:nvPr/>
        </p:nvSpPr>
        <p:spPr>
          <a:xfrm>
            <a:off x="380997" y="5638800"/>
            <a:ext cx="2743203" cy="71755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Instability/beam loss</a:t>
            </a:r>
            <a:endParaRPr lang="en-US" sz="2000" dirty="0"/>
          </a:p>
        </p:txBody>
      </p:sp>
      <p:sp>
        <p:nvSpPr>
          <p:cNvPr id="73" name="Alternate Process 72"/>
          <p:cNvSpPr/>
          <p:nvPr/>
        </p:nvSpPr>
        <p:spPr>
          <a:xfrm>
            <a:off x="6172199" y="5638800"/>
            <a:ext cx="2743203" cy="71755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700" dirty="0" smtClean="0"/>
              <a:t>Beam quality degradation/ </a:t>
            </a:r>
            <a:r>
              <a:rPr lang="en-US" sz="1700" dirty="0" err="1" smtClean="0"/>
              <a:t>emittance</a:t>
            </a:r>
            <a:r>
              <a:rPr lang="en-US" sz="1700" dirty="0" smtClean="0"/>
              <a:t> growth</a:t>
            </a:r>
            <a:endParaRPr lang="en-US" sz="1700" dirty="0"/>
          </a:p>
        </p:txBody>
      </p:sp>
      <p:cxnSp>
        <p:nvCxnSpPr>
          <p:cNvPr id="76" name="Straight Arrow Connector 75"/>
          <p:cNvCxnSpPr/>
          <p:nvPr/>
        </p:nvCxnSpPr>
        <p:spPr>
          <a:xfrm rot="5400000">
            <a:off x="4187134" y="4949130"/>
            <a:ext cx="838197" cy="5411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4876803" y="4800601"/>
            <a:ext cx="2666998" cy="8381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8" name="Alternate Process 77"/>
          <p:cNvSpPr/>
          <p:nvPr/>
        </p:nvSpPr>
        <p:spPr>
          <a:xfrm>
            <a:off x="3262592" y="5638800"/>
            <a:ext cx="2743203" cy="71755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700" dirty="0" smtClean="0"/>
              <a:t>Coherent tune shift</a:t>
            </a:r>
            <a:endParaRPr lang="en-US" sz="1700" dirty="0"/>
          </a:p>
        </p:txBody>
      </p:sp>
      <p:cxnSp>
        <p:nvCxnSpPr>
          <p:cNvPr id="86" name="Straight Arrow Connector 85"/>
          <p:cNvCxnSpPr>
            <a:stCxn id="45" idx="2"/>
          </p:cNvCxnSpPr>
          <p:nvPr/>
        </p:nvCxnSpPr>
        <p:spPr>
          <a:xfrm rot="16200000" flipH="1">
            <a:off x="1371601" y="2895596"/>
            <a:ext cx="2209794" cy="32766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45" idx="2"/>
          </p:cNvCxnSpPr>
          <p:nvPr/>
        </p:nvCxnSpPr>
        <p:spPr>
          <a:xfrm rot="5400000">
            <a:off x="-38775" y="3675056"/>
            <a:ext cx="1123026" cy="6309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45" idx="2"/>
            <a:endCxn id="93" idx="0"/>
          </p:cNvCxnSpPr>
          <p:nvPr/>
        </p:nvCxnSpPr>
        <p:spPr>
          <a:xfrm rot="16200000" flipH="1">
            <a:off x="497359" y="3769838"/>
            <a:ext cx="1123026" cy="441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1" name="Alternate Process 90"/>
          <p:cNvSpPr/>
          <p:nvPr/>
        </p:nvSpPr>
        <p:spPr>
          <a:xfrm>
            <a:off x="-15854" y="4552027"/>
            <a:ext cx="793702" cy="40794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Head-tail</a:t>
            </a:r>
            <a:endParaRPr lang="en-US" sz="1200" dirty="0"/>
          </a:p>
        </p:txBody>
      </p:sp>
      <p:sp>
        <p:nvSpPr>
          <p:cNvPr id="93" name="Alternate Process 92"/>
          <p:cNvSpPr/>
          <p:nvPr/>
        </p:nvSpPr>
        <p:spPr>
          <a:xfrm>
            <a:off x="882697" y="4552027"/>
            <a:ext cx="793702" cy="40794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TMCI</a:t>
            </a:r>
            <a:endParaRPr lang="en-US" sz="1200" dirty="0"/>
          </a:p>
        </p:txBody>
      </p:sp>
      <p:cxnSp>
        <p:nvCxnSpPr>
          <p:cNvPr id="98" name="Straight Arrow Connector 97"/>
          <p:cNvCxnSpPr>
            <a:stCxn id="84" idx="2"/>
          </p:cNvCxnSpPr>
          <p:nvPr/>
        </p:nvCxnSpPr>
        <p:spPr>
          <a:xfrm rot="5400000">
            <a:off x="1189443" y="4921696"/>
            <a:ext cx="1432660" cy="15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0" name="Alternate Process 99"/>
          <p:cNvSpPr/>
          <p:nvPr/>
        </p:nvSpPr>
        <p:spPr>
          <a:xfrm>
            <a:off x="3849887" y="3454430"/>
            <a:ext cx="1400968" cy="407944"/>
          </a:xfrm>
          <a:prstGeom prst="flowChartAlternateProcess">
            <a:avLst/>
          </a:prstGeom>
          <a:solidFill>
            <a:srgbClr val="660066">
              <a:alpha val="6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t>E-cloud/trapped ions</a:t>
            </a:r>
            <a:endParaRPr lang="en-US" sz="1500" dirty="0"/>
          </a:p>
        </p:txBody>
      </p:sp>
      <p:sp>
        <p:nvSpPr>
          <p:cNvPr id="101" name="Alternate Process 100"/>
          <p:cNvSpPr/>
          <p:nvPr/>
        </p:nvSpPr>
        <p:spPr>
          <a:xfrm>
            <a:off x="5350470" y="3047363"/>
            <a:ext cx="1338659" cy="40794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t>Beam/beam</a:t>
            </a:r>
            <a:endParaRPr lang="en-US" sz="1500" dirty="0"/>
          </a:p>
        </p:txBody>
      </p:sp>
      <p:sp>
        <p:nvSpPr>
          <p:cNvPr id="104" name="Alternate Process 103"/>
          <p:cNvSpPr/>
          <p:nvPr/>
        </p:nvSpPr>
        <p:spPr>
          <a:xfrm>
            <a:off x="6172199" y="3737159"/>
            <a:ext cx="1533658" cy="46897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smtClean="0"/>
              <a:t>IBS/</a:t>
            </a:r>
            <a:r>
              <a:rPr lang="en-US" sz="1700" dirty="0" err="1" smtClean="0"/>
              <a:t>Touschek</a:t>
            </a:r>
            <a:endParaRPr lang="en-US" sz="1700" dirty="0"/>
          </a:p>
        </p:txBody>
      </p:sp>
      <p:cxnSp>
        <p:nvCxnSpPr>
          <p:cNvPr id="105" name="Straight Arrow Connector 104"/>
          <p:cNvCxnSpPr>
            <a:stCxn id="104" idx="2"/>
          </p:cNvCxnSpPr>
          <p:nvPr/>
        </p:nvCxnSpPr>
        <p:spPr>
          <a:xfrm rot="16200000" flipH="1">
            <a:off x="6606112" y="4539051"/>
            <a:ext cx="1432662" cy="7668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a:stCxn id="23" idx="2"/>
          </p:cNvCxnSpPr>
          <p:nvPr/>
        </p:nvCxnSpPr>
        <p:spPr>
          <a:xfrm rot="16200000" flipH="1">
            <a:off x="6937146" y="3259569"/>
            <a:ext cx="1899112" cy="6858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2" name="Alternate Process 101"/>
          <p:cNvSpPr/>
          <p:nvPr/>
        </p:nvSpPr>
        <p:spPr>
          <a:xfrm>
            <a:off x="6612929" y="4566110"/>
            <a:ext cx="2302473" cy="468977"/>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700" dirty="0" smtClean="0"/>
              <a:t>Incoherent tune spread</a:t>
            </a:r>
            <a:endParaRPr lang="en-US" sz="1700" dirty="0"/>
          </a:p>
        </p:txBody>
      </p:sp>
      <p:cxnSp>
        <p:nvCxnSpPr>
          <p:cNvPr id="131" name="Straight Arrow Connector 130"/>
          <p:cNvCxnSpPr>
            <a:endCxn id="130" idx="0"/>
          </p:cNvCxnSpPr>
          <p:nvPr/>
        </p:nvCxnSpPr>
        <p:spPr>
          <a:xfrm>
            <a:off x="3124200" y="3429007"/>
            <a:ext cx="1608436" cy="963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a:stCxn id="46" idx="2"/>
            <a:endCxn id="133" idx="0"/>
          </p:cNvCxnSpPr>
          <p:nvPr/>
        </p:nvCxnSpPr>
        <p:spPr>
          <a:xfrm rot="5400000">
            <a:off x="2731794" y="3846611"/>
            <a:ext cx="83522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a:stCxn id="133" idx="2"/>
          </p:cNvCxnSpPr>
          <p:nvPr/>
        </p:nvCxnSpPr>
        <p:spPr>
          <a:xfrm rot="5400000">
            <a:off x="2160903" y="4650297"/>
            <a:ext cx="966633" cy="10103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a:off x="3087162" y="4672167"/>
            <a:ext cx="3466038" cy="9666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24" idx="2"/>
          </p:cNvCxnSpPr>
          <p:nvPr/>
        </p:nvCxnSpPr>
        <p:spPr>
          <a:xfrm rot="5400000">
            <a:off x="4021778" y="2950522"/>
            <a:ext cx="719445" cy="152402"/>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a:stCxn id="24" idx="2"/>
          </p:cNvCxnSpPr>
          <p:nvPr/>
        </p:nvCxnSpPr>
        <p:spPr>
          <a:xfrm rot="16200000" flipH="1">
            <a:off x="4985523" y="2139178"/>
            <a:ext cx="354055" cy="14096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p:nvPr/>
        </p:nvCxnSpPr>
        <p:spPr>
          <a:xfrm rot="16200000" flipH="1">
            <a:off x="5293053" y="4073847"/>
            <a:ext cx="2139295"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p:nvPr/>
        </p:nvCxnSpPr>
        <p:spPr>
          <a:xfrm rot="5400000">
            <a:off x="4599017" y="4370413"/>
            <a:ext cx="2139296" cy="3974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rot="10800000" flipV="1">
            <a:off x="2556275" y="3890323"/>
            <a:ext cx="1779388" cy="17484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p:nvPr/>
        </p:nvCxnSpPr>
        <p:spPr>
          <a:xfrm rot="16200000" flipH="1">
            <a:off x="3731997" y="4493989"/>
            <a:ext cx="1748472" cy="5411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4" name="Straight Arrow Connector 173"/>
          <p:cNvCxnSpPr/>
          <p:nvPr/>
        </p:nvCxnSpPr>
        <p:spPr>
          <a:xfrm>
            <a:off x="4335663" y="3890323"/>
            <a:ext cx="2217537" cy="781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p:nvPr/>
        </p:nvCxnSpPr>
        <p:spPr>
          <a:xfrm rot="16200000" flipH="1">
            <a:off x="183326" y="4983924"/>
            <a:ext cx="678824" cy="6309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a:stCxn id="93" idx="2"/>
          </p:cNvCxnSpPr>
          <p:nvPr/>
        </p:nvCxnSpPr>
        <p:spPr>
          <a:xfrm rot="5400000">
            <a:off x="909961" y="5269210"/>
            <a:ext cx="678826" cy="603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a:off x="4335663" y="3890323"/>
            <a:ext cx="2353466" cy="17484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0" name="Alternate Process 129"/>
          <p:cNvSpPr/>
          <p:nvPr/>
        </p:nvSpPr>
        <p:spPr>
          <a:xfrm>
            <a:off x="4114801" y="4392657"/>
            <a:ext cx="1235670" cy="40794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Potential well distortion</a:t>
            </a:r>
            <a:endParaRPr lang="en-US" sz="1200" dirty="0"/>
          </a:p>
        </p:txBody>
      </p:sp>
      <p:sp>
        <p:nvSpPr>
          <p:cNvPr id="133" name="Alternate Process 132"/>
          <p:cNvSpPr/>
          <p:nvPr/>
        </p:nvSpPr>
        <p:spPr>
          <a:xfrm>
            <a:off x="2556275" y="4264223"/>
            <a:ext cx="1186260" cy="40794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Microwave/turbulent</a:t>
            </a:r>
            <a:endParaRPr lang="en-US" sz="1200" dirty="0"/>
          </a:p>
        </p:txBody>
      </p:sp>
      <p:sp>
        <p:nvSpPr>
          <p:cNvPr id="84" name="Alternate Process 83"/>
          <p:cNvSpPr/>
          <p:nvPr/>
        </p:nvSpPr>
        <p:spPr>
          <a:xfrm>
            <a:off x="1222290" y="3798194"/>
            <a:ext cx="1368510" cy="40794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t>Multi- bunch </a:t>
            </a:r>
            <a:endParaRPr lang="en-US" sz="1500" dirty="0"/>
          </a:p>
        </p:txBody>
      </p:sp>
      <p:cxnSp>
        <p:nvCxnSpPr>
          <p:cNvPr id="151" name="Straight Arrow Connector 150"/>
          <p:cNvCxnSpPr>
            <a:endCxn id="84" idx="0"/>
          </p:cNvCxnSpPr>
          <p:nvPr/>
        </p:nvCxnSpPr>
        <p:spPr>
          <a:xfrm rot="10800000" flipV="1">
            <a:off x="1906545" y="3455306"/>
            <a:ext cx="1242862" cy="3428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45" idx="2"/>
            <a:endCxn id="84" idx="0"/>
          </p:cNvCxnSpPr>
          <p:nvPr/>
        </p:nvCxnSpPr>
        <p:spPr>
          <a:xfrm rot="16200000" flipH="1">
            <a:off x="1187774" y="3079422"/>
            <a:ext cx="369193" cy="10683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9" name="Horizontal Scroll 218"/>
          <p:cNvSpPr/>
          <p:nvPr/>
        </p:nvSpPr>
        <p:spPr>
          <a:xfrm>
            <a:off x="1005851" y="272729"/>
            <a:ext cx="1143000" cy="103327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Two stream</a:t>
            </a:r>
            <a:endParaRPr lang="en-US" dirty="0"/>
          </a:p>
        </p:txBody>
      </p:sp>
      <p:cxnSp>
        <p:nvCxnSpPr>
          <p:cNvPr id="220" name="Straight Arrow Connector 219"/>
          <p:cNvCxnSpPr>
            <a:stCxn id="219" idx="2"/>
            <a:endCxn id="24" idx="1"/>
          </p:cNvCxnSpPr>
          <p:nvPr/>
        </p:nvCxnSpPr>
        <p:spPr>
          <a:xfrm rot="16200000" flipH="1">
            <a:off x="2062895" y="691297"/>
            <a:ext cx="1223459" cy="219454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Schematic</a:t>
            </a:r>
            <a:r>
              <a:rPr lang="de-DE" sz="3200" kern="0" dirty="0" smtClean="0">
                <a:solidFill>
                  <a:schemeClr val="folHlink"/>
                </a:solidFill>
              </a:rPr>
              <a:t> of </a:t>
            </a: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build</a:t>
            </a:r>
            <a:r>
              <a:rPr lang="de-DE" sz="3200" kern="0" dirty="0" smtClean="0">
                <a:solidFill>
                  <a:schemeClr val="folHlink"/>
                </a:solidFill>
              </a:rPr>
              <a:t> up (2)</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8" name="Content Placeholder 8"/>
          <p:cNvSpPr>
            <a:spLocks noGrp="1"/>
          </p:cNvSpPr>
          <p:nvPr>
            <p:ph idx="1"/>
          </p:nvPr>
        </p:nvSpPr>
        <p:spPr>
          <a:xfrm>
            <a:off x="506420" y="1306000"/>
            <a:ext cx="8229600" cy="2351600"/>
          </a:xfrm>
        </p:spPr>
        <p:txBody>
          <a:bodyPr>
            <a:normAutofit fontScale="85000" lnSpcReduction="10000"/>
          </a:bodyPr>
          <a:lstStyle/>
          <a:p>
            <a:pPr>
              <a:buFont typeface="Lucida Grande"/>
              <a:buChar char="→"/>
            </a:pPr>
            <a:r>
              <a:rPr lang="en-US" sz="2162" dirty="0" smtClean="0">
                <a:latin typeface="+mj-lt"/>
              </a:rPr>
              <a:t>The picture proposed on the previous slide, though instructive, is extremely simplified, because electrons actually fill the pipe and evolve differently according to where they are (in phase space!) when the bunch passes</a:t>
            </a:r>
          </a:p>
          <a:p>
            <a:pPr>
              <a:buFont typeface="Lucida Grande"/>
              <a:buChar char="→"/>
            </a:pPr>
            <a:r>
              <a:rPr lang="en-US" sz="2162" dirty="0" smtClean="0">
                <a:latin typeface="+mj-lt"/>
              </a:rPr>
              <a:t>Even for larger bunch </a:t>
            </a:r>
            <a:r>
              <a:rPr lang="en-US" sz="2162" dirty="0" err="1" smtClean="0">
                <a:latin typeface="+mj-lt"/>
              </a:rPr>
              <a:t>spacings</a:t>
            </a:r>
            <a:r>
              <a:rPr lang="en-US" sz="2162" dirty="0" smtClean="0">
                <a:latin typeface="+mj-lt"/>
              </a:rPr>
              <a:t>, electrons survive for a long time in the beam pipe, and can still be accelerated by the next bunch that will come and produce a new generation of </a:t>
            </a:r>
            <a:r>
              <a:rPr lang="en-US" sz="2162" dirty="0" err="1" smtClean="0">
                <a:latin typeface="+mj-lt"/>
              </a:rPr>
              <a:t>secondaries</a:t>
            </a:r>
            <a:endParaRPr lang="en-US" sz="2162" dirty="0" smtClean="0">
              <a:latin typeface="+mj-lt"/>
            </a:endParaRPr>
          </a:p>
          <a:p>
            <a:pPr>
              <a:buFont typeface="Lucida Grande"/>
              <a:buChar char="→"/>
            </a:pPr>
            <a:r>
              <a:rPr lang="en-US" sz="2162" dirty="0" smtClean="0">
                <a:latin typeface="+mj-lt"/>
              </a:rPr>
              <a:t>For shorter </a:t>
            </a:r>
            <a:r>
              <a:rPr lang="en-US" sz="2162" dirty="0" err="1" smtClean="0">
                <a:latin typeface="+mj-lt"/>
              </a:rPr>
              <a:t>spacings</a:t>
            </a:r>
            <a:r>
              <a:rPr lang="en-US" sz="2162" dirty="0" smtClean="0">
                <a:latin typeface="+mj-lt"/>
              </a:rPr>
              <a:t>, electrons can receive multiple kicks and eventually gain enough energy as to hit the beam chamber and produce more electrons </a:t>
            </a:r>
            <a:endParaRPr lang="en-US" sz="1762" dirty="0" smtClean="0">
              <a:latin typeface="+mj-lt"/>
            </a:endParaRPr>
          </a:p>
        </p:txBody>
      </p:sp>
      <p:pic>
        <p:nvPicPr>
          <p:cNvPr id="9" name="Picture 8"/>
          <p:cNvPicPr>
            <a:picLocks noChangeAspect="1"/>
          </p:cNvPicPr>
          <p:nvPr/>
        </p:nvPicPr>
        <p:blipFill>
          <a:blip r:embed="rId4"/>
          <a:stretch>
            <a:fillRect/>
          </a:stretch>
        </p:blipFill>
        <p:spPr>
          <a:xfrm>
            <a:off x="2286000" y="3657600"/>
            <a:ext cx="4456709" cy="2880000"/>
          </a:xfrm>
          <a:prstGeom prst="rect">
            <a:avLst/>
          </a:prstGeom>
        </p:spPr>
      </p:pic>
      <p:sp>
        <p:nvSpPr>
          <p:cNvPr id="10" name="Oval 9"/>
          <p:cNvSpPr/>
          <p:nvPr/>
        </p:nvSpPr>
        <p:spPr>
          <a:xfrm>
            <a:off x="3581400" y="3870075"/>
            <a:ext cx="838200" cy="611064"/>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1981200" y="4267200"/>
            <a:ext cx="1600200" cy="304800"/>
          </a:xfrm>
          <a:prstGeom prst="straightConnector1">
            <a:avLst/>
          </a:prstGeom>
          <a:ln w="9525" cap="flat" cmpd="sng" algn="ctr">
            <a:solidFill>
              <a:srgbClr val="008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30422" y="4229524"/>
            <a:ext cx="1981200" cy="1169551"/>
          </a:xfrm>
          <a:prstGeom prst="rect">
            <a:avLst/>
          </a:prstGeom>
          <a:noFill/>
        </p:spPr>
        <p:txBody>
          <a:bodyPr wrap="square" rtlCol="0">
            <a:spAutoFit/>
          </a:bodyPr>
          <a:lstStyle/>
          <a:p>
            <a:r>
              <a:rPr lang="en-US" sz="1400" dirty="0" smtClean="0">
                <a:solidFill>
                  <a:srgbClr val="008000"/>
                </a:solidFill>
              </a:rPr>
              <a:t>Electrons far enough from the beam are in kick regime, i.e. they just feel a strong electric kick when a bunch passes</a:t>
            </a:r>
            <a:endParaRPr lang="en-US" sz="1400" dirty="0">
              <a:solidFill>
                <a:srgbClr val="008000"/>
              </a:solidFill>
            </a:endParaRPr>
          </a:p>
        </p:txBody>
      </p:sp>
      <p:sp>
        <p:nvSpPr>
          <p:cNvPr id="18" name="Oval 17"/>
          <p:cNvSpPr/>
          <p:nvPr/>
        </p:nvSpPr>
        <p:spPr>
          <a:xfrm>
            <a:off x="2896324" y="4529066"/>
            <a:ext cx="1728090" cy="112627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rot="10800000">
            <a:off x="4624416" y="5209017"/>
            <a:ext cx="2045768" cy="190058"/>
          </a:xfrm>
          <a:prstGeom prst="straightConnector1">
            <a:avLst/>
          </a:prstGeom>
          <a:ln w="952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670183" y="3977910"/>
            <a:ext cx="1981200" cy="2462213"/>
          </a:xfrm>
          <a:prstGeom prst="rect">
            <a:avLst/>
          </a:prstGeom>
          <a:noFill/>
        </p:spPr>
        <p:txBody>
          <a:bodyPr wrap="square" rtlCol="0">
            <a:spAutoFit/>
          </a:bodyPr>
          <a:lstStyle/>
          <a:p>
            <a:r>
              <a:rPr lang="en-US" sz="1400" dirty="0" smtClean="0">
                <a:solidFill>
                  <a:srgbClr val="FF0000"/>
                </a:solidFill>
              </a:rPr>
              <a:t>Electrons close to the beam and with low velocities are in autonomous regime, i.e. they oscillate around the bunch. The frequency of this oscillation, as well as the number of oscillations per bunch passage, are two important parameters! </a:t>
            </a:r>
            <a:endParaRPr lang="en-US" sz="1400" dirty="0">
              <a:solidFill>
                <a:srgbClr val="FF0000"/>
              </a:solidFill>
            </a:endParaRPr>
          </a:p>
        </p:txBody>
      </p:sp>
      <p:sp>
        <p:nvSpPr>
          <p:cNvPr id="13" name="Slide Number Placeholder 12"/>
          <p:cNvSpPr>
            <a:spLocks noGrp="1"/>
          </p:cNvSpPr>
          <p:nvPr>
            <p:ph type="sldNum" sz="quarter" idx="12"/>
          </p:nvPr>
        </p:nvSpPr>
        <p:spPr/>
        <p:txBody>
          <a:bodyPr/>
          <a:lstStyle/>
          <a:p>
            <a:fld id="{2E081447-C3CE-9F4F-A689-9A72CAFF10CA}"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Schematic</a:t>
            </a:r>
            <a:r>
              <a:rPr lang="de-DE" sz="3200" kern="0" dirty="0" smtClean="0">
                <a:solidFill>
                  <a:schemeClr val="folHlink"/>
                </a:solidFill>
              </a:rPr>
              <a:t> of </a:t>
            </a: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build</a:t>
            </a:r>
            <a:r>
              <a:rPr lang="de-DE" sz="3200" kern="0" dirty="0" smtClean="0">
                <a:solidFill>
                  <a:schemeClr val="folHlink"/>
                </a:solidFill>
              </a:rPr>
              <a:t> up (3)</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4" name="Text Box 4"/>
          <p:cNvSpPr txBox="1">
            <a:spLocks noChangeArrowheads="1"/>
          </p:cNvSpPr>
          <p:nvPr/>
        </p:nvSpPr>
        <p:spPr bwMode="auto">
          <a:xfrm>
            <a:off x="714802" y="5562600"/>
            <a:ext cx="7467600" cy="1061829"/>
          </a:xfrm>
          <a:prstGeom prst="rect">
            <a:avLst/>
          </a:prstGeom>
          <a:noFill/>
          <a:ln w="9525">
            <a:noFill/>
            <a:miter lim="800000"/>
            <a:headEnd/>
            <a:tailEnd/>
          </a:ln>
          <a:effectLst/>
        </p:spPr>
        <p:txBody>
          <a:bodyPr>
            <a:prstTxWarp prst="textNoShape">
              <a:avLst/>
            </a:prstTxWarp>
            <a:spAutoFit/>
          </a:bodyPr>
          <a:lstStyle/>
          <a:p>
            <a:pPr algn="just">
              <a:spcBef>
                <a:spcPct val="50000"/>
              </a:spcBef>
            </a:pPr>
            <a:r>
              <a:rPr lang="de-DE" dirty="0" err="1">
                <a:solidFill>
                  <a:srgbClr val="0000FF"/>
                </a:solidFill>
              </a:rPr>
              <a:t>Principle</a:t>
            </a:r>
            <a:r>
              <a:rPr lang="de-DE" dirty="0">
                <a:solidFill>
                  <a:srgbClr val="0000FF"/>
                </a:solidFill>
              </a:rPr>
              <a:t> of </a:t>
            </a:r>
            <a:r>
              <a:rPr lang="de-DE" dirty="0" err="1">
                <a:solidFill>
                  <a:srgbClr val="0000FF"/>
                </a:solidFill>
              </a:rPr>
              <a:t>the</a:t>
            </a:r>
            <a:r>
              <a:rPr lang="de-DE" dirty="0" smtClean="0">
                <a:solidFill>
                  <a:srgbClr val="0000FF"/>
                </a:solidFill>
              </a:rPr>
              <a:t> </a:t>
            </a:r>
            <a:r>
              <a:rPr lang="de-DE" dirty="0" err="1" smtClean="0">
                <a:solidFill>
                  <a:srgbClr val="0000FF"/>
                </a:solidFill>
              </a:rPr>
              <a:t>trailing</a:t>
            </a:r>
            <a:r>
              <a:rPr lang="de-DE" dirty="0" smtClean="0">
                <a:solidFill>
                  <a:srgbClr val="0000FF"/>
                </a:solidFill>
              </a:rPr>
              <a:t> </a:t>
            </a:r>
            <a:r>
              <a:rPr lang="de-DE" dirty="0" err="1" smtClean="0">
                <a:solidFill>
                  <a:srgbClr val="0000FF"/>
                </a:solidFill>
              </a:rPr>
              <a:t>edge</a:t>
            </a:r>
            <a:r>
              <a:rPr lang="de-DE" dirty="0" smtClean="0">
                <a:solidFill>
                  <a:srgbClr val="0000FF"/>
                </a:solidFill>
              </a:rPr>
              <a:t> </a:t>
            </a:r>
            <a:r>
              <a:rPr lang="de-DE" dirty="0" err="1">
                <a:solidFill>
                  <a:srgbClr val="0000FF"/>
                </a:solidFill>
              </a:rPr>
              <a:t>multipacting</a:t>
            </a:r>
            <a:r>
              <a:rPr lang="de-DE" dirty="0"/>
              <a:t>.</a:t>
            </a:r>
            <a:r>
              <a:rPr lang="de-DE" dirty="0" smtClean="0"/>
              <a:t> </a:t>
            </a:r>
          </a:p>
          <a:p>
            <a:pPr algn="just">
              <a:spcBef>
                <a:spcPct val="50000"/>
              </a:spcBef>
            </a:pPr>
            <a:r>
              <a:rPr lang="de-DE" dirty="0" smtClean="0"/>
              <a:t>For </a:t>
            </a:r>
            <a:r>
              <a:rPr lang="de-DE" dirty="0" err="1" smtClean="0"/>
              <a:t>long</a:t>
            </a:r>
            <a:r>
              <a:rPr lang="de-DE" dirty="0" smtClean="0"/>
              <a:t> </a:t>
            </a:r>
            <a:r>
              <a:rPr lang="de-DE" dirty="0" err="1" smtClean="0"/>
              <a:t>bunches</a:t>
            </a:r>
            <a:r>
              <a:rPr lang="de-DE" dirty="0" smtClean="0"/>
              <a:t>, </a:t>
            </a:r>
            <a:r>
              <a:rPr lang="de-DE" dirty="0" err="1" smtClean="0"/>
              <a:t>electrons</a:t>
            </a:r>
            <a:r>
              <a:rPr lang="de-DE" dirty="0" smtClean="0"/>
              <a:t> </a:t>
            </a:r>
            <a:r>
              <a:rPr lang="de-DE" dirty="0" err="1" smtClean="0"/>
              <a:t>produced</a:t>
            </a:r>
            <a:r>
              <a:rPr lang="de-DE" dirty="0" smtClean="0"/>
              <a:t> on </a:t>
            </a:r>
            <a:r>
              <a:rPr lang="de-DE" dirty="0" err="1" smtClean="0"/>
              <a:t>the</a:t>
            </a:r>
            <a:r>
              <a:rPr lang="de-DE" dirty="0" smtClean="0"/>
              <a:t> </a:t>
            </a:r>
            <a:r>
              <a:rPr lang="de-DE" dirty="0" err="1" smtClean="0"/>
              <a:t>falling</a:t>
            </a:r>
            <a:r>
              <a:rPr lang="de-DE" dirty="0" smtClean="0"/>
              <a:t> </a:t>
            </a:r>
            <a:r>
              <a:rPr lang="de-DE" dirty="0" err="1" smtClean="0"/>
              <a:t>edge</a:t>
            </a:r>
            <a:r>
              <a:rPr lang="de-DE" dirty="0" smtClean="0"/>
              <a:t> of </a:t>
            </a:r>
            <a:r>
              <a:rPr lang="de-DE" dirty="0" err="1" smtClean="0"/>
              <a:t>the</a:t>
            </a:r>
            <a:r>
              <a:rPr lang="de-DE" dirty="0" smtClean="0"/>
              <a:t> </a:t>
            </a:r>
            <a:r>
              <a:rPr lang="de-DE" dirty="0" err="1" smtClean="0"/>
              <a:t>bunch</a:t>
            </a:r>
            <a:r>
              <a:rPr lang="de-DE" dirty="0" smtClean="0"/>
              <a:t> </a:t>
            </a:r>
            <a:r>
              <a:rPr lang="de-DE" dirty="0" err="1" smtClean="0"/>
              <a:t>can</a:t>
            </a:r>
            <a:r>
              <a:rPr lang="de-DE" dirty="0" smtClean="0"/>
              <a:t> </a:t>
            </a:r>
            <a:r>
              <a:rPr lang="de-DE" dirty="0" err="1" smtClean="0"/>
              <a:t>gain</a:t>
            </a:r>
            <a:r>
              <a:rPr lang="de-DE" dirty="0" smtClean="0"/>
              <a:t> </a:t>
            </a:r>
            <a:r>
              <a:rPr lang="de-DE" dirty="0" err="1" smtClean="0"/>
              <a:t>energy</a:t>
            </a:r>
            <a:r>
              <a:rPr lang="de-DE" dirty="0" smtClean="0"/>
              <a:t> and </a:t>
            </a:r>
            <a:r>
              <a:rPr lang="de-DE" dirty="0" err="1" smtClean="0"/>
              <a:t>contribute</a:t>
            </a:r>
            <a:r>
              <a:rPr lang="de-DE" dirty="0" smtClean="0"/>
              <a:t> to </a:t>
            </a:r>
            <a:r>
              <a:rPr lang="de-DE" dirty="0" err="1" smtClean="0"/>
              <a:t>multipacting</a:t>
            </a:r>
            <a:endParaRPr lang="de-DE" dirty="0"/>
          </a:p>
        </p:txBody>
      </p:sp>
      <p:pic>
        <p:nvPicPr>
          <p:cNvPr id="8" name="Picture 3" descr="hirsch7.pdf                                                    00052080Macintosh HD                   BC25E8C6:"/>
          <p:cNvPicPr>
            <a:picLocks noChangeAspect="1" noChangeArrowheads="1"/>
          </p:cNvPicPr>
          <p:nvPr/>
        </p:nvPicPr>
        <p:blipFill>
          <a:blip r:embed="rId4">
            <a:lum bright="-28000" contrast="44000"/>
          </a:blip>
          <a:srcRect l="6364" t="12921" b="19969"/>
          <a:stretch>
            <a:fillRect/>
          </a:stretch>
        </p:blipFill>
        <p:spPr bwMode="auto">
          <a:xfrm>
            <a:off x="444421" y="1126276"/>
            <a:ext cx="8062913" cy="4476750"/>
          </a:xfrm>
          <a:prstGeom prst="rect">
            <a:avLst/>
          </a:prstGeom>
          <a:noFill/>
        </p:spPr>
      </p:pic>
      <p:sp>
        <p:nvSpPr>
          <p:cNvPr id="7" name="Slide Number Placeholder 6"/>
          <p:cNvSpPr>
            <a:spLocks noGrp="1"/>
          </p:cNvSpPr>
          <p:nvPr>
            <p:ph type="sldNum" sz="quarter" idx="12"/>
          </p:nvPr>
        </p:nvSpPr>
        <p:spPr/>
        <p:txBody>
          <a:bodyPr/>
          <a:lstStyle/>
          <a:p>
            <a:fld id="{2E081447-C3CE-9F4F-A689-9A72CAFF10CA}"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smtClean="0">
                <a:solidFill>
                  <a:schemeClr val="folHlink"/>
                </a:solidFill>
              </a:rPr>
              <a:t>Features of </a:t>
            </a:r>
            <a:r>
              <a:rPr lang="de-DE" sz="3200" kern="0" dirty="0" err="1" smtClean="0">
                <a:solidFill>
                  <a:schemeClr val="folHlink"/>
                </a:solidFill>
              </a:rPr>
              <a:t>the</a:t>
            </a:r>
            <a:r>
              <a:rPr lang="de-DE" sz="3200" kern="0" dirty="0" smtClean="0">
                <a:solidFill>
                  <a:schemeClr val="folHlink"/>
                </a:solidFill>
              </a:rPr>
              <a:t> </a:t>
            </a: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build</a:t>
            </a:r>
            <a:r>
              <a:rPr lang="de-DE" sz="3200" kern="0" dirty="0" smtClean="0">
                <a:solidFill>
                  <a:schemeClr val="folHlink"/>
                </a:solidFill>
              </a:rPr>
              <a:t> up</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8" name="Content Placeholder 8"/>
          <p:cNvSpPr>
            <a:spLocks noGrp="1"/>
          </p:cNvSpPr>
          <p:nvPr>
            <p:ph idx="1"/>
          </p:nvPr>
        </p:nvSpPr>
        <p:spPr>
          <a:xfrm>
            <a:off x="506420" y="1306000"/>
            <a:ext cx="8229600" cy="4942400"/>
          </a:xfrm>
        </p:spPr>
        <p:txBody>
          <a:bodyPr>
            <a:normAutofit lnSpcReduction="10000"/>
          </a:bodyPr>
          <a:lstStyle/>
          <a:p>
            <a:pPr>
              <a:buFont typeface="Lucida Grande"/>
              <a:buChar char="→"/>
            </a:pPr>
            <a:r>
              <a:rPr lang="en-US" sz="2100" dirty="0" smtClean="0">
                <a:latin typeface="+mj-lt"/>
              </a:rPr>
              <a:t>It is clear that the electron cloud build up depends on a significant number of parameters, and the dependences are generally non-monotonic and non-trivial</a:t>
            </a:r>
          </a:p>
          <a:p>
            <a:pPr lvl="1">
              <a:buFont typeface="Arial"/>
              <a:buChar char="•"/>
            </a:pPr>
            <a:r>
              <a:rPr lang="en-US" sz="1700" dirty="0" smtClean="0">
                <a:latin typeface="+mj-lt"/>
              </a:rPr>
              <a:t>Maximum SEY and energy at which it occurs, </a:t>
            </a:r>
            <a:r>
              <a:rPr lang="en-US" sz="1700" dirty="0" err="1" smtClean="0">
                <a:latin typeface="+mj-lt"/>
              </a:rPr>
              <a:t>E</a:t>
            </a:r>
            <a:r>
              <a:rPr lang="en-US" sz="1700" baseline="-25000" dirty="0" err="1" smtClean="0">
                <a:latin typeface="+mj-lt"/>
              </a:rPr>
              <a:t>max</a:t>
            </a:r>
            <a:endParaRPr lang="en-US" sz="1700" dirty="0" smtClean="0">
              <a:latin typeface="+mj-lt"/>
            </a:endParaRPr>
          </a:p>
          <a:p>
            <a:pPr lvl="1">
              <a:buFont typeface="Arial"/>
              <a:buChar char="•"/>
            </a:pPr>
            <a:r>
              <a:rPr lang="en-US" sz="1700" dirty="0" smtClean="0">
                <a:latin typeface="+mj-lt"/>
              </a:rPr>
              <a:t>Bunch spacing and bunch length</a:t>
            </a:r>
          </a:p>
          <a:p>
            <a:pPr lvl="1">
              <a:buFont typeface="Arial"/>
              <a:buChar char="•"/>
            </a:pPr>
            <a:r>
              <a:rPr lang="en-US" sz="1700" dirty="0" smtClean="0">
                <a:latin typeface="+mj-lt"/>
              </a:rPr>
              <a:t>Beam pipe radius</a:t>
            </a:r>
          </a:p>
          <a:p>
            <a:pPr lvl="1">
              <a:buFont typeface="Arial"/>
              <a:buChar char="•"/>
            </a:pPr>
            <a:r>
              <a:rPr lang="en-US" sz="1700" dirty="0" smtClean="0">
                <a:latin typeface="+mj-lt"/>
              </a:rPr>
              <a:t>Beam transverse sizes</a:t>
            </a:r>
          </a:p>
          <a:p>
            <a:pPr lvl="1">
              <a:buFont typeface="Arial"/>
              <a:buChar char="•"/>
            </a:pPr>
            <a:r>
              <a:rPr lang="en-US" sz="1700" dirty="0" smtClean="0">
                <a:latin typeface="+mj-lt"/>
              </a:rPr>
              <a:t>Beam current (number of particles per bunch)</a:t>
            </a:r>
          </a:p>
          <a:p>
            <a:pPr>
              <a:buFont typeface="Wingdings" charset="2"/>
              <a:buChar char="→"/>
            </a:pPr>
            <a:r>
              <a:rPr lang="en-US" sz="2100" dirty="0" smtClean="0">
                <a:latin typeface="+mj-lt"/>
              </a:rPr>
              <a:t>The electron cloud can grow</a:t>
            </a:r>
          </a:p>
          <a:p>
            <a:pPr lvl="1">
              <a:buFont typeface="Arial"/>
              <a:buChar char="•"/>
            </a:pPr>
            <a:r>
              <a:rPr lang="en-US" sz="1700" dirty="0" smtClean="0">
                <a:latin typeface="+mj-lt"/>
              </a:rPr>
              <a:t>More or less linearly, when there is no multiplication effect, and then it saturates when electron losses balance electron production, usually at a density value that neutralizes the average beam charge.</a:t>
            </a:r>
          </a:p>
          <a:p>
            <a:pPr lvl="1">
              <a:buFont typeface="Arial"/>
              <a:buChar char="•"/>
            </a:pPr>
            <a:r>
              <a:rPr lang="en-US" sz="1700" dirty="0" smtClean="0">
                <a:latin typeface="+mj-lt"/>
              </a:rPr>
              <a:t>Exponentially, when there is </a:t>
            </a:r>
            <a:r>
              <a:rPr lang="en-US" sz="1700" dirty="0" err="1" smtClean="0">
                <a:latin typeface="+mj-lt"/>
              </a:rPr>
              <a:t>multipacting</a:t>
            </a:r>
            <a:r>
              <a:rPr lang="en-US" sz="1700" dirty="0" smtClean="0">
                <a:latin typeface="+mj-lt"/>
              </a:rPr>
              <a:t>. In this case saturation will only occur when newly emitted electrons from the surface do not have enough kinetic energy to diffuse into the pipe before they are repelled back by the space charge of the electrons themselves.</a:t>
            </a:r>
          </a:p>
          <a:p>
            <a:pPr>
              <a:buFont typeface="Lucida Grande"/>
              <a:buChar char="→"/>
            </a:pPr>
            <a:r>
              <a:rPr lang="en-US" sz="2100" dirty="0" smtClean="0">
                <a:latin typeface="+mj-lt"/>
              </a:rPr>
              <a:t>Numerical simulation is the best way to study electron cloud…. </a:t>
            </a:r>
          </a:p>
          <a:p>
            <a:pPr lvl="1">
              <a:buNone/>
            </a:pPr>
            <a:endParaRPr lang="en-US" sz="1362" dirty="0" smtClean="0">
              <a:latin typeface="+mj-lt"/>
            </a:endParaRPr>
          </a:p>
        </p:txBody>
      </p:sp>
      <p:sp>
        <p:nvSpPr>
          <p:cNvPr id="6" name="Slide Number Placeholder 5"/>
          <p:cNvSpPr>
            <a:spLocks noGrp="1"/>
          </p:cNvSpPr>
          <p:nvPr>
            <p:ph type="sldNum" sz="quarter" idx="12"/>
          </p:nvPr>
        </p:nvSpPr>
        <p:spPr/>
        <p:txBody>
          <a:bodyPr/>
          <a:lstStyle/>
          <a:p>
            <a:fld id="{2E081447-C3CE-9F4F-A689-9A72CAFF10CA}"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smtClean="0">
                <a:solidFill>
                  <a:schemeClr val="folHlink"/>
                </a:solidFill>
              </a:rPr>
              <a:t>Simulation of </a:t>
            </a:r>
            <a:r>
              <a:rPr lang="de-DE" sz="3200" kern="0" dirty="0" err="1" smtClean="0">
                <a:solidFill>
                  <a:schemeClr val="folHlink"/>
                </a:solidFill>
              </a:rPr>
              <a:t>e-cloud</a:t>
            </a:r>
            <a:r>
              <a:rPr lang="de-DE" sz="3200" kern="0" dirty="0" smtClean="0">
                <a:solidFill>
                  <a:schemeClr val="folHlink"/>
                </a:solidFill>
              </a:rPr>
              <a:t> </a:t>
            </a:r>
            <a:r>
              <a:rPr lang="de-DE" sz="3200" kern="0" dirty="0" err="1" smtClean="0">
                <a:solidFill>
                  <a:schemeClr val="folHlink"/>
                </a:solidFill>
              </a:rPr>
              <a:t>build</a:t>
            </a:r>
            <a:r>
              <a:rPr lang="de-DE" sz="3200" kern="0" dirty="0" smtClean="0">
                <a:solidFill>
                  <a:schemeClr val="folHlink"/>
                </a:solidFill>
              </a:rPr>
              <a:t> up</a:t>
            </a:r>
            <a:br>
              <a:rPr lang="de-DE" sz="3200" kern="0" dirty="0" smtClean="0">
                <a:solidFill>
                  <a:schemeClr val="folHlink"/>
                </a:solidFill>
              </a:rPr>
            </a:br>
            <a:r>
              <a:rPr lang="de-DE" sz="3200" kern="0" dirty="0" smtClean="0">
                <a:solidFill>
                  <a:schemeClr val="folHlink"/>
                </a:solidFill>
              </a:rPr>
              <a:t>General </a:t>
            </a:r>
            <a:r>
              <a:rPr lang="de-DE" sz="3200" kern="0" dirty="0" err="1" smtClean="0">
                <a:solidFill>
                  <a:schemeClr val="folHlink"/>
                </a:solidFill>
              </a:rPr>
              <a:t>principle</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9" name="Line 82"/>
          <p:cNvSpPr>
            <a:spLocks noChangeShapeType="1"/>
          </p:cNvSpPr>
          <p:nvPr/>
        </p:nvSpPr>
        <p:spPr bwMode="auto">
          <a:xfrm>
            <a:off x="990600" y="1981200"/>
            <a:ext cx="1524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0" name="Line 83"/>
          <p:cNvSpPr>
            <a:spLocks noChangeShapeType="1"/>
          </p:cNvSpPr>
          <p:nvPr/>
        </p:nvSpPr>
        <p:spPr bwMode="auto">
          <a:xfrm>
            <a:off x="3810000" y="2057400"/>
            <a:ext cx="1524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 name="Line 84"/>
          <p:cNvSpPr>
            <a:spLocks noChangeShapeType="1"/>
          </p:cNvSpPr>
          <p:nvPr/>
        </p:nvSpPr>
        <p:spPr bwMode="auto">
          <a:xfrm>
            <a:off x="1066800" y="5791200"/>
            <a:ext cx="1524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2" name="Line 85"/>
          <p:cNvSpPr>
            <a:spLocks noChangeShapeType="1"/>
          </p:cNvSpPr>
          <p:nvPr/>
        </p:nvSpPr>
        <p:spPr bwMode="auto">
          <a:xfrm>
            <a:off x="3810000" y="5715000"/>
            <a:ext cx="1524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3" name="Rectangle 107"/>
          <p:cNvSpPr>
            <a:spLocks noChangeArrowheads="1"/>
          </p:cNvSpPr>
          <p:nvPr/>
        </p:nvSpPr>
        <p:spPr bwMode="auto">
          <a:xfrm>
            <a:off x="5257800" y="2667000"/>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grpSp>
        <p:nvGrpSpPr>
          <p:cNvPr id="15" name="Group 120"/>
          <p:cNvGrpSpPr>
            <a:grpSpLocks/>
          </p:cNvGrpSpPr>
          <p:nvPr/>
        </p:nvGrpSpPr>
        <p:grpSpPr bwMode="auto">
          <a:xfrm>
            <a:off x="228600" y="1828800"/>
            <a:ext cx="8305800" cy="4114800"/>
            <a:chOff x="144" y="1152"/>
            <a:chExt cx="5232" cy="2592"/>
          </a:xfrm>
        </p:grpSpPr>
        <p:sp>
          <p:nvSpPr>
            <p:cNvPr id="16" name="Oval 87"/>
            <p:cNvSpPr>
              <a:spLocks noChangeArrowheads="1"/>
            </p:cNvSpPr>
            <p:nvPr/>
          </p:nvSpPr>
          <p:spPr bwMode="auto">
            <a:xfrm>
              <a:off x="2112" y="2304"/>
              <a:ext cx="720" cy="24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pPr algn="ctr"/>
              <a:r>
                <a:rPr lang="de-DE"/>
                <a:t>+</a:t>
              </a:r>
            </a:p>
          </p:txBody>
        </p:sp>
        <p:sp>
          <p:nvSpPr>
            <p:cNvPr id="17" name="Oval 3"/>
            <p:cNvSpPr>
              <a:spLocks noChangeArrowheads="1"/>
            </p:cNvSpPr>
            <p:nvPr/>
          </p:nvSpPr>
          <p:spPr bwMode="auto">
            <a:xfrm>
              <a:off x="384" y="2304"/>
              <a:ext cx="720" cy="24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pPr algn="ctr"/>
              <a:r>
                <a:rPr lang="de-DE"/>
                <a:t>+</a:t>
              </a:r>
            </a:p>
          </p:txBody>
        </p:sp>
        <p:sp>
          <p:nvSpPr>
            <p:cNvPr id="18" name="Line 8"/>
            <p:cNvSpPr>
              <a:spLocks noChangeShapeType="1"/>
            </p:cNvSpPr>
            <p:nvPr/>
          </p:nvSpPr>
          <p:spPr bwMode="auto">
            <a:xfrm>
              <a:off x="144" y="1824"/>
              <a:ext cx="3024"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9" name="Line 9"/>
            <p:cNvSpPr>
              <a:spLocks noChangeShapeType="1"/>
            </p:cNvSpPr>
            <p:nvPr/>
          </p:nvSpPr>
          <p:spPr bwMode="auto">
            <a:xfrm>
              <a:off x="144" y="3120"/>
              <a:ext cx="3024"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0" name="Oval 78"/>
            <p:cNvSpPr>
              <a:spLocks noChangeArrowheads="1"/>
            </p:cNvSpPr>
            <p:nvPr/>
          </p:nvSpPr>
          <p:spPr bwMode="auto">
            <a:xfrm>
              <a:off x="384" y="3504"/>
              <a:ext cx="720" cy="240"/>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endParaRPr lang="en-US"/>
            </a:p>
          </p:txBody>
        </p:sp>
        <p:sp>
          <p:nvSpPr>
            <p:cNvPr id="21" name="Oval 79"/>
            <p:cNvSpPr>
              <a:spLocks noChangeArrowheads="1"/>
            </p:cNvSpPr>
            <p:nvPr/>
          </p:nvSpPr>
          <p:spPr bwMode="auto">
            <a:xfrm>
              <a:off x="336" y="1152"/>
              <a:ext cx="720" cy="240"/>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endParaRPr lang="en-US"/>
            </a:p>
          </p:txBody>
        </p:sp>
        <p:sp>
          <p:nvSpPr>
            <p:cNvPr id="22" name="Oval 80"/>
            <p:cNvSpPr>
              <a:spLocks noChangeArrowheads="1"/>
            </p:cNvSpPr>
            <p:nvPr/>
          </p:nvSpPr>
          <p:spPr bwMode="auto">
            <a:xfrm>
              <a:off x="2112" y="3504"/>
              <a:ext cx="720" cy="240"/>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endParaRPr lang="en-US"/>
            </a:p>
          </p:txBody>
        </p:sp>
        <p:sp>
          <p:nvSpPr>
            <p:cNvPr id="23" name="Oval 81"/>
            <p:cNvSpPr>
              <a:spLocks noChangeArrowheads="1"/>
            </p:cNvSpPr>
            <p:nvPr/>
          </p:nvSpPr>
          <p:spPr bwMode="auto">
            <a:xfrm>
              <a:off x="2064" y="1152"/>
              <a:ext cx="720" cy="240"/>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endParaRPr lang="en-US"/>
            </a:p>
          </p:txBody>
        </p:sp>
        <p:sp>
          <p:nvSpPr>
            <p:cNvPr id="24" name="Text Box 108"/>
            <p:cNvSpPr txBox="1">
              <a:spLocks noChangeArrowheads="1"/>
            </p:cNvSpPr>
            <p:nvPr/>
          </p:nvSpPr>
          <p:spPr bwMode="auto">
            <a:xfrm>
              <a:off x="3456" y="1210"/>
              <a:ext cx="1920" cy="518"/>
            </a:xfrm>
            <a:prstGeom prst="rect">
              <a:avLst/>
            </a:prstGeom>
            <a:noFill/>
            <a:ln w="9525">
              <a:noFill/>
              <a:miter lim="800000"/>
              <a:headEnd/>
              <a:tailEnd/>
            </a:ln>
            <a:effectLst/>
          </p:spPr>
          <p:txBody>
            <a:bodyPr>
              <a:prstTxWarp prst="textNoShape">
                <a:avLst/>
              </a:prstTxWarp>
              <a:spAutoFit/>
            </a:bodyPr>
            <a:lstStyle/>
            <a:p>
              <a:pPr>
                <a:spcBef>
                  <a:spcPct val="50000"/>
                </a:spcBef>
                <a:buClr>
                  <a:srgbClr val="0000FF"/>
                </a:buClr>
                <a:buFontTx/>
                <a:buChar char="•"/>
              </a:pPr>
              <a:r>
                <a:rPr lang="de-DE" dirty="0"/>
                <a:t> </a:t>
              </a:r>
              <a:r>
                <a:rPr lang="de-DE" dirty="0" err="1"/>
                <a:t>focus</a:t>
              </a:r>
              <a:r>
                <a:rPr lang="de-DE" dirty="0"/>
                <a:t> on a </a:t>
              </a:r>
              <a:r>
                <a:rPr lang="de-DE" dirty="0" err="1">
                  <a:solidFill>
                    <a:srgbClr val="FF0000"/>
                  </a:solidFill>
                </a:rPr>
                <a:t>beam</a:t>
              </a:r>
              <a:r>
                <a:rPr lang="de-DE" dirty="0"/>
                <a:t> </a:t>
              </a:r>
              <a:r>
                <a:rPr lang="de-DE" dirty="0" err="1"/>
                <a:t>line</a:t>
              </a:r>
              <a:r>
                <a:rPr lang="de-DE" dirty="0"/>
                <a:t> </a:t>
              </a:r>
              <a:r>
                <a:rPr lang="de-DE" dirty="0" err="1"/>
                <a:t>section</a:t>
              </a:r>
              <a:r>
                <a:rPr lang="de-DE" dirty="0"/>
                <a:t> (1m </a:t>
              </a:r>
              <a:r>
                <a:rPr lang="de-DE" dirty="0" err="1"/>
                <a:t>for</a:t>
              </a:r>
              <a:r>
                <a:rPr lang="de-DE" dirty="0"/>
                <a:t> ex.)</a:t>
              </a:r>
            </a:p>
          </p:txBody>
        </p:sp>
        <p:sp>
          <p:nvSpPr>
            <p:cNvPr id="25" name="Text Box 109"/>
            <p:cNvSpPr txBox="1">
              <a:spLocks noChangeArrowheads="1"/>
            </p:cNvSpPr>
            <p:nvPr/>
          </p:nvSpPr>
          <p:spPr bwMode="auto">
            <a:xfrm>
              <a:off x="2102" y="1507"/>
              <a:ext cx="1172" cy="298"/>
            </a:xfrm>
            <a:prstGeom prst="rect">
              <a:avLst/>
            </a:prstGeom>
            <a:noFill/>
            <a:ln w="9525">
              <a:noFill/>
              <a:miter lim="800000"/>
              <a:headEnd/>
              <a:tailEnd/>
            </a:ln>
            <a:effectLst/>
          </p:spPr>
          <p:txBody>
            <a:bodyPr wrap="none">
              <a:prstTxWarp prst="textNoShape">
                <a:avLst/>
              </a:prstTxWarp>
              <a:spAutoFit/>
            </a:bodyPr>
            <a:lstStyle/>
            <a:p>
              <a:r>
                <a:rPr lang="de-DE">
                  <a:latin typeface="Textile" charset="0"/>
                </a:rPr>
                <a:t>Beam pipe</a:t>
              </a:r>
              <a:endParaRPr lang="de-DE"/>
            </a:p>
          </p:txBody>
        </p:sp>
        <p:sp>
          <p:nvSpPr>
            <p:cNvPr id="26" name="Line 112"/>
            <p:cNvSpPr>
              <a:spLocks noChangeShapeType="1"/>
            </p:cNvSpPr>
            <p:nvPr/>
          </p:nvSpPr>
          <p:spPr bwMode="auto">
            <a:xfrm>
              <a:off x="144" y="2400"/>
              <a:ext cx="480" cy="0"/>
            </a:xfrm>
            <a:prstGeom prst="line">
              <a:avLst/>
            </a:prstGeom>
            <a:noFill/>
            <a:ln w="9525">
              <a:solidFill>
                <a:srgbClr val="FF0000"/>
              </a:solidFill>
              <a:round/>
              <a:headEnd type="arrow" w="med" len="med"/>
              <a:tailEnd/>
            </a:ln>
            <a:effectLst/>
          </p:spPr>
          <p:txBody>
            <a:bodyPr wrap="none" anchor="ctr">
              <a:prstTxWarp prst="textNoShape">
                <a:avLst/>
              </a:prstTxWarp>
            </a:bodyPr>
            <a:lstStyle/>
            <a:p>
              <a:endParaRPr lang="en-US"/>
            </a:p>
          </p:txBody>
        </p:sp>
      </p:grpSp>
      <p:grpSp>
        <p:nvGrpSpPr>
          <p:cNvPr id="27" name="Group 126"/>
          <p:cNvGrpSpPr>
            <a:grpSpLocks/>
          </p:cNvGrpSpPr>
          <p:nvPr/>
        </p:nvGrpSpPr>
        <p:grpSpPr bwMode="auto">
          <a:xfrm>
            <a:off x="609600" y="2743200"/>
            <a:ext cx="8077200" cy="2209800"/>
            <a:chOff x="384" y="1728"/>
            <a:chExt cx="5088" cy="1392"/>
          </a:xfrm>
        </p:grpSpPr>
        <p:sp>
          <p:nvSpPr>
            <p:cNvPr id="28" name="Line 55"/>
            <p:cNvSpPr>
              <a:spLocks noChangeShapeType="1"/>
            </p:cNvSpPr>
            <p:nvPr/>
          </p:nvSpPr>
          <p:spPr bwMode="auto">
            <a:xfrm>
              <a:off x="2256"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9" name="Line 56"/>
            <p:cNvSpPr>
              <a:spLocks noChangeShapeType="1"/>
            </p:cNvSpPr>
            <p:nvPr/>
          </p:nvSpPr>
          <p:spPr bwMode="auto">
            <a:xfrm>
              <a:off x="3120"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0" name="Line 57"/>
            <p:cNvSpPr>
              <a:spLocks noChangeShapeType="1"/>
            </p:cNvSpPr>
            <p:nvPr/>
          </p:nvSpPr>
          <p:spPr bwMode="auto">
            <a:xfrm>
              <a:off x="2352"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1" name="Line 58"/>
            <p:cNvSpPr>
              <a:spLocks noChangeShapeType="1"/>
            </p:cNvSpPr>
            <p:nvPr/>
          </p:nvSpPr>
          <p:spPr bwMode="auto">
            <a:xfrm>
              <a:off x="384"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2" name="Line 59"/>
            <p:cNvSpPr>
              <a:spLocks noChangeShapeType="1"/>
            </p:cNvSpPr>
            <p:nvPr/>
          </p:nvSpPr>
          <p:spPr bwMode="auto">
            <a:xfrm>
              <a:off x="2160"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3" name="Line 61"/>
            <p:cNvSpPr>
              <a:spLocks noChangeShapeType="1"/>
            </p:cNvSpPr>
            <p:nvPr/>
          </p:nvSpPr>
          <p:spPr bwMode="auto">
            <a:xfrm>
              <a:off x="480"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4" name="Line 62"/>
            <p:cNvSpPr>
              <a:spLocks noChangeShapeType="1"/>
            </p:cNvSpPr>
            <p:nvPr/>
          </p:nvSpPr>
          <p:spPr bwMode="auto">
            <a:xfrm>
              <a:off x="576"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 name="Line 63"/>
            <p:cNvSpPr>
              <a:spLocks noChangeShapeType="1"/>
            </p:cNvSpPr>
            <p:nvPr/>
          </p:nvSpPr>
          <p:spPr bwMode="auto">
            <a:xfrm>
              <a:off x="672"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6" name="Line 64"/>
            <p:cNvSpPr>
              <a:spLocks noChangeShapeType="1"/>
            </p:cNvSpPr>
            <p:nvPr/>
          </p:nvSpPr>
          <p:spPr bwMode="auto">
            <a:xfrm>
              <a:off x="768"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7" name="Line 65"/>
            <p:cNvSpPr>
              <a:spLocks noChangeShapeType="1"/>
            </p:cNvSpPr>
            <p:nvPr/>
          </p:nvSpPr>
          <p:spPr bwMode="auto">
            <a:xfrm>
              <a:off x="864"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8" name="Line 66"/>
            <p:cNvSpPr>
              <a:spLocks noChangeShapeType="1"/>
            </p:cNvSpPr>
            <p:nvPr/>
          </p:nvSpPr>
          <p:spPr bwMode="auto">
            <a:xfrm>
              <a:off x="960"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9" name="Line 67"/>
            <p:cNvSpPr>
              <a:spLocks noChangeShapeType="1"/>
            </p:cNvSpPr>
            <p:nvPr/>
          </p:nvSpPr>
          <p:spPr bwMode="auto">
            <a:xfrm>
              <a:off x="1056"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0" name="Line 68"/>
            <p:cNvSpPr>
              <a:spLocks noChangeShapeType="1"/>
            </p:cNvSpPr>
            <p:nvPr/>
          </p:nvSpPr>
          <p:spPr bwMode="auto">
            <a:xfrm>
              <a:off x="1152"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1" name="Line 69"/>
            <p:cNvSpPr>
              <a:spLocks noChangeShapeType="1"/>
            </p:cNvSpPr>
            <p:nvPr/>
          </p:nvSpPr>
          <p:spPr bwMode="auto">
            <a:xfrm>
              <a:off x="1440"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2" name="Line 70"/>
            <p:cNvSpPr>
              <a:spLocks noChangeShapeType="1"/>
            </p:cNvSpPr>
            <p:nvPr/>
          </p:nvSpPr>
          <p:spPr bwMode="auto">
            <a:xfrm>
              <a:off x="1728"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3" name="Line 71"/>
            <p:cNvSpPr>
              <a:spLocks noChangeShapeType="1"/>
            </p:cNvSpPr>
            <p:nvPr/>
          </p:nvSpPr>
          <p:spPr bwMode="auto">
            <a:xfrm>
              <a:off x="2016"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4" name="Line 73"/>
            <p:cNvSpPr>
              <a:spLocks noChangeShapeType="1"/>
            </p:cNvSpPr>
            <p:nvPr/>
          </p:nvSpPr>
          <p:spPr bwMode="auto">
            <a:xfrm>
              <a:off x="2448"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5" name="Line 74"/>
            <p:cNvSpPr>
              <a:spLocks noChangeShapeType="1"/>
            </p:cNvSpPr>
            <p:nvPr/>
          </p:nvSpPr>
          <p:spPr bwMode="auto">
            <a:xfrm>
              <a:off x="2544"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6" name="Line 75"/>
            <p:cNvSpPr>
              <a:spLocks noChangeShapeType="1"/>
            </p:cNvSpPr>
            <p:nvPr/>
          </p:nvSpPr>
          <p:spPr bwMode="auto">
            <a:xfrm>
              <a:off x="2640"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7" name="Line 76"/>
            <p:cNvSpPr>
              <a:spLocks noChangeShapeType="1"/>
            </p:cNvSpPr>
            <p:nvPr/>
          </p:nvSpPr>
          <p:spPr bwMode="auto">
            <a:xfrm>
              <a:off x="2736"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 name="Line 77"/>
            <p:cNvSpPr>
              <a:spLocks noChangeShapeType="1"/>
            </p:cNvSpPr>
            <p:nvPr/>
          </p:nvSpPr>
          <p:spPr bwMode="auto">
            <a:xfrm>
              <a:off x="2832" y="1824"/>
              <a:ext cx="0" cy="12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9" name="Text Box 114"/>
            <p:cNvSpPr txBox="1">
              <a:spLocks noChangeArrowheads="1"/>
            </p:cNvSpPr>
            <p:nvPr/>
          </p:nvSpPr>
          <p:spPr bwMode="auto">
            <a:xfrm>
              <a:off x="3456" y="1728"/>
              <a:ext cx="2016" cy="518"/>
            </a:xfrm>
            <a:prstGeom prst="rect">
              <a:avLst/>
            </a:prstGeom>
            <a:noFill/>
            <a:ln w="9525">
              <a:noFill/>
              <a:miter lim="800000"/>
              <a:headEnd/>
              <a:tailEnd/>
            </a:ln>
            <a:effectLst/>
          </p:spPr>
          <p:txBody>
            <a:bodyPr>
              <a:prstTxWarp prst="textNoShape">
                <a:avLst/>
              </a:prstTxWarp>
              <a:spAutoFit/>
            </a:bodyPr>
            <a:lstStyle/>
            <a:p>
              <a:pPr>
                <a:spcBef>
                  <a:spcPct val="50000"/>
                </a:spcBef>
                <a:buClr>
                  <a:srgbClr val="0000FF"/>
                </a:buClr>
                <a:buFont typeface="Times" pitchFamily="-65" charset="0"/>
                <a:buChar char="•"/>
              </a:pPr>
              <a:r>
                <a:rPr lang="de-DE" dirty="0"/>
                <a:t> </a:t>
              </a:r>
              <a:r>
                <a:rPr lang="de-DE" dirty="0" err="1"/>
                <a:t>slice</a:t>
              </a:r>
              <a:r>
                <a:rPr lang="de-DE" dirty="0"/>
                <a:t> </a:t>
              </a:r>
              <a:r>
                <a:rPr lang="de-DE" dirty="0" err="1"/>
                <a:t>bunch</a:t>
              </a:r>
              <a:r>
                <a:rPr lang="de-DE" dirty="0"/>
                <a:t> and </a:t>
              </a:r>
              <a:r>
                <a:rPr lang="de-DE" dirty="0" err="1"/>
                <a:t>interbunch</a:t>
              </a:r>
              <a:r>
                <a:rPr lang="de-DE" dirty="0"/>
                <a:t> </a:t>
              </a:r>
              <a:r>
                <a:rPr lang="de-DE" dirty="0" err="1"/>
                <a:t>gaps</a:t>
              </a:r>
              <a:endParaRPr lang="de-DE" dirty="0"/>
            </a:p>
          </p:txBody>
        </p:sp>
      </p:grpSp>
      <p:grpSp>
        <p:nvGrpSpPr>
          <p:cNvPr id="50" name="Group 129"/>
          <p:cNvGrpSpPr>
            <a:grpSpLocks/>
          </p:cNvGrpSpPr>
          <p:nvPr/>
        </p:nvGrpSpPr>
        <p:grpSpPr bwMode="auto">
          <a:xfrm>
            <a:off x="914400" y="2362200"/>
            <a:ext cx="7772400" cy="2971800"/>
            <a:chOff x="576" y="1488"/>
            <a:chExt cx="4896" cy="1872"/>
          </a:xfrm>
        </p:grpSpPr>
        <p:sp>
          <p:nvSpPr>
            <p:cNvPr id="51" name="Oval 17"/>
            <p:cNvSpPr>
              <a:spLocks noChangeArrowheads="1"/>
            </p:cNvSpPr>
            <p:nvPr/>
          </p:nvSpPr>
          <p:spPr bwMode="auto">
            <a:xfrm>
              <a:off x="1248" y="2112"/>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52" name="Oval 18"/>
            <p:cNvSpPr>
              <a:spLocks noChangeArrowheads="1"/>
            </p:cNvSpPr>
            <p:nvPr/>
          </p:nvSpPr>
          <p:spPr bwMode="auto">
            <a:xfrm>
              <a:off x="1344" y="1872"/>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53" name="Oval 19"/>
            <p:cNvSpPr>
              <a:spLocks noChangeArrowheads="1"/>
            </p:cNvSpPr>
            <p:nvPr/>
          </p:nvSpPr>
          <p:spPr bwMode="auto">
            <a:xfrm>
              <a:off x="1296" y="2496"/>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54" name="Oval 21"/>
            <p:cNvSpPr>
              <a:spLocks noChangeArrowheads="1"/>
            </p:cNvSpPr>
            <p:nvPr/>
          </p:nvSpPr>
          <p:spPr bwMode="auto">
            <a:xfrm>
              <a:off x="2400" y="2016"/>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55" name="Oval 22"/>
            <p:cNvSpPr>
              <a:spLocks noChangeArrowheads="1"/>
            </p:cNvSpPr>
            <p:nvPr/>
          </p:nvSpPr>
          <p:spPr bwMode="auto">
            <a:xfrm>
              <a:off x="2016" y="2688"/>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56" name="Oval 23"/>
            <p:cNvSpPr>
              <a:spLocks noChangeArrowheads="1"/>
            </p:cNvSpPr>
            <p:nvPr/>
          </p:nvSpPr>
          <p:spPr bwMode="auto">
            <a:xfrm>
              <a:off x="1968" y="2016"/>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57" name="Oval 24"/>
            <p:cNvSpPr>
              <a:spLocks noChangeArrowheads="1"/>
            </p:cNvSpPr>
            <p:nvPr/>
          </p:nvSpPr>
          <p:spPr bwMode="auto">
            <a:xfrm>
              <a:off x="1440" y="2640"/>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58" name="Oval 28"/>
            <p:cNvSpPr>
              <a:spLocks noChangeArrowheads="1"/>
            </p:cNvSpPr>
            <p:nvPr/>
          </p:nvSpPr>
          <p:spPr bwMode="auto">
            <a:xfrm>
              <a:off x="1104" y="2880"/>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59" name="Oval 29"/>
            <p:cNvSpPr>
              <a:spLocks noChangeArrowheads="1"/>
            </p:cNvSpPr>
            <p:nvPr/>
          </p:nvSpPr>
          <p:spPr bwMode="auto">
            <a:xfrm>
              <a:off x="1488" y="2112"/>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60" name="Oval 30"/>
            <p:cNvSpPr>
              <a:spLocks noChangeArrowheads="1"/>
            </p:cNvSpPr>
            <p:nvPr/>
          </p:nvSpPr>
          <p:spPr bwMode="auto">
            <a:xfrm>
              <a:off x="1728" y="2208"/>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61" name="Oval 31"/>
            <p:cNvSpPr>
              <a:spLocks noChangeArrowheads="1"/>
            </p:cNvSpPr>
            <p:nvPr/>
          </p:nvSpPr>
          <p:spPr bwMode="auto">
            <a:xfrm>
              <a:off x="1728" y="2736"/>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62" name="Oval 32"/>
            <p:cNvSpPr>
              <a:spLocks noChangeArrowheads="1"/>
            </p:cNvSpPr>
            <p:nvPr/>
          </p:nvSpPr>
          <p:spPr bwMode="auto">
            <a:xfrm>
              <a:off x="768" y="1920"/>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63" name="Oval 33"/>
            <p:cNvSpPr>
              <a:spLocks noChangeArrowheads="1"/>
            </p:cNvSpPr>
            <p:nvPr/>
          </p:nvSpPr>
          <p:spPr bwMode="auto">
            <a:xfrm>
              <a:off x="864" y="2544"/>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64" name="Oval 34"/>
            <p:cNvSpPr>
              <a:spLocks noChangeArrowheads="1"/>
            </p:cNvSpPr>
            <p:nvPr/>
          </p:nvSpPr>
          <p:spPr bwMode="auto">
            <a:xfrm>
              <a:off x="768" y="2928"/>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65" name="Oval 35"/>
            <p:cNvSpPr>
              <a:spLocks noChangeArrowheads="1"/>
            </p:cNvSpPr>
            <p:nvPr/>
          </p:nvSpPr>
          <p:spPr bwMode="auto">
            <a:xfrm>
              <a:off x="960" y="1968"/>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66" name="Oval 37"/>
            <p:cNvSpPr>
              <a:spLocks noChangeArrowheads="1"/>
            </p:cNvSpPr>
            <p:nvPr/>
          </p:nvSpPr>
          <p:spPr bwMode="auto">
            <a:xfrm>
              <a:off x="1344" y="2880"/>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67" name="Oval 40"/>
            <p:cNvSpPr>
              <a:spLocks noChangeArrowheads="1"/>
            </p:cNvSpPr>
            <p:nvPr/>
          </p:nvSpPr>
          <p:spPr bwMode="auto">
            <a:xfrm>
              <a:off x="2112" y="2832"/>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68" name="Oval 42"/>
            <p:cNvSpPr>
              <a:spLocks noChangeArrowheads="1"/>
            </p:cNvSpPr>
            <p:nvPr/>
          </p:nvSpPr>
          <p:spPr bwMode="auto">
            <a:xfrm>
              <a:off x="576" y="2736"/>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69" name="Oval 43"/>
            <p:cNvSpPr>
              <a:spLocks noChangeArrowheads="1"/>
            </p:cNvSpPr>
            <p:nvPr/>
          </p:nvSpPr>
          <p:spPr bwMode="auto">
            <a:xfrm>
              <a:off x="576" y="2160"/>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70" name="Oval 45"/>
            <p:cNvSpPr>
              <a:spLocks noChangeArrowheads="1"/>
            </p:cNvSpPr>
            <p:nvPr/>
          </p:nvSpPr>
          <p:spPr bwMode="auto">
            <a:xfrm>
              <a:off x="2544" y="2784"/>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71" name="Oval 46"/>
            <p:cNvSpPr>
              <a:spLocks noChangeArrowheads="1"/>
            </p:cNvSpPr>
            <p:nvPr/>
          </p:nvSpPr>
          <p:spPr bwMode="auto">
            <a:xfrm>
              <a:off x="1008" y="2688"/>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72" name="Oval 47"/>
            <p:cNvSpPr>
              <a:spLocks noChangeArrowheads="1"/>
            </p:cNvSpPr>
            <p:nvPr/>
          </p:nvSpPr>
          <p:spPr bwMode="auto">
            <a:xfrm>
              <a:off x="1536" y="2496"/>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73" name="Oval 48"/>
            <p:cNvSpPr>
              <a:spLocks noChangeArrowheads="1"/>
            </p:cNvSpPr>
            <p:nvPr/>
          </p:nvSpPr>
          <p:spPr bwMode="auto">
            <a:xfrm>
              <a:off x="2688" y="2016"/>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74" name="Oval 49"/>
            <p:cNvSpPr>
              <a:spLocks noChangeArrowheads="1"/>
            </p:cNvSpPr>
            <p:nvPr/>
          </p:nvSpPr>
          <p:spPr bwMode="auto">
            <a:xfrm>
              <a:off x="1824" y="2928"/>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75" name="Oval 50"/>
            <p:cNvSpPr>
              <a:spLocks noChangeArrowheads="1"/>
            </p:cNvSpPr>
            <p:nvPr/>
          </p:nvSpPr>
          <p:spPr bwMode="auto">
            <a:xfrm>
              <a:off x="1872" y="2400"/>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76" name="Oval 89"/>
            <p:cNvSpPr>
              <a:spLocks noChangeArrowheads="1"/>
            </p:cNvSpPr>
            <p:nvPr/>
          </p:nvSpPr>
          <p:spPr bwMode="auto">
            <a:xfrm>
              <a:off x="1584" y="1584"/>
              <a:ext cx="48" cy="48"/>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77" name="Oval 90"/>
            <p:cNvSpPr>
              <a:spLocks noChangeArrowheads="1"/>
            </p:cNvSpPr>
            <p:nvPr/>
          </p:nvSpPr>
          <p:spPr bwMode="auto">
            <a:xfrm>
              <a:off x="1344" y="1728"/>
              <a:ext cx="48" cy="48"/>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78" name="Oval 91"/>
            <p:cNvSpPr>
              <a:spLocks noChangeArrowheads="1"/>
            </p:cNvSpPr>
            <p:nvPr/>
          </p:nvSpPr>
          <p:spPr bwMode="auto">
            <a:xfrm>
              <a:off x="1344" y="3312"/>
              <a:ext cx="48" cy="48"/>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79" name="Oval 92"/>
            <p:cNvSpPr>
              <a:spLocks noChangeArrowheads="1"/>
            </p:cNvSpPr>
            <p:nvPr/>
          </p:nvSpPr>
          <p:spPr bwMode="auto">
            <a:xfrm>
              <a:off x="1824" y="3264"/>
              <a:ext cx="48" cy="48"/>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pPr algn="ctr"/>
              <a:endParaRPr lang="en-US">
                <a:solidFill>
                  <a:srgbClr val="FF0000"/>
                </a:solidFill>
              </a:endParaRPr>
            </a:p>
          </p:txBody>
        </p:sp>
        <p:sp>
          <p:nvSpPr>
            <p:cNvPr id="80" name="Oval 94"/>
            <p:cNvSpPr>
              <a:spLocks noChangeArrowheads="1"/>
            </p:cNvSpPr>
            <p:nvPr/>
          </p:nvSpPr>
          <p:spPr bwMode="auto">
            <a:xfrm>
              <a:off x="1488" y="1488"/>
              <a:ext cx="48" cy="48"/>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81" name="Oval 95"/>
            <p:cNvSpPr>
              <a:spLocks noChangeArrowheads="1"/>
            </p:cNvSpPr>
            <p:nvPr/>
          </p:nvSpPr>
          <p:spPr bwMode="auto">
            <a:xfrm>
              <a:off x="768" y="1680"/>
              <a:ext cx="48" cy="48"/>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82" name="Oval 96"/>
            <p:cNvSpPr>
              <a:spLocks noChangeArrowheads="1"/>
            </p:cNvSpPr>
            <p:nvPr/>
          </p:nvSpPr>
          <p:spPr bwMode="auto">
            <a:xfrm>
              <a:off x="960" y="1632"/>
              <a:ext cx="48" cy="48"/>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83" name="Oval 115"/>
            <p:cNvSpPr>
              <a:spLocks noChangeArrowheads="1"/>
            </p:cNvSpPr>
            <p:nvPr/>
          </p:nvSpPr>
          <p:spPr bwMode="auto">
            <a:xfrm>
              <a:off x="2208" y="2208"/>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84" name="Text Box 116"/>
            <p:cNvSpPr txBox="1">
              <a:spLocks noChangeArrowheads="1"/>
            </p:cNvSpPr>
            <p:nvPr/>
          </p:nvSpPr>
          <p:spPr bwMode="auto">
            <a:xfrm>
              <a:off x="3456" y="2256"/>
              <a:ext cx="2016" cy="978"/>
            </a:xfrm>
            <a:prstGeom prst="rect">
              <a:avLst/>
            </a:prstGeom>
            <a:noFill/>
            <a:ln w="9525">
              <a:noFill/>
              <a:miter lim="800000"/>
              <a:headEnd/>
              <a:tailEnd/>
            </a:ln>
            <a:effectLst/>
          </p:spPr>
          <p:txBody>
            <a:bodyPr>
              <a:prstTxWarp prst="textNoShape">
                <a:avLst/>
              </a:prstTxWarp>
              <a:spAutoFit/>
            </a:bodyPr>
            <a:lstStyle/>
            <a:p>
              <a:pPr>
                <a:spcBef>
                  <a:spcPct val="50000"/>
                </a:spcBef>
                <a:buClr>
                  <a:srgbClr val="0000FF"/>
                </a:buClr>
                <a:buFont typeface="Times" pitchFamily="-65" charset="0"/>
                <a:buChar char="•"/>
              </a:pPr>
              <a:r>
                <a:rPr lang="de-DE" dirty="0"/>
                <a:t> </a:t>
              </a:r>
              <a:r>
                <a:rPr lang="de-DE" dirty="0" err="1"/>
                <a:t>represent</a:t>
              </a:r>
              <a:r>
                <a:rPr lang="de-DE" dirty="0"/>
                <a:t> e- </a:t>
              </a:r>
              <a:r>
                <a:rPr lang="de-DE" dirty="0" err="1"/>
                <a:t>by</a:t>
              </a:r>
              <a:r>
                <a:rPr lang="de-DE" dirty="0"/>
                <a:t> </a:t>
              </a:r>
              <a:r>
                <a:rPr lang="de-DE" dirty="0" err="1">
                  <a:solidFill>
                    <a:srgbClr val="0000FF"/>
                  </a:solidFill>
                </a:rPr>
                <a:t>macroparticles</a:t>
              </a:r>
              <a:r>
                <a:rPr lang="de-DE" dirty="0"/>
                <a:t>: </a:t>
              </a:r>
              <a:r>
                <a:rPr lang="de-DE" dirty="0" err="1"/>
                <a:t>create</a:t>
              </a:r>
              <a:r>
                <a:rPr lang="de-DE" dirty="0"/>
                <a:t> and </a:t>
              </a:r>
              <a:r>
                <a:rPr lang="de-DE" dirty="0" err="1"/>
                <a:t>accelerate</a:t>
              </a:r>
              <a:r>
                <a:rPr lang="de-DE" dirty="0"/>
                <a:t> e- in </a:t>
              </a:r>
              <a:r>
                <a:rPr lang="de-DE" dirty="0" err="1">
                  <a:solidFill>
                    <a:srgbClr val="FF0000"/>
                  </a:solidFill>
                </a:rPr>
                <a:t>beam</a:t>
              </a:r>
              <a:r>
                <a:rPr lang="de-DE" dirty="0"/>
                <a:t> and image </a:t>
              </a:r>
              <a:r>
                <a:rPr lang="de-DE" dirty="0" err="1"/>
                <a:t>fields</a:t>
              </a:r>
              <a:endParaRPr lang="de-DE" dirty="0"/>
            </a:p>
          </p:txBody>
        </p:sp>
      </p:grpSp>
      <p:grpSp>
        <p:nvGrpSpPr>
          <p:cNvPr id="85" name="Group 130"/>
          <p:cNvGrpSpPr>
            <a:grpSpLocks/>
          </p:cNvGrpSpPr>
          <p:nvPr/>
        </p:nvGrpSpPr>
        <p:grpSpPr bwMode="auto">
          <a:xfrm>
            <a:off x="2514600" y="2895600"/>
            <a:ext cx="6172200" cy="3413125"/>
            <a:chOff x="1584" y="1824"/>
            <a:chExt cx="3888" cy="2150"/>
          </a:xfrm>
        </p:grpSpPr>
        <p:sp>
          <p:nvSpPr>
            <p:cNvPr id="86" name="Oval 20"/>
            <p:cNvSpPr>
              <a:spLocks noChangeArrowheads="1"/>
            </p:cNvSpPr>
            <p:nvPr/>
          </p:nvSpPr>
          <p:spPr bwMode="auto">
            <a:xfrm>
              <a:off x="1584" y="2016"/>
              <a:ext cx="48" cy="4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87" name="Oval 39"/>
            <p:cNvSpPr>
              <a:spLocks noChangeArrowheads="1"/>
            </p:cNvSpPr>
            <p:nvPr/>
          </p:nvSpPr>
          <p:spPr bwMode="auto">
            <a:xfrm>
              <a:off x="2160" y="2160"/>
              <a:ext cx="48" cy="48"/>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88" name="Line 101"/>
            <p:cNvSpPr>
              <a:spLocks noChangeShapeType="1"/>
            </p:cNvSpPr>
            <p:nvPr/>
          </p:nvSpPr>
          <p:spPr bwMode="auto">
            <a:xfrm flipV="1">
              <a:off x="1632" y="1824"/>
              <a:ext cx="240" cy="192"/>
            </a:xfrm>
            <a:prstGeom prst="line">
              <a:avLst/>
            </a:prstGeom>
            <a:noFill/>
            <a:ln w="9525">
              <a:solidFill>
                <a:srgbClr val="0000FF"/>
              </a:solidFill>
              <a:round/>
              <a:headEnd/>
              <a:tailEnd type="triangle" w="med" len="med"/>
            </a:ln>
            <a:effectLst/>
          </p:spPr>
          <p:txBody>
            <a:bodyPr wrap="none" anchor="ctr">
              <a:prstTxWarp prst="textNoShape">
                <a:avLst/>
              </a:prstTxWarp>
            </a:bodyPr>
            <a:lstStyle/>
            <a:p>
              <a:endParaRPr lang="en-US"/>
            </a:p>
          </p:txBody>
        </p:sp>
        <p:sp>
          <p:nvSpPr>
            <p:cNvPr id="89" name="Line 104"/>
            <p:cNvSpPr>
              <a:spLocks noChangeShapeType="1"/>
            </p:cNvSpPr>
            <p:nvPr/>
          </p:nvSpPr>
          <p:spPr bwMode="auto">
            <a:xfrm>
              <a:off x="1872" y="1824"/>
              <a:ext cx="336" cy="288"/>
            </a:xfrm>
            <a:prstGeom prst="line">
              <a:avLst/>
            </a:prstGeom>
            <a:noFill/>
            <a:ln w="9525">
              <a:solidFill>
                <a:srgbClr val="00FF00"/>
              </a:solidFill>
              <a:round/>
              <a:headEnd/>
              <a:tailEnd type="triangle" w="med" len="med"/>
            </a:ln>
            <a:effectLst/>
          </p:spPr>
          <p:txBody>
            <a:bodyPr wrap="none" anchor="ctr">
              <a:prstTxWarp prst="textNoShape">
                <a:avLst/>
              </a:prstTxWarp>
            </a:bodyPr>
            <a:lstStyle/>
            <a:p>
              <a:endParaRPr lang="en-US"/>
            </a:p>
          </p:txBody>
        </p:sp>
        <p:sp>
          <p:nvSpPr>
            <p:cNvPr id="90" name="Oval 106"/>
            <p:cNvSpPr>
              <a:spLocks noChangeArrowheads="1"/>
            </p:cNvSpPr>
            <p:nvPr/>
          </p:nvSpPr>
          <p:spPr bwMode="auto">
            <a:xfrm>
              <a:off x="2256" y="2112"/>
              <a:ext cx="48" cy="48"/>
            </a:xfrm>
            <a:prstGeom prst="ellipse">
              <a:avLst/>
            </a:prstGeom>
            <a:solidFill>
              <a:srgbClr val="00FF00"/>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91" name="Text Box 117"/>
            <p:cNvSpPr txBox="1">
              <a:spLocks noChangeArrowheads="1"/>
            </p:cNvSpPr>
            <p:nvPr/>
          </p:nvSpPr>
          <p:spPr bwMode="auto">
            <a:xfrm>
              <a:off x="3456" y="3226"/>
              <a:ext cx="2016" cy="748"/>
            </a:xfrm>
            <a:prstGeom prst="rect">
              <a:avLst/>
            </a:prstGeom>
            <a:noFill/>
            <a:ln w="9525">
              <a:noFill/>
              <a:miter lim="800000"/>
              <a:headEnd/>
              <a:tailEnd/>
            </a:ln>
            <a:effectLst/>
          </p:spPr>
          <p:txBody>
            <a:bodyPr>
              <a:prstTxWarp prst="textNoShape">
                <a:avLst/>
              </a:prstTxWarp>
              <a:spAutoFit/>
            </a:bodyPr>
            <a:lstStyle/>
            <a:p>
              <a:pPr>
                <a:spcBef>
                  <a:spcPct val="50000"/>
                </a:spcBef>
                <a:buClr>
                  <a:srgbClr val="0000FF"/>
                </a:buClr>
                <a:buFont typeface="Times" pitchFamily="-65" charset="0"/>
                <a:buChar char="•"/>
              </a:pPr>
              <a:r>
                <a:rPr lang="de-DE" dirty="0"/>
                <a:t> </a:t>
              </a:r>
              <a:r>
                <a:rPr lang="de-DE" dirty="0" err="1"/>
                <a:t>if</a:t>
              </a:r>
              <a:r>
                <a:rPr lang="de-DE" dirty="0"/>
                <a:t> </a:t>
              </a:r>
              <a:r>
                <a:rPr lang="de-DE" dirty="0" err="1"/>
                <a:t>the</a:t>
              </a:r>
              <a:r>
                <a:rPr lang="de-DE" dirty="0"/>
                <a:t> e- </a:t>
              </a:r>
              <a:r>
                <a:rPr lang="de-DE" dirty="0" err="1"/>
                <a:t>hits</a:t>
              </a:r>
              <a:r>
                <a:rPr lang="de-DE" dirty="0"/>
                <a:t> </a:t>
              </a:r>
              <a:r>
                <a:rPr lang="de-DE" dirty="0" err="1"/>
                <a:t>the</a:t>
              </a:r>
              <a:r>
                <a:rPr lang="de-DE" dirty="0"/>
                <a:t> wall </a:t>
              </a:r>
              <a:r>
                <a:rPr lang="de-DE" dirty="0" err="1"/>
                <a:t>create</a:t>
              </a:r>
              <a:r>
                <a:rPr lang="de-DE" dirty="0"/>
                <a:t> </a:t>
              </a:r>
              <a:r>
                <a:rPr lang="de-DE" dirty="0" err="1">
                  <a:solidFill>
                    <a:srgbClr val="00FF00"/>
                  </a:solidFill>
                </a:rPr>
                <a:t>secondaries</a:t>
              </a:r>
              <a:r>
                <a:rPr lang="de-DE" dirty="0">
                  <a:solidFill>
                    <a:srgbClr val="00FF00"/>
                  </a:solidFill>
                </a:rPr>
                <a:t> </a:t>
              </a:r>
              <a:r>
                <a:rPr lang="de-DE" dirty="0" err="1"/>
                <a:t>by</a:t>
              </a:r>
              <a:r>
                <a:rPr lang="de-DE" dirty="0"/>
                <a:t> </a:t>
              </a:r>
              <a:r>
                <a:rPr lang="de-DE" dirty="0" err="1"/>
                <a:t>changing</a:t>
              </a:r>
              <a:r>
                <a:rPr lang="de-DE" dirty="0"/>
                <a:t> </a:t>
              </a:r>
              <a:r>
                <a:rPr lang="de-DE" dirty="0" err="1"/>
                <a:t>its</a:t>
              </a:r>
              <a:r>
                <a:rPr lang="de-DE" dirty="0"/>
                <a:t> </a:t>
              </a:r>
              <a:r>
                <a:rPr lang="de-DE" dirty="0" err="1"/>
                <a:t>charge</a:t>
              </a:r>
              <a:r>
                <a:rPr lang="de-DE" dirty="0"/>
                <a:t>. </a:t>
              </a:r>
            </a:p>
          </p:txBody>
        </p:sp>
      </p:grpSp>
      <p:sp>
        <p:nvSpPr>
          <p:cNvPr id="92" name="Rectangle 119"/>
          <p:cNvSpPr>
            <a:spLocks noChangeArrowheads="1"/>
          </p:cNvSpPr>
          <p:nvPr/>
        </p:nvSpPr>
        <p:spPr bwMode="auto">
          <a:xfrm>
            <a:off x="1530350" y="1598613"/>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3" name="Slide Number Placeholder 92"/>
          <p:cNvSpPr>
            <a:spLocks noGrp="1"/>
          </p:cNvSpPr>
          <p:nvPr>
            <p:ph type="sldNum" sz="quarter" idx="12"/>
          </p:nvPr>
        </p:nvSpPr>
        <p:spPr/>
        <p:txBody>
          <a:bodyPr/>
          <a:lstStyle/>
          <a:p>
            <a:fld id="{2E081447-C3CE-9F4F-A689-9A72CAFF10CA}"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8" presetClass="entr" presetSubtype="0" fill="hold" nodeType="clickEffect">
                                  <p:stCondLst>
                                    <p:cond delay="0"/>
                                  </p:stCondLst>
                                  <p:childTnLst>
                                    <p:set>
                                      <p:cBhvr>
                                        <p:cTn id="6" dur="1" fill="hold">
                                          <p:stCondLst>
                                            <p:cond delay="499"/>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8" presetClass="entr" presetSubtype="0" fill="hold" nodeType="clickEffect">
                                  <p:stCondLst>
                                    <p:cond delay="0"/>
                                  </p:stCondLst>
                                  <p:childTnLst>
                                    <p:set>
                                      <p:cBhvr>
                                        <p:cTn id="10" dur="1" fill="hold">
                                          <p:stCondLst>
                                            <p:cond delay="499"/>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8" presetClass="entr" presetSubtype="0" fill="hold" nodeType="clickEffect">
                                  <p:stCondLst>
                                    <p:cond delay="0"/>
                                  </p:stCondLst>
                                  <p:childTnLst>
                                    <p:set>
                                      <p:cBhvr>
                                        <p:cTn id="14" dur="1" fill="hold">
                                          <p:stCondLst>
                                            <p:cond delay="499"/>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smtClean="0">
                <a:solidFill>
                  <a:schemeClr val="folHlink"/>
                </a:solidFill>
              </a:rPr>
              <a:t>Simulation of </a:t>
            </a:r>
            <a:r>
              <a:rPr lang="de-DE" sz="3200" kern="0" dirty="0" err="1" smtClean="0">
                <a:solidFill>
                  <a:schemeClr val="folHlink"/>
                </a:solidFill>
              </a:rPr>
              <a:t>e-cloud</a:t>
            </a:r>
            <a:r>
              <a:rPr lang="de-DE" sz="3200" kern="0" dirty="0" smtClean="0">
                <a:solidFill>
                  <a:schemeClr val="folHlink"/>
                </a:solidFill>
              </a:rPr>
              <a:t> </a:t>
            </a:r>
            <a:r>
              <a:rPr lang="de-DE" sz="3200" kern="0" dirty="0" err="1" smtClean="0">
                <a:solidFill>
                  <a:schemeClr val="folHlink"/>
                </a:solidFill>
              </a:rPr>
              <a:t>build</a:t>
            </a:r>
            <a:r>
              <a:rPr lang="de-DE" sz="3200" kern="0" dirty="0" smtClean="0">
                <a:solidFill>
                  <a:schemeClr val="folHlink"/>
                </a:solidFill>
              </a:rPr>
              <a:t> up</a:t>
            </a:r>
            <a:br>
              <a:rPr lang="de-DE" sz="3200" kern="0" dirty="0" smtClean="0">
                <a:solidFill>
                  <a:schemeClr val="folHlink"/>
                </a:solidFill>
              </a:rPr>
            </a:br>
            <a:r>
              <a:rPr lang="de-DE" sz="3200" kern="0" dirty="0" err="1" smtClean="0">
                <a:solidFill>
                  <a:schemeClr val="folHlink"/>
                </a:solidFill>
              </a:rPr>
              <a:t>Ingredients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93" name="Rectangle 3"/>
          <p:cNvSpPr txBox="1">
            <a:spLocks noChangeArrowheads="1"/>
          </p:cNvSpPr>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Pct val="60000"/>
              <a:buFontTx/>
              <a:buBlip>
                <a:blip r:embed="rId4"/>
              </a:buBlip>
              <a:tabLst/>
              <a:defRPr/>
            </a:pPr>
            <a:r>
              <a:rPr kumimoji="0" lang="de-DE" sz="3200" b="0" i="0" u="none" strike="noStrike" kern="0" cap="none" spc="0" normalizeH="0" baseline="0" noProof="0" dirty="0" err="1" smtClean="0">
                <a:ln>
                  <a:noFill/>
                </a:ln>
                <a:solidFill>
                  <a:schemeClr val="tx1"/>
                </a:solidFill>
                <a:effectLst/>
                <a:uLnTx/>
                <a:uFillTx/>
                <a:latin typeface="+mn-lt"/>
                <a:ea typeface="+mn-ea"/>
                <a:cs typeface="+mn-cs"/>
              </a:rPr>
              <a:t>Single/multi-</a:t>
            </a:r>
            <a:r>
              <a:rPr kumimoji="0" lang="de-DE" sz="3200" b="0" i="0" u="none" strike="noStrike" kern="0" cap="none" spc="0" normalizeH="0" baseline="0" noProof="0" dirty="0" err="1" smtClean="0">
                <a:ln>
                  <a:noFill/>
                </a:ln>
                <a:solidFill>
                  <a:srgbClr val="FF0000"/>
                </a:solidFill>
                <a:effectLst/>
                <a:uLnTx/>
                <a:uFillTx/>
                <a:latin typeface="+mn-lt"/>
                <a:ea typeface="+mn-ea"/>
                <a:cs typeface="+mn-cs"/>
              </a:rPr>
              <a:t>bunch</a:t>
            </a:r>
            <a:r>
              <a:rPr kumimoji="0" lang="de-DE" sz="3200" b="0" i="0" u="none" strike="noStrike" kern="0" cap="none" spc="0" normalizeH="0" baseline="0" noProof="0" dirty="0" smtClean="0">
                <a:ln>
                  <a:noFill/>
                </a:ln>
                <a:solidFill>
                  <a:srgbClr val="FF0000"/>
                </a:solidFill>
                <a:effectLst/>
                <a:uLnTx/>
                <a:uFillTx/>
                <a:latin typeface="+mn-lt"/>
                <a:ea typeface="+mn-ea"/>
                <a:cs typeface="+mn-cs"/>
              </a:rPr>
              <a:t> </a:t>
            </a:r>
            <a:r>
              <a:rPr kumimoji="0" lang="de-DE" sz="3200" b="0" i="0" u="none" strike="noStrike" kern="0" cap="none" spc="0" normalizeH="0" baseline="0" noProof="0" dirty="0" err="1" smtClean="0">
                <a:ln>
                  <a:noFill/>
                </a:ln>
                <a:solidFill>
                  <a:schemeClr val="tx1"/>
                </a:solidFill>
                <a:effectLst/>
                <a:uLnTx/>
                <a:uFillTx/>
                <a:latin typeface="+mn-lt"/>
                <a:ea typeface="+mn-ea"/>
                <a:cs typeface="+mn-cs"/>
              </a:rPr>
              <a:t>passage</a:t>
            </a:r>
            <a:r>
              <a:rPr kumimoji="0" lang="de-DE" sz="3200" b="0" i="0" u="none" strike="noStrike" kern="0" cap="none" spc="0" normalizeH="0" baseline="0" noProof="0" dirty="0" smtClean="0">
                <a:ln>
                  <a:noFill/>
                </a:ln>
                <a:solidFill>
                  <a:schemeClr val="tx1"/>
                </a:solidFill>
                <a:effectLst/>
                <a:uLnTx/>
                <a:uFillTx/>
                <a:latin typeface="+mn-lt"/>
                <a:ea typeface="+mn-ea"/>
                <a:cs typeface="+mn-cs"/>
              </a:rPr>
              <a:t>, </a:t>
            </a:r>
            <a:r>
              <a:rPr kumimoji="0" lang="de-DE" sz="3200" b="0" i="0" u="none" strike="noStrike" kern="0" cap="none" spc="0" normalizeH="0" baseline="0" noProof="0" dirty="0" err="1" smtClean="0">
                <a:ln>
                  <a:noFill/>
                </a:ln>
                <a:solidFill>
                  <a:schemeClr val="tx1"/>
                </a:solidFill>
                <a:effectLst/>
                <a:uLnTx/>
                <a:uFillTx/>
                <a:latin typeface="+mn-lt"/>
                <a:ea typeface="+mn-ea"/>
                <a:cs typeface="+mn-cs"/>
              </a:rPr>
              <a:t>dipole/field-free/solenoid</a:t>
            </a:r>
            <a:r>
              <a:rPr kumimoji="0" lang="de-DE" sz="3200" b="0" i="0" u="none" strike="noStrike" kern="0" cap="none" spc="0" normalizeH="0" baseline="0" noProof="0" dirty="0" smtClean="0">
                <a:ln>
                  <a:noFill/>
                </a:ln>
                <a:solidFill>
                  <a:schemeClr val="tx1"/>
                </a:solidFill>
                <a:effectLst/>
                <a:uLnTx/>
                <a:uFillTx/>
                <a:latin typeface="+mn-lt"/>
                <a:ea typeface="+mn-ea"/>
                <a:cs typeface="+mn-cs"/>
              </a:rPr>
              <a:t> </a:t>
            </a:r>
            <a:r>
              <a:rPr kumimoji="0" lang="de-DE" sz="3200" b="0" i="0" u="none" strike="noStrike" kern="0" cap="none" spc="0" normalizeH="0" baseline="0" noProof="0" dirty="0" err="1" smtClean="0">
                <a:ln>
                  <a:noFill/>
                </a:ln>
                <a:solidFill>
                  <a:srgbClr val="0000FF"/>
                </a:solidFill>
                <a:effectLst/>
                <a:uLnTx/>
                <a:uFillTx/>
                <a:latin typeface="+mn-lt"/>
                <a:ea typeface="+mn-ea"/>
                <a:cs typeface="+mn-cs"/>
              </a:rPr>
              <a:t>sections</a:t>
            </a:r>
            <a:endParaRPr kumimoji="0" lang="de-DE" sz="3200" b="0" i="0" u="none" strike="noStrike" kern="0" cap="none" spc="0" normalizeH="0" baseline="0" noProof="0" dirty="0" smtClean="0">
              <a:ln>
                <a:noFill/>
              </a:ln>
              <a:solidFill>
                <a:srgbClr val="0000FF"/>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60000"/>
              <a:buFontTx/>
              <a:buBlip>
                <a:blip r:embed="rId4"/>
              </a:buBlip>
              <a:tabLst/>
              <a:defRPr/>
            </a:pPr>
            <a:r>
              <a:rPr kumimoji="0" lang="de-DE" sz="3200" b="0" i="0" u="none" strike="noStrike" kern="0" cap="none" spc="0" normalizeH="0" baseline="0" noProof="0" dirty="0" smtClean="0">
                <a:ln>
                  <a:noFill/>
                </a:ln>
                <a:solidFill>
                  <a:schemeClr val="tx1"/>
                </a:solidFill>
                <a:effectLst/>
                <a:uLnTx/>
                <a:uFillTx/>
                <a:latin typeface="+mn-lt"/>
                <a:ea typeface="+mn-ea"/>
                <a:cs typeface="+mn-cs"/>
              </a:rPr>
              <a:t>3D </a:t>
            </a:r>
            <a:r>
              <a:rPr kumimoji="0" lang="de-DE" sz="3200" b="0" i="0" u="none" strike="noStrike" kern="0" cap="none" spc="0" normalizeH="0" baseline="0" noProof="0" dirty="0" err="1" smtClean="0">
                <a:ln>
                  <a:noFill/>
                </a:ln>
                <a:solidFill>
                  <a:srgbClr val="0000FF"/>
                </a:solidFill>
                <a:effectLst/>
                <a:uLnTx/>
                <a:uFillTx/>
                <a:latin typeface="+mn-lt"/>
                <a:ea typeface="+mn-ea"/>
                <a:cs typeface="+mn-cs"/>
              </a:rPr>
              <a:t>electron</a:t>
            </a:r>
            <a:r>
              <a:rPr kumimoji="0" lang="de-DE" sz="3200" b="0" i="0" u="none" strike="noStrike" kern="0" cap="none" spc="0" normalizeH="0" baseline="0" noProof="0" dirty="0" smtClean="0">
                <a:ln>
                  <a:noFill/>
                </a:ln>
                <a:solidFill>
                  <a:schemeClr val="tx1"/>
                </a:solidFill>
                <a:effectLst/>
                <a:uLnTx/>
                <a:uFillTx/>
                <a:latin typeface="+mn-lt"/>
                <a:ea typeface="+mn-ea"/>
                <a:cs typeface="+mn-cs"/>
              </a:rPr>
              <a:t> </a:t>
            </a:r>
            <a:r>
              <a:rPr kumimoji="0" lang="de-DE" sz="3200" b="0" i="0" u="none" strike="noStrike" kern="0" cap="none" spc="0" normalizeH="0" baseline="0" noProof="0" dirty="0" err="1" smtClean="0">
                <a:ln>
                  <a:noFill/>
                </a:ln>
                <a:solidFill>
                  <a:schemeClr val="tx1"/>
                </a:solidFill>
                <a:effectLst/>
                <a:uLnTx/>
                <a:uFillTx/>
                <a:latin typeface="+mn-lt"/>
                <a:ea typeface="+mn-ea"/>
                <a:cs typeface="+mn-cs"/>
              </a:rPr>
              <a:t>kinematics</a:t>
            </a:r>
            <a:endParaRPr kumimoji="0" lang="de-DE"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60000"/>
              <a:buFontTx/>
              <a:buBlip>
                <a:blip r:embed="rId4"/>
              </a:buBlip>
              <a:tabLst/>
              <a:defRPr/>
            </a:pPr>
            <a:r>
              <a:rPr kumimoji="0" lang="de-DE" sz="3200" b="0" i="0" u="none" strike="noStrike" kern="0" cap="none" spc="0" normalizeH="0" baseline="0" noProof="0" dirty="0" err="1" smtClean="0">
                <a:ln>
                  <a:noFill/>
                </a:ln>
                <a:solidFill>
                  <a:schemeClr val="tx1"/>
                </a:solidFill>
                <a:effectLst/>
                <a:uLnTx/>
                <a:uFillTx/>
                <a:latin typeface="+mn-lt"/>
                <a:ea typeface="+mn-ea"/>
                <a:cs typeface="+mn-cs"/>
              </a:rPr>
              <a:t>Transverse</a:t>
            </a:r>
            <a:r>
              <a:rPr kumimoji="0" lang="de-DE" sz="3200" b="0" i="0" u="none" strike="noStrike" kern="0" cap="none" spc="0" normalizeH="0" baseline="0" noProof="0" dirty="0" smtClean="0">
                <a:ln>
                  <a:noFill/>
                </a:ln>
                <a:solidFill>
                  <a:schemeClr val="tx1"/>
                </a:solidFill>
                <a:effectLst/>
                <a:uLnTx/>
                <a:uFillTx/>
                <a:latin typeface="+mn-lt"/>
                <a:ea typeface="+mn-ea"/>
                <a:cs typeface="+mn-cs"/>
              </a:rPr>
              <a:t> </a:t>
            </a:r>
            <a:r>
              <a:rPr kumimoji="0" lang="de-DE" sz="3200" b="0" i="0" u="none" strike="noStrike" kern="0" cap="none" spc="0" normalizeH="0" baseline="0" noProof="0" dirty="0" err="1" smtClean="0">
                <a:ln>
                  <a:noFill/>
                </a:ln>
                <a:solidFill>
                  <a:srgbClr val="0000FF"/>
                </a:solidFill>
                <a:effectLst/>
                <a:uLnTx/>
                <a:uFillTx/>
                <a:latin typeface="+mn-lt"/>
                <a:ea typeface="+mn-ea"/>
                <a:cs typeface="+mn-cs"/>
              </a:rPr>
              <a:t>electron</a:t>
            </a:r>
            <a:r>
              <a:rPr kumimoji="0" lang="de-DE" sz="3200" b="0" i="0" u="none" strike="noStrike" kern="0" cap="none" spc="0" normalizeH="0" baseline="0" noProof="0" dirty="0" smtClean="0">
                <a:ln>
                  <a:noFill/>
                </a:ln>
                <a:solidFill>
                  <a:srgbClr val="0000FF"/>
                </a:solidFill>
                <a:effectLst/>
                <a:uLnTx/>
                <a:uFillTx/>
                <a:latin typeface="+mn-lt"/>
                <a:ea typeface="+mn-ea"/>
                <a:cs typeface="+mn-cs"/>
              </a:rPr>
              <a:t> </a:t>
            </a:r>
            <a:r>
              <a:rPr kumimoji="0" lang="de-DE" sz="3200" b="0" i="0" u="none" strike="noStrike" kern="0" cap="none" spc="0" normalizeH="0" baseline="0" noProof="0" dirty="0" err="1" smtClean="0">
                <a:ln>
                  <a:noFill/>
                </a:ln>
                <a:solidFill>
                  <a:srgbClr val="0000FF"/>
                </a:solidFill>
                <a:effectLst/>
                <a:uLnTx/>
                <a:uFillTx/>
                <a:latin typeface="+mn-lt"/>
                <a:ea typeface="+mn-ea"/>
                <a:cs typeface="+mn-cs"/>
              </a:rPr>
              <a:t>space</a:t>
            </a:r>
            <a:r>
              <a:rPr kumimoji="0" lang="de-DE" sz="3200" b="0" i="0" u="none" strike="noStrike" kern="0" cap="none" spc="0" normalizeH="0" baseline="0" noProof="0" dirty="0" smtClean="0">
                <a:ln>
                  <a:noFill/>
                </a:ln>
                <a:solidFill>
                  <a:srgbClr val="0000FF"/>
                </a:solidFill>
                <a:effectLst/>
                <a:uLnTx/>
                <a:uFillTx/>
                <a:latin typeface="+mn-lt"/>
                <a:ea typeface="+mn-ea"/>
                <a:cs typeface="+mn-cs"/>
              </a:rPr>
              <a:t> </a:t>
            </a:r>
            <a:r>
              <a:rPr kumimoji="0" lang="de-DE" sz="3200" b="0" i="0" u="none" strike="noStrike" kern="0" cap="none" spc="0" normalizeH="0" baseline="0" noProof="0" dirty="0" err="1" smtClean="0">
                <a:ln>
                  <a:noFill/>
                </a:ln>
                <a:solidFill>
                  <a:srgbClr val="0000FF"/>
                </a:solidFill>
                <a:effectLst/>
                <a:uLnTx/>
                <a:uFillTx/>
                <a:latin typeface="+mn-lt"/>
                <a:ea typeface="+mn-ea"/>
                <a:cs typeface="+mn-cs"/>
              </a:rPr>
              <a:t>charge</a:t>
            </a:r>
            <a:r>
              <a:rPr kumimoji="0" lang="de-DE" sz="3200" b="0" i="0" u="none" strike="noStrike" kern="0" cap="none" spc="0" normalizeH="0" baseline="0" noProof="0" dirty="0" smtClean="0">
                <a:ln>
                  <a:noFill/>
                </a:ln>
                <a:solidFill>
                  <a:schemeClr val="tx1"/>
                </a:solidFill>
                <a:effectLst/>
                <a:uLnTx/>
                <a:uFillTx/>
                <a:latin typeface="+mn-lt"/>
                <a:ea typeface="+mn-ea"/>
                <a:cs typeface="+mn-cs"/>
              </a:rPr>
              <a:t> </a:t>
            </a:r>
            <a:r>
              <a:rPr kumimoji="0" lang="de-DE" sz="3200" b="0" i="0" u="none" strike="noStrike" kern="0" cap="none" spc="0" normalizeH="0" baseline="0" noProof="0" dirty="0" err="1" smtClean="0">
                <a:ln>
                  <a:noFill/>
                </a:ln>
                <a:solidFill>
                  <a:schemeClr val="tx1"/>
                </a:solidFill>
                <a:effectLst/>
                <a:uLnTx/>
                <a:uFillTx/>
                <a:latin typeface="+mn-lt"/>
                <a:ea typeface="+mn-ea"/>
                <a:cs typeface="+mn-cs"/>
              </a:rPr>
              <a:t>effects</a:t>
            </a:r>
            <a:endParaRPr kumimoji="0" lang="de-DE"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60000"/>
              <a:buFontTx/>
              <a:buBlip>
                <a:blip r:embed="rId4"/>
              </a:buBlip>
              <a:tabLst/>
              <a:defRPr/>
            </a:pPr>
            <a:r>
              <a:rPr kumimoji="0" lang="de-DE" sz="3200" b="0" i="0" u="none" strike="noStrike" kern="0" cap="none" spc="0" normalizeH="0" baseline="0" noProof="0" dirty="0" err="1" smtClean="0">
                <a:ln>
                  <a:noFill/>
                </a:ln>
                <a:solidFill>
                  <a:schemeClr val="tx1"/>
                </a:solidFill>
                <a:effectLst/>
                <a:uLnTx/>
                <a:uFillTx/>
                <a:latin typeface="+mn-lt"/>
                <a:ea typeface="+mn-ea"/>
                <a:cs typeface="+mn-cs"/>
              </a:rPr>
              <a:t>Transverse</a:t>
            </a:r>
            <a:r>
              <a:rPr kumimoji="0" lang="de-DE" sz="3200" b="0" i="0" u="none" strike="noStrike" kern="0" cap="none" spc="0" normalizeH="0" baseline="0" noProof="0" dirty="0" smtClean="0">
                <a:ln>
                  <a:noFill/>
                </a:ln>
                <a:solidFill>
                  <a:schemeClr val="tx1"/>
                </a:solidFill>
                <a:effectLst/>
                <a:uLnTx/>
                <a:uFillTx/>
                <a:latin typeface="+mn-lt"/>
                <a:ea typeface="+mn-ea"/>
                <a:cs typeface="+mn-cs"/>
              </a:rPr>
              <a:t> </a:t>
            </a:r>
            <a:r>
              <a:rPr kumimoji="0" lang="de-DE" sz="3200" b="0" i="0" u="none" strike="noStrike" kern="0" cap="none" spc="0" normalizeH="0" baseline="0" noProof="0" dirty="0" err="1" smtClean="0">
                <a:ln>
                  <a:noFill/>
                </a:ln>
                <a:solidFill>
                  <a:srgbClr val="FF0000"/>
                </a:solidFill>
                <a:effectLst/>
                <a:uLnTx/>
                <a:uFillTx/>
                <a:latin typeface="+mn-lt"/>
                <a:ea typeface="+mn-ea"/>
                <a:cs typeface="+mn-cs"/>
              </a:rPr>
              <a:t>beam-electron</a:t>
            </a:r>
            <a:r>
              <a:rPr kumimoji="0" lang="de-DE" sz="3200" b="0" i="0" u="none" strike="noStrike" kern="0" cap="none" spc="0" normalizeH="0" baseline="0" noProof="0" dirty="0" smtClean="0">
                <a:ln>
                  <a:noFill/>
                </a:ln>
                <a:solidFill>
                  <a:schemeClr val="tx1"/>
                </a:solidFill>
                <a:effectLst/>
                <a:uLnTx/>
                <a:uFillTx/>
                <a:latin typeface="+mn-lt"/>
                <a:ea typeface="+mn-ea"/>
                <a:cs typeface="+mn-cs"/>
              </a:rPr>
              <a:t> </a:t>
            </a:r>
            <a:r>
              <a:rPr kumimoji="0" lang="de-DE" sz="3200" b="0" i="0" u="none" strike="noStrike" kern="0" cap="none" spc="0" normalizeH="0" baseline="0" noProof="0" dirty="0" err="1" smtClean="0">
                <a:ln>
                  <a:noFill/>
                </a:ln>
                <a:solidFill>
                  <a:schemeClr val="tx1"/>
                </a:solidFill>
                <a:effectLst/>
                <a:uLnTx/>
                <a:uFillTx/>
                <a:latin typeface="+mn-lt"/>
                <a:ea typeface="+mn-ea"/>
                <a:cs typeface="+mn-cs"/>
              </a:rPr>
              <a:t>forces</a:t>
            </a:r>
            <a:endParaRPr kumimoji="0" lang="de-DE"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60000"/>
              <a:buFontTx/>
              <a:buBlip>
                <a:blip r:embed="rId4"/>
              </a:buBlip>
              <a:tabLst/>
              <a:defRPr/>
            </a:pPr>
            <a:r>
              <a:rPr kumimoji="0" lang="de-DE" sz="3200" b="0" i="0" u="none" strike="noStrike" kern="0" cap="none" spc="0" normalizeH="0" baseline="0" noProof="0" dirty="0" err="1" smtClean="0">
                <a:ln>
                  <a:noFill/>
                </a:ln>
                <a:solidFill>
                  <a:schemeClr val="tx1"/>
                </a:solidFill>
                <a:effectLst/>
                <a:uLnTx/>
                <a:uFillTx/>
                <a:latin typeface="+mn-lt"/>
                <a:ea typeface="+mn-ea"/>
                <a:cs typeface="+mn-cs"/>
              </a:rPr>
              <a:t>Circular/elliptical/rectangular</a:t>
            </a:r>
            <a:r>
              <a:rPr kumimoji="0" lang="de-DE" sz="3200" b="0" i="0" u="none" strike="noStrike" kern="0" cap="none" spc="0" normalizeH="0" baseline="0" noProof="0" dirty="0" smtClean="0">
                <a:ln>
                  <a:noFill/>
                </a:ln>
                <a:solidFill>
                  <a:schemeClr val="tx1"/>
                </a:solidFill>
                <a:effectLst/>
                <a:uLnTx/>
                <a:uFillTx/>
                <a:latin typeface="+mn-lt"/>
                <a:ea typeface="+mn-ea"/>
                <a:cs typeface="+mn-cs"/>
              </a:rPr>
              <a:t> </a:t>
            </a:r>
            <a:r>
              <a:rPr kumimoji="0" lang="de-DE" sz="3200" b="0" i="0" u="none" strike="noStrike" kern="0" cap="none" spc="0" normalizeH="0" baseline="0" noProof="0" dirty="0" err="1" smtClean="0">
                <a:ln>
                  <a:noFill/>
                </a:ln>
                <a:solidFill>
                  <a:srgbClr val="0000FF"/>
                </a:solidFill>
                <a:effectLst/>
                <a:uLnTx/>
                <a:uFillTx/>
                <a:latin typeface="+mn-lt"/>
                <a:ea typeface="+mn-ea"/>
                <a:cs typeface="+mn-cs"/>
              </a:rPr>
              <a:t>chamber</a:t>
            </a:r>
            <a:endParaRPr kumimoji="0" lang="de-DE" sz="3200" b="0" i="0" u="none" strike="noStrike" kern="0" cap="none" spc="0" normalizeH="0" baseline="0" noProof="0" dirty="0" smtClean="0">
              <a:ln>
                <a:noFill/>
              </a:ln>
              <a:solidFill>
                <a:srgbClr val="0000FF"/>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60000"/>
              <a:buFontTx/>
              <a:buBlip>
                <a:blip r:embed="rId4"/>
              </a:buBlip>
              <a:tabLst/>
              <a:defRPr/>
            </a:pPr>
            <a:r>
              <a:rPr kumimoji="0" lang="de-DE" sz="3200" b="0" i="0" u="none" strike="noStrike" kern="0" cap="none" spc="0" normalizeH="0" baseline="0" noProof="0" dirty="0" err="1" smtClean="0">
                <a:ln>
                  <a:noFill/>
                </a:ln>
                <a:solidFill>
                  <a:schemeClr val="tx1"/>
                </a:solidFill>
                <a:effectLst/>
                <a:uLnTx/>
                <a:uFillTx/>
                <a:latin typeface="+mn-lt"/>
                <a:ea typeface="+mn-ea"/>
                <a:cs typeface="+mn-cs"/>
              </a:rPr>
              <a:t>Perfectly</a:t>
            </a:r>
            <a:r>
              <a:rPr kumimoji="0" lang="de-DE" sz="3200" b="0" i="0" u="none" strike="noStrike" kern="0" cap="none" spc="0" normalizeH="0" baseline="0" noProof="0" dirty="0" smtClean="0">
                <a:ln>
                  <a:noFill/>
                </a:ln>
                <a:solidFill>
                  <a:schemeClr val="tx1"/>
                </a:solidFill>
                <a:effectLst/>
                <a:uLnTx/>
                <a:uFillTx/>
                <a:latin typeface="+mn-lt"/>
                <a:ea typeface="+mn-ea"/>
                <a:cs typeface="+mn-cs"/>
              </a:rPr>
              <a:t> </a:t>
            </a:r>
            <a:r>
              <a:rPr kumimoji="0" lang="de-DE" sz="3200" b="0" i="0" u="none" strike="noStrike" kern="0" cap="none" spc="0" normalizeH="0" baseline="0" noProof="0" dirty="0" err="1" smtClean="0">
                <a:ln>
                  <a:noFill/>
                </a:ln>
                <a:solidFill>
                  <a:schemeClr val="tx1"/>
                </a:solidFill>
                <a:effectLst/>
                <a:uLnTx/>
                <a:uFillTx/>
                <a:latin typeface="+mn-lt"/>
                <a:ea typeface="+mn-ea"/>
                <a:cs typeface="+mn-cs"/>
              </a:rPr>
              <a:t>conducting</a:t>
            </a:r>
            <a:r>
              <a:rPr kumimoji="0" lang="de-DE" sz="3200" b="0" i="0" u="none" strike="noStrike" kern="0" cap="none" spc="0" normalizeH="0" baseline="0" noProof="0" dirty="0" smtClean="0">
                <a:ln>
                  <a:noFill/>
                </a:ln>
                <a:solidFill>
                  <a:schemeClr val="tx1"/>
                </a:solidFill>
                <a:effectLst/>
                <a:uLnTx/>
                <a:uFillTx/>
                <a:latin typeface="+mn-lt"/>
                <a:ea typeface="+mn-ea"/>
                <a:cs typeface="+mn-cs"/>
              </a:rPr>
              <a:t> </a:t>
            </a:r>
            <a:r>
              <a:rPr kumimoji="0" lang="de-DE" sz="3200" b="0" i="0" u="none" strike="noStrike" kern="0" cap="none" spc="0" normalizeH="0" baseline="0" noProof="0" dirty="0" err="1" smtClean="0">
                <a:ln>
                  <a:noFill/>
                </a:ln>
                <a:solidFill>
                  <a:schemeClr val="tx1"/>
                </a:solidFill>
                <a:effectLst/>
                <a:uLnTx/>
                <a:uFillTx/>
                <a:latin typeface="+mn-lt"/>
                <a:ea typeface="+mn-ea"/>
                <a:cs typeface="+mn-cs"/>
              </a:rPr>
              <a:t>walls</a:t>
            </a:r>
            <a:endParaRPr kumimoji="0" lang="de-DE" sz="3200" b="0" i="0" u="none" strike="noStrike" kern="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2E081447-C3CE-9F4F-A689-9A72CAFF10CA}"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smtClean="0">
                <a:solidFill>
                  <a:schemeClr val="folHlink"/>
                </a:solidFill>
              </a:rPr>
              <a:t>Simulation of </a:t>
            </a:r>
            <a:r>
              <a:rPr lang="de-DE" sz="3200" kern="0" dirty="0" err="1" smtClean="0">
                <a:solidFill>
                  <a:schemeClr val="folHlink"/>
                </a:solidFill>
              </a:rPr>
              <a:t>e-cloud</a:t>
            </a:r>
            <a:r>
              <a:rPr lang="de-DE" sz="3200" kern="0" dirty="0" smtClean="0">
                <a:solidFill>
                  <a:schemeClr val="folHlink"/>
                </a:solidFill>
              </a:rPr>
              <a:t> </a:t>
            </a:r>
            <a:r>
              <a:rPr lang="de-DE" sz="3200" kern="0" dirty="0" err="1" smtClean="0">
                <a:solidFill>
                  <a:schemeClr val="folHlink"/>
                </a:solidFill>
              </a:rPr>
              <a:t>build</a:t>
            </a:r>
            <a:r>
              <a:rPr lang="de-DE" sz="3200" kern="0" dirty="0" smtClean="0">
                <a:solidFill>
                  <a:schemeClr val="folHlink"/>
                </a:solidFill>
              </a:rPr>
              <a:t> up</a:t>
            </a:r>
            <a:br>
              <a:rPr lang="de-DE" sz="3200" kern="0" dirty="0" smtClean="0">
                <a:solidFill>
                  <a:schemeClr val="folHlink"/>
                </a:solidFill>
              </a:rPr>
            </a:br>
            <a:r>
              <a:rPr lang="de-DE" sz="3200" kern="0" dirty="0" err="1" smtClean="0">
                <a:solidFill>
                  <a:schemeClr val="folHlink"/>
                </a:solidFill>
              </a:rPr>
              <a:t>Existing</a:t>
            </a:r>
            <a:r>
              <a:rPr lang="de-DE" sz="3200" kern="0" dirty="0" smtClean="0">
                <a:solidFill>
                  <a:schemeClr val="folHlink"/>
                </a:solidFill>
              </a:rPr>
              <a:t> </a:t>
            </a:r>
            <a:r>
              <a:rPr lang="de-DE" sz="3200" kern="0" dirty="0" err="1" smtClean="0">
                <a:solidFill>
                  <a:schemeClr val="folHlink"/>
                </a:solidFill>
              </a:rPr>
              <a:t>codes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6" name="Rectangle 3"/>
          <p:cNvSpPr txBox="1">
            <a:spLocks noChangeArrowheads="1"/>
          </p:cNvSpPr>
          <p:nvPr/>
        </p:nvSpPr>
        <p:spPr bwMode="auto">
          <a:xfrm>
            <a:off x="457200" y="1828800"/>
            <a:ext cx="82296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accent1"/>
              </a:buClr>
              <a:buSzPct val="120000"/>
              <a:buFont typeface="Times" pitchFamily="-106" charset="0"/>
              <a:buChar char="•"/>
              <a:tabLst/>
              <a:defRPr/>
            </a:pPr>
            <a:r>
              <a:rPr kumimoji="0" lang="de-DE" sz="2800" b="0" i="0" u="none" strike="noStrike" kern="0" cap="none" spc="0" normalizeH="0" baseline="0" noProof="0" dirty="0" err="1" smtClean="0">
                <a:ln>
                  <a:noFill/>
                </a:ln>
                <a:solidFill>
                  <a:srgbClr val="0000FF"/>
                </a:solidFill>
                <a:effectLst/>
                <a:uLnTx/>
                <a:uFillTx/>
                <a:latin typeface="+mn-lt"/>
                <a:ea typeface="+mn-ea"/>
                <a:cs typeface="+mn-cs"/>
              </a:rPr>
              <a:t>Electron</a:t>
            </a:r>
            <a:r>
              <a:rPr kumimoji="0" lang="de-DE" sz="2800" b="0" i="0" u="none" strike="noStrike" kern="0" cap="none" spc="0" normalizeH="0" baseline="0" noProof="0" dirty="0" smtClean="0">
                <a:ln>
                  <a:noFill/>
                </a:ln>
                <a:solidFill>
                  <a:srgbClr val="0000FF"/>
                </a:solidFill>
                <a:effectLst/>
                <a:uLnTx/>
                <a:uFillTx/>
                <a:latin typeface="+mn-lt"/>
                <a:ea typeface="+mn-ea"/>
                <a:cs typeface="+mn-cs"/>
              </a:rPr>
              <a:t> </a:t>
            </a:r>
            <a:r>
              <a:rPr kumimoji="0" lang="de-DE" sz="2800" b="0" i="0" u="none" strike="noStrike" kern="0" cap="none" spc="0" normalizeH="0" baseline="0" noProof="0" dirty="0" err="1" smtClean="0">
                <a:ln>
                  <a:noFill/>
                </a:ln>
                <a:solidFill>
                  <a:srgbClr val="0000FF"/>
                </a:solidFill>
                <a:effectLst/>
                <a:uLnTx/>
                <a:uFillTx/>
                <a:latin typeface="+mn-lt"/>
                <a:ea typeface="+mn-ea"/>
                <a:cs typeface="+mn-cs"/>
              </a:rPr>
              <a:t>cloud</a:t>
            </a:r>
            <a:r>
              <a:rPr kumimoji="0" lang="de-DE" sz="2800" b="0" i="0" u="none" strike="noStrike" kern="0" cap="none" spc="0" normalizeH="0" baseline="0" noProof="0" dirty="0" smtClean="0">
                <a:ln>
                  <a:noFill/>
                </a:ln>
                <a:solidFill>
                  <a:srgbClr val="0000FF"/>
                </a:solidFill>
                <a:effectLst/>
                <a:uLnTx/>
                <a:uFillTx/>
                <a:latin typeface="+mn-lt"/>
                <a:ea typeface="+mn-ea"/>
                <a:cs typeface="+mn-cs"/>
              </a:rPr>
              <a:t> </a:t>
            </a:r>
            <a:r>
              <a:rPr kumimoji="0" lang="de-DE" sz="2800" b="0" i="0" u="none" strike="noStrike" kern="0" cap="none" spc="0" normalizeH="0" baseline="0" noProof="0" dirty="0" err="1" smtClean="0">
                <a:ln>
                  <a:noFill/>
                </a:ln>
                <a:solidFill>
                  <a:srgbClr val="0000FF"/>
                </a:solidFill>
                <a:effectLst/>
                <a:uLnTx/>
                <a:uFillTx/>
                <a:latin typeface="+mn-lt"/>
                <a:ea typeface="+mn-ea"/>
                <a:cs typeface="+mn-cs"/>
              </a:rPr>
              <a:t>build</a:t>
            </a:r>
            <a:r>
              <a:rPr kumimoji="0" lang="de-DE" sz="2800" b="0" i="0" u="none" strike="noStrike" kern="0" cap="none" spc="0" normalizeH="0" baseline="0" noProof="0" dirty="0" smtClean="0">
                <a:ln>
                  <a:noFill/>
                </a:ln>
                <a:solidFill>
                  <a:srgbClr val="0000FF"/>
                </a:solidFill>
                <a:effectLst/>
                <a:uLnTx/>
                <a:uFillTx/>
                <a:latin typeface="+mn-lt"/>
                <a:ea typeface="+mn-ea"/>
                <a:cs typeface="+mn-cs"/>
              </a:rPr>
              <a:t> up </a:t>
            </a:r>
            <a:r>
              <a:rPr kumimoji="0" lang="de-DE" sz="2800" b="0" i="0" u="none" strike="noStrike" kern="0" cap="none" spc="0" normalizeH="0" baseline="0" noProof="0" dirty="0" err="1" smtClean="0">
                <a:ln>
                  <a:noFill/>
                </a:ln>
                <a:solidFill>
                  <a:srgbClr val="0000FF"/>
                </a:solidFill>
                <a:effectLst/>
                <a:uLnTx/>
                <a:uFillTx/>
                <a:latin typeface="+mn-lt"/>
                <a:ea typeface="+mn-ea"/>
                <a:cs typeface="+mn-cs"/>
              </a:rPr>
              <a:t>codes</a:t>
            </a:r>
            <a:r>
              <a:rPr kumimoji="0" lang="de-DE" sz="2800" b="0" i="0" u="none" strike="noStrike" kern="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90000"/>
              </a:lnSpc>
              <a:spcBef>
                <a:spcPct val="20000"/>
              </a:spcBef>
              <a:spcAft>
                <a:spcPct val="0"/>
              </a:spcAft>
              <a:buClr>
                <a:schemeClr val="accent1"/>
              </a:buClr>
              <a:buSzPct val="120000"/>
              <a:tabLst/>
              <a:defRPr/>
            </a:pPr>
            <a:r>
              <a:rPr kumimoji="0" lang="de-DE" sz="2800" b="0" i="0" u="none" strike="noStrike" kern="0" cap="none" spc="0" normalizeH="0" baseline="0" noProof="0" dirty="0" smtClean="0">
                <a:ln>
                  <a:noFill/>
                </a:ln>
                <a:solidFill>
                  <a:schemeClr val="tx1"/>
                </a:solidFill>
                <a:effectLst/>
                <a:uLnTx/>
                <a:uFillTx/>
                <a:latin typeface="+mn-lt"/>
                <a:ea typeface="+mn-ea"/>
                <a:cs typeface="+mn-cs"/>
              </a:rPr>
              <a:t> </a:t>
            </a:r>
          </a:p>
          <a:p>
            <a:pPr marL="742950" marR="0" lvl="1" indent="-285750" algn="l" defTabSz="914400" rtl="0" eaLnBrk="1" fontAlgn="base" latinLnBrk="0" hangingPunct="1">
              <a:lnSpc>
                <a:spcPct val="90000"/>
              </a:lnSpc>
              <a:spcBef>
                <a:spcPct val="20000"/>
              </a:spcBef>
              <a:spcAft>
                <a:spcPct val="0"/>
              </a:spcAft>
              <a:buClr>
                <a:schemeClr val="accent2"/>
              </a:buClr>
              <a:buSzTx/>
              <a:buFont typeface="Wingdings" pitchFamily="-106" charset="2"/>
              <a:buChar char="§"/>
              <a:tabLst/>
              <a:defRPr/>
            </a:pPr>
            <a:r>
              <a:rPr kumimoji="0" lang="de-DE" sz="2400" b="0" i="0" u="none" strike="noStrike" kern="0" cap="none" spc="0" normalizeH="0" baseline="0" noProof="0" dirty="0" smtClean="0">
                <a:ln>
                  <a:noFill/>
                </a:ln>
                <a:solidFill>
                  <a:schemeClr val="tx1"/>
                </a:solidFill>
                <a:effectLst/>
                <a:uLnTx/>
                <a:uFillTx/>
                <a:latin typeface="Capitals" pitchFamily="-106" charset="0"/>
                <a:ea typeface="ＭＳ Ｐゴシック" pitchFamily="-106" charset="-128"/>
              </a:rPr>
              <a:t>ECLOUD</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a:t>
            </a:r>
            <a:r>
              <a:rPr kumimoji="0" lang="de-DE" sz="2400" b="0" i="1" u="none" strike="noStrike" kern="0" cap="none" spc="0" normalizeH="0" baseline="0" noProof="0" dirty="0" smtClean="0">
                <a:ln>
                  <a:noFill/>
                </a:ln>
                <a:solidFill>
                  <a:schemeClr val="tx1"/>
                </a:solidFill>
                <a:effectLst/>
                <a:uLnTx/>
                <a:uFillTx/>
                <a:latin typeface="+mn-lt"/>
                <a:ea typeface="ＭＳ Ｐゴシック" pitchFamily="-106" charset="-128"/>
              </a:rPr>
              <a:t>CERN</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Zimmermann, </a:t>
            </a:r>
            <a:r>
              <a:rPr kumimoji="0" lang="de-DE" sz="2400" b="0" i="0" u="none" strike="noStrike" kern="0" cap="none" spc="0" normalizeH="0" baseline="0" noProof="0" dirty="0" err="1" smtClean="0">
                <a:ln>
                  <a:noFill/>
                </a:ln>
                <a:solidFill>
                  <a:schemeClr val="tx1"/>
                </a:solidFill>
                <a:effectLst/>
                <a:uLnTx/>
                <a:uFillTx/>
                <a:latin typeface="+mn-lt"/>
                <a:ea typeface="ＭＳ Ｐゴシック" pitchFamily="-106" charset="-128"/>
              </a:rPr>
              <a:t>Rumolo</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a:t>
            </a:r>
            <a:r>
              <a:rPr kumimoji="0" lang="de-DE" sz="2400" b="0" i="0" u="none" strike="noStrike" kern="0" cap="none" spc="0" normalizeH="0" baseline="0" noProof="0" dirty="0" err="1" smtClean="0">
                <a:ln>
                  <a:noFill/>
                </a:ln>
                <a:solidFill>
                  <a:schemeClr val="tx1"/>
                </a:solidFill>
                <a:effectLst/>
                <a:uLnTx/>
                <a:uFillTx/>
                <a:latin typeface="+mn-lt"/>
                <a:ea typeface="ＭＳ Ｐゴシック" pitchFamily="-106" charset="-128"/>
              </a:rPr>
              <a:t>Bellodi</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Brüning, Schulte, </a:t>
            </a:r>
            <a:r>
              <a:rPr kumimoji="0" lang="de-DE" sz="2400" b="0" i="0" u="none" strike="noStrike" kern="0" cap="none" spc="0" normalizeH="0" baseline="0" noProof="0" dirty="0" err="1" smtClean="0">
                <a:ln>
                  <a:noFill/>
                </a:ln>
                <a:solidFill>
                  <a:schemeClr val="tx1"/>
                </a:solidFill>
                <a:effectLst/>
                <a:uLnTx/>
                <a:uFillTx/>
                <a:latin typeface="+mn-lt"/>
                <a:ea typeface="ＭＳ Ｐゴシック" pitchFamily="-106" charset="-128"/>
              </a:rPr>
              <a:t>Xiang</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a:t>
            </a:r>
          </a:p>
          <a:p>
            <a:pPr marL="742950" marR="0" lvl="1" indent="-285750" algn="l" defTabSz="914400" rtl="0" eaLnBrk="1" fontAlgn="base" latinLnBrk="0" hangingPunct="1">
              <a:lnSpc>
                <a:spcPct val="90000"/>
              </a:lnSpc>
              <a:spcBef>
                <a:spcPct val="20000"/>
              </a:spcBef>
              <a:spcAft>
                <a:spcPct val="0"/>
              </a:spcAft>
              <a:buClr>
                <a:schemeClr val="accent2"/>
              </a:buClr>
              <a:buSzTx/>
              <a:buFont typeface="Wingdings" pitchFamily="-106" charset="2"/>
              <a:buChar char="§"/>
              <a:tabLst/>
              <a:defRPr/>
            </a:pPr>
            <a:r>
              <a:rPr kumimoji="0" lang="de-DE" sz="2400" b="0" i="0" u="none" strike="noStrike" kern="0" cap="none" spc="0" normalizeH="0" baseline="0" noProof="0" dirty="0" smtClean="0">
                <a:ln>
                  <a:noFill/>
                </a:ln>
                <a:solidFill>
                  <a:schemeClr val="tx1"/>
                </a:solidFill>
                <a:effectLst/>
                <a:uLnTx/>
                <a:uFillTx/>
                <a:latin typeface="Capitals" pitchFamily="-106" charset="0"/>
                <a:ea typeface="ＭＳ Ｐゴシック" pitchFamily="-106" charset="-128"/>
              </a:rPr>
              <a:t>POSINST</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a:t>
            </a:r>
            <a:r>
              <a:rPr kumimoji="0" lang="de-DE" sz="2400" b="0" i="1" u="none" strike="noStrike" kern="0" cap="none" spc="0" normalizeH="0" baseline="0" noProof="0" dirty="0" smtClean="0">
                <a:ln>
                  <a:noFill/>
                </a:ln>
                <a:solidFill>
                  <a:schemeClr val="tx1"/>
                </a:solidFill>
                <a:effectLst/>
                <a:uLnTx/>
                <a:uFillTx/>
                <a:latin typeface="+mn-lt"/>
                <a:ea typeface="ＭＳ Ｐゴシック" pitchFamily="-106" charset="-128"/>
              </a:rPr>
              <a:t>LBNL</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a:t>
            </a:r>
            <a:r>
              <a:rPr kumimoji="0" lang="de-DE" sz="2400" b="0" i="0" u="none" strike="noStrike" kern="0" cap="none" spc="0" normalizeH="0" baseline="0" noProof="0" dirty="0" err="1" smtClean="0">
                <a:ln>
                  <a:noFill/>
                </a:ln>
                <a:solidFill>
                  <a:schemeClr val="tx1"/>
                </a:solidFill>
                <a:effectLst/>
                <a:uLnTx/>
                <a:uFillTx/>
                <a:latin typeface="+mn-lt"/>
                <a:ea typeface="ＭＳ Ｐゴシック" pitchFamily="-106" charset="-128"/>
              </a:rPr>
              <a:t>Furman</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a:t>
            </a:r>
            <a:r>
              <a:rPr kumimoji="0" lang="de-DE" sz="2400" b="0" i="0" u="none" strike="noStrike" kern="0" cap="none" spc="0" normalizeH="0" baseline="0" noProof="0" dirty="0" err="1" smtClean="0">
                <a:ln>
                  <a:noFill/>
                </a:ln>
                <a:solidFill>
                  <a:schemeClr val="tx1"/>
                </a:solidFill>
                <a:effectLst/>
                <a:uLnTx/>
                <a:uFillTx/>
                <a:latin typeface="+mn-lt"/>
                <a:ea typeface="ＭＳ Ｐゴシック" pitchFamily="-106" charset="-128"/>
              </a:rPr>
              <a:t>Pivi</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a:t>
            </a:r>
          </a:p>
          <a:p>
            <a:pPr marL="742950" marR="0" lvl="1" indent="-285750" algn="l" defTabSz="914400" rtl="0" eaLnBrk="1" fontAlgn="base" latinLnBrk="0" hangingPunct="1">
              <a:lnSpc>
                <a:spcPct val="90000"/>
              </a:lnSpc>
              <a:spcBef>
                <a:spcPct val="20000"/>
              </a:spcBef>
              <a:spcAft>
                <a:spcPct val="0"/>
              </a:spcAft>
              <a:buClr>
                <a:schemeClr val="accent2"/>
              </a:buClr>
              <a:buSzTx/>
              <a:buFont typeface="Wingdings" pitchFamily="-106" charset="2"/>
              <a:buChar char="§"/>
              <a:tabLst/>
              <a:defRPr/>
            </a:pPr>
            <a:r>
              <a:rPr kumimoji="0" lang="de-DE" sz="2400" b="0" i="0" u="none" strike="noStrike" kern="0" cap="none" spc="0" normalizeH="0" baseline="0" noProof="0" dirty="0" smtClean="0">
                <a:ln>
                  <a:noFill/>
                </a:ln>
                <a:solidFill>
                  <a:schemeClr val="tx1"/>
                </a:solidFill>
                <a:effectLst/>
                <a:uLnTx/>
                <a:uFillTx/>
                <a:latin typeface="Capitals" pitchFamily="-106" charset="0"/>
                <a:ea typeface="ＭＳ Ｐゴシック" pitchFamily="-106" charset="-128"/>
              </a:rPr>
              <a:t>CLOUDLAND</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a:t>
            </a:r>
            <a:r>
              <a:rPr kumimoji="0" lang="de-DE" sz="2400" b="0" i="1" u="none" strike="noStrike" kern="0" cap="none" spc="0" normalizeH="0" baseline="0" noProof="0" dirty="0" smtClean="0">
                <a:ln>
                  <a:noFill/>
                </a:ln>
                <a:solidFill>
                  <a:schemeClr val="tx1"/>
                </a:solidFill>
                <a:effectLst/>
                <a:uLnTx/>
                <a:uFillTx/>
                <a:latin typeface="+mn-lt"/>
                <a:ea typeface="ＭＳ Ｐゴシック" pitchFamily="-106" charset="-128"/>
              </a:rPr>
              <a:t>BNL-SLAC</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Wang) </a:t>
            </a:r>
          </a:p>
          <a:p>
            <a:pPr marL="742950" marR="0" lvl="1" indent="-285750" algn="l" defTabSz="914400" rtl="0" eaLnBrk="1" fontAlgn="base" latinLnBrk="0" hangingPunct="1">
              <a:lnSpc>
                <a:spcPct val="90000"/>
              </a:lnSpc>
              <a:spcBef>
                <a:spcPct val="20000"/>
              </a:spcBef>
              <a:spcAft>
                <a:spcPct val="0"/>
              </a:spcAft>
              <a:buClr>
                <a:schemeClr val="accent2"/>
              </a:buClr>
              <a:buSzTx/>
              <a:buFont typeface="Wingdings" pitchFamily="-106" charset="2"/>
              <a:buChar char="§"/>
              <a:tabLst/>
              <a:defRPr/>
            </a:pPr>
            <a:r>
              <a:rPr kumimoji="0" lang="de-DE" sz="2400" b="0" i="0" u="none" strike="noStrike" kern="0" cap="none" spc="0" normalizeH="0" baseline="0" noProof="0" dirty="0" smtClean="0">
                <a:ln>
                  <a:noFill/>
                </a:ln>
                <a:solidFill>
                  <a:schemeClr val="tx1"/>
                </a:solidFill>
                <a:effectLst/>
                <a:uLnTx/>
                <a:uFillTx/>
                <a:latin typeface="Capitals" pitchFamily="-106" charset="0"/>
                <a:ea typeface="ＭＳ Ｐゴシック" pitchFamily="-106" charset="-128"/>
              </a:rPr>
              <a:t>CSEC</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a:t>
            </a:r>
            <a:r>
              <a:rPr kumimoji="0" lang="de-DE" sz="2400" b="0" i="1" u="none" strike="noStrike" kern="0" cap="none" spc="0" normalizeH="0" baseline="0" noProof="0" dirty="0" smtClean="0">
                <a:ln>
                  <a:noFill/>
                </a:ln>
                <a:solidFill>
                  <a:schemeClr val="tx1"/>
                </a:solidFill>
                <a:effectLst/>
                <a:uLnTx/>
                <a:uFillTx/>
                <a:latin typeface="+mn-lt"/>
                <a:ea typeface="ＭＳ Ｐゴシック" pitchFamily="-106" charset="-128"/>
              </a:rPr>
              <a:t>BNL</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a:t>
            </a:r>
            <a:r>
              <a:rPr kumimoji="0" lang="de-DE" sz="2400" b="0" i="0" u="none" strike="noStrike" kern="0" cap="none" spc="0" normalizeH="0" baseline="0" noProof="0" dirty="0" err="1" smtClean="0">
                <a:ln>
                  <a:noFill/>
                </a:ln>
                <a:solidFill>
                  <a:schemeClr val="tx1"/>
                </a:solidFill>
                <a:effectLst/>
                <a:uLnTx/>
                <a:uFillTx/>
                <a:latin typeface="+mn-lt"/>
                <a:ea typeface="ＭＳ Ｐゴシック" pitchFamily="-106" charset="-128"/>
              </a:rPr>
              <a:t>Blaskiewicz</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a:t>
            </a:r>
          </a:p>
          <a:p>
            <a:pPr marL="742950" marR="0" lvl="1" indent="-285750" algn="l" defTabSz="914400" rtl="0" eaLnBrk="1" fontAlgn="base" latinLnBrk="0" hangingPunct="1">
              <a:lnSpc>
                <a:spcPct val="90000"/>
              </a:lnSpc>
              <a:spcBef>
                <a:spcPct val="20000"/>
              </a:spcBef>
              <a:spcAft>
                <a:spcPct val="0"/>
              </a:spcAft>
              <a:buClr>
                <a:schemeClr val="accent2"/>
              </a:buClr>
              <a:buSzTx/>
              <a:buFont typeface="Wingdings" pitchFamily="-106" charset="2"/>
              <a:buChar char="§"/>
              <a:tabLst/>
              <a:defRPr/>
            </a:pPr>
            <a:r>
              <a:rPr kumimoji="0" lang="de-DE" sz="2400" b="0" i="0" u="none" strike="noStrike" kern="0" cap="none" spc="0" normalizeH="0" baseline="0" noProof="0" dirty="0" smtClean="0">
                <a:ln>
                  <a:noFill/>
                </a:ln>
                <a:solidFill>
                  <a:schemeClr val="tx1"/>
                </a:solidFill>
                <a:effectLst/>
                <a:uLnTx/>
                <a:uFillTx/>
                <a:latin typeface="Capitals" pitchFamily="-106" charset="0"/>
                <a:ea typeface="ＭＳ Ｐゴシック" pitchFamily="-106" charset="-128"/>
              </a:rPr>
              <a:t>PEI</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a:t>
            </a:r>
            <a:r>
              <a:rPr kumimoji="0" lang="de-DE" sz="2400" b="0" i="1" u="none" strike="noStrike" kern="0" cap="none" spc="0" normalizeH="0" baseline="0" noProof="0" dirty="0" smtClean="0">
                <a:ln>
                  <a:noFill/>
                </a:ln>
                <a:solidFill>
                  <a:schemeClr val="tx1"/>
                </a:solidFill>
                <a:effectLst/>
                <a:uLnTx/>
                <a:uFillTx/>
                <a:latin typeface="+mn-lt"/>
                <a:ea typeface="ＭＳ Ｐゴシック" pitchFamily="-106" charset="-128"/>
              </a:rPr>
              <a:t>KEK</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a:t>
            </a:r>
            <a:r>
              <a:rPr kumimoji="0" lang="de-DE" sz="2400" b="0" i="0" u="none" strike="noStrike" kern="0" cap="none" spc="0" normalizeH="0" baseline="0" noProof="0" dirty="0" err="1" smtClean="0">
                <a:ln>
                  <a:noFill/>
                </a:ln>
                <a:solidFill>
                  <a:schemeClr val="tx1"/>
                </a:solidFill>
                <a:effectLst/>
                <a:uLnTx/>
                <a:uFillTx/>
                <a:latin typeface="+mn-lt"/>
                <a:ea typeface="ＭＳ Ｐゴシック" pitchFamily="-106" charset="-128"/>
              </a:rPr>
              <a:t>Ohmi</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a:t>
            </a:r>
          </a:p>
          <a:p>
            <a:pPr marL="742950" lvl="1" indent="-285750" defTabSz="914400" fontAlgn="base">
              <a:lnSpc>
                <a:spcPct val="90000"/>
              </a:lnSpc>
              <a:spcBef>
                <a:spcPct val="20000"/>
              </a:spcBef>
              <a:spcAft>
                <a:spcPct val="0"/>
              </a:spcAft>
              <a:buClr>
                <a:schemeClr val="accent2"/>
              </a:buClr>
              <a:buFont typeface="Wingdings" pitchFamily="-106" charset="2"/>
              <a:buChar char="§"/>
            </a:pPr>
            <a:r>
              <a:rPr lang="de-DE" sz="2400" kern="0" dirty="0" smtClean="0">
                <a:latin typeface="Capitals" pitchFamily="-106" charset="0"/>
                <a:ea typeface="ＭＳ Ｐゴシック" pitchFamily="-106" charset="-128"/>
              </a:rPr>
              <a:t>FAKTOR2 </a:t>
            </a:r>
            <a:r>
              <a:rPr lang="de-DE" sz="2400" kern="0" dirty="0" smtClean="0">
                <a:ea typeface="ＭＳ Ｐゴシック" pitchFamily="-106" charset="-128"/>
              </a:rPr>
              <a:t>(</a:t>
            </a:r>
            <a:r>
              <a:rPr lang="de-DE" sz="2400" i="1" kern="0" dirty="0" smtClean="0">
                <a:ea typeface="ＭＳ Ｐゴシック" pitchFamily="-106" charset="-128"/>
              </a:rPr>
              <a:t>CERN</a:t>
            </a:r>
            <a:r>
              <a:rPr lang="de-DE" sz="2400" kern="0" dirty="0" smtClean="0">
                <a:ea typeface="ＭＳ Ｐゴシック" pitchFamily="-106" charset="-128"/>
              </a:rPr>
              <a:t>, Bruns) </a:t>
            </a:r>
          </a:p>
          <a:p>
            <a:pPr marL="742950" marR="0" lvl="1" indent="-285750" algn="l" defTabSz="914400" rtl="0" eaLnBrk="1" fontAlgn="base" latinLnBrk="0" hangingPunct="1">
              <a:lnSpc>
                <a:spcPct val="90000"/>
              </a:lnSpc>
              <a:spcBef>
                <a:spcPct val="20000"/>
              </a:spcBef>
              <a:spcAft>
                <a:spcPct val="0"/>
              </a:spcAft>
              <a:buClr>
                <a:schemeClr val="accent2"/>
              </a:buClr>
              <a:buSzTx/>
              <a:buFont typeface="Wingdings" pitchFamily="-106" charset="2"/>
              <a:buChar char="§"/>
              <a:tabLst/>
              <a:defRPr/>
            </a:pPr>
            <a:endPar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endParaRPr>
          </a:p>
        </p:txBody>
      </p:sp>
      <p:sp>
        <p:nvSpPr>
          <p:cNvPr id="7" name="Slide Number Placeholder 6"/>
          <p:cNvSpPr>
            <a:spLocks noGrp="1"/>
          </p:cNvSpPr>
          <p:nvPr>
            <p:ph type="sldNum" sz="quarter" idx="12"/>
          </p:nvPr>
        </p:nvSpPr>
        <p:spPr/>
        <p:txBody>
          <a:bodyPr/>
          <a:lstStyle/>
          <a:p>
            <a:fld id="{2E081447-C3CE-9F4F-A689-9A72CAFF10CA}"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smtClean="0">
                <a:solidFill>
                  <a:schemeClr val="folHlink"/>
                </a:solidFill>
              </a:rPr>
              <a:t>Simulation of </a:t>
            </a:r>
            <a:r>
              <a:rPr lang="de-DE" sz="3200" kern="0" dirty="0" err="1" smtClean="0">
                <a:solidFill>
                  <a:schemeClr val="folHlink"/>
                </a:solidFill>
              </a:rPr>
              <a:t>e-cloud</a:t>
            </a:r>
            <a:r>
              <a:rPr lang="de-DE" sz="3200" kern="0" dirty="0" smtClean="0">
                <a:solidFill>
                  <a:schemeClr val="folHlink"/>
                </a:solidFill>
              </a:rPr>
              <a:t> </a:t>
            </a:r>
            <a:r>
              <a:rPr lang="de-DE" sz="3200" kern="0" dirty="0" err="1" smtClean="0">
                <a:solidFill>
                  <a:schemeClr val="folHlink"/>
                </a:solidFill>
              </a:rPr>
              <a:t>build</a:t>
            </a:r>
            <a:r>
              <a:rPr lang="de-DE" sz="3200" kern="0" dirty="0" smtClean="0">
                <a:solidFill>
                  <a:schemeClr val="folHlink"/>
                </a:solidFill>
              </a:rPr>
              <a:t> up</a:t>
            </a:r>
            <a:br>
              <a:rPr lang="de-DE" sz="3200" kern="0" dirty="0" smtClean="0">
                <a:solidFill>
                  <a:schemeClr val="folHlink"/>
                </a:solidFill>
              </a:rPr>
            </a:br>
            <a:r>
              <a:rPr lang="de-DE" sz="3200" kern="0" dirty="0" smtClean="0">
                <a:solidFill>
                  <a:schemeClr val="folHlink"/>
                </a:solidFill>
              </a:rPr>
              <a:t>Sample </a:t>
            </a:r>
            <a:r>
              <a:rPr lang="de-DE" sz="3200" kern="0" dirty="0" err="1" smtClean="0">
                <a:solidFill>
                  <a:schemeClr val="folHlink"/>
                </a:solidFill>
              </a:rPr>
              <a:t>results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pic>
        <p:nvPicPr>
          <p:cNvPr id="24" name="Picture 23" descr="bup-thresh25.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0" y="1289341"/>
            <a:ext cx="3960000" cy="3060000"/>
          </a:xfrm>
          <a:prstGeom prst="rect">
            <a:avLst/>
          </a:prstGeom>
        </p:spPr>
      </p:pic>
      <p:pic>
        <p:nvPicPr>
          <p:cNvPr id="25" name="Picture 24" descr="bup-thresh50.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267200" y="1289341"/>
            <a:ext cx="3960000" cy="3060000"/>
          </a:xfrm>
          <a:prstGeom prst="rect">
            <a:avLst/>
          </a:prstGeom>
        </p:spPr>
      </p:pic>
      <p:pic>
        <p:nvPicPr>
          <p:cNvPr id="26" name="Picture 25" descr="bup-thresh75.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0" y="3798000"/>
            <a:ext cx="3960000" cy="3060000"/>
          </a:xfrm>
          <a:prstGeom prst="rect">
            <a:avLst/>
          </a:prstGeom>
        </p:spPr>
      </p:pic>
      <p:sp>
        <p:nvSpPr>
          <p:cNvPr id="27" name="Content Placeholder 8"/>
          <p:cNvSpPr>
            <a:spLocks noGrp="1"/>
          </p:cNvSpPr>
          <p:nvPr>
            <p:ph idx="1"/>
          </p:nvPr>
        </p:nvSpPr>
        <p:spPr>
          <a:xfrm>
            <a:off x="4022751" y="4241506"/>
            <a:ext cx="4876800" cy="2351600"/>
          </a:xfrm>
        </p:spPr>
        <p:txBody>
          <a:bodyPr>
            <a:normAutofit fontScale="92500" lnSpcReduction="20000"/>
          </a:bodyPr>
          <a:lstStyle/>
          <a:p>
            <a:pPr>
              <a:buFont typeface="Lucida Grande"/>
              <a:buChar char="→"/>
            </a:pPr>
            <a:r>
              <a:rPr lang="en-US" sz="2162" dirty="0" smtClean="0">
                <a:latin typeface="+mj-lt"/>
              </a:rPr>
              <a:t>Example of electron cloud build in an SPS kicker for different kinds of beam</a:t>
            </a:r>
          </a:p>
          <a:p>
            <a:pPr>
              <a:buFont typeface="Lucida Grande"/>
              <a:buChar char="→"/>
            </a:pPr>
            <a:r>
              <a:rPr lang="en-US" sz="2162" dirty="0" smtClean="0">
                <a:latin typeface="+mj-lt"/>
              </a:rPr>
              <a:t>A dependence on the bunch spacing is clear: the larger the bunch spacing, the less electron cloud</a:t>
            </a:r>
          </a:p>
          <a:p>
            <a:pPr>
              <a:buFont typeface="Lucida Grande"/>
              <a:buChar char="→"/>
            </a:pPr>
            <a:r>
              <a:rPr lang="en-US" sz="2162" dirty="0" smtClean="0">
                <a:latin typeface="+mj-lt"/>
              </a:rPr>
              <a:t>Fixed the bunch spacing, a threshold value for </a:t>
            </a:r>
            <a:r>
              <a:rPr lang="en-US" sz="2162" dirty="0" err="1" smtClean="0">
                <a:latin typeface="Symbol" charset="2"/>
                <a:cs typeface="Symbol" charset="2"/>
              </a:rPr>
              <a:t>d</a:t>
            </a:r>
            <a:r>
              <a:rPr lang="en-US" sz="2162" baseline="-25000" dirty="0" err="1" smtClean="0">
                <a:latin typeface="+mj-lt"/>
              </a:rPr>
              <a:t>max</a:t>
            </a:r>
            <a:r>
              <a:rPr lang="en-US" sz="2162" dirty="0" smtClean="0">
                <a:latin typeface="+mj-lt"/>
              </a:rPr>
              <a:t> can be found, above which the electron cloud forms</a:t>
            </a:r>
            <a:endParaRPr lang="en-US" sz="1762" dirty="0" smtClean="0">
              <a:latin typeface="+mj-lt"/>
            </a:endParaRPr>
          </a:p>
        </p:txBody>
      </p:sp>
      <p:sp>
        <p:nvSpPr>
          <p:cNvPr id="9" name="Slide Number Placeholder 8"/>
          <p:cNvSpPr>
            <a:spLocks noGrp="1"/>
          </p:cNvSpPr>
          <p:nvPr>
            <p:ph type="sldNum" sz="quarter" idx="12"/>
          </p:nvPr>
        </p:nvSpPr>
        <p:spPr/>
        <p:txBody>
          <a:bodyPr/>
          <a:lstStyle/>
          <a:p>
            <a:fld id="{2E081447-C3CE-9F4F-A689-9A72CAFF10CA}"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smtClean="0">
                <a:solidFill>
                  <a:schemeClr val="folHlink"/>
                </a:solidFill>
              </a:rPr>
              <a:t>Simulation of </a:t>
            </a:r>
            <a:r>
              <a:rPr lang="de-DE" sz="3200" kern="0" dirty="0" err="1" smtClean="0">
                <a:solidFill>
                  <a:schemeClr val="folHlink"/>
                </a:solidFill>
              </a:rPr>
              <a:t>e-cloud</a:t>
            </a:r>
            <a:r>
              <a:rPr lang="de-DE" sz="3200" kern="0" dirty="0" smtClean="0">
                <a:solidFill>
                  <a:schemeClr val="folHlink"/>
                </a:solidFill>
              </a:rPr>
              <a:t> </a:t>
            </a:r>
            <a:r>
              <a:rPr lang="de-DE" sz="3200" kern="0" dirty="0" err="1" smtClean="0">
                <a:solidFill>
                  <a:schemeClr val="folHlink"/>
                </a:solidFill>
              </a:rPr>
              <a:t>build</a:t>
            </a:r>
            <a:r>
              <a:rPr lang="de-DE" sz="3200" kern="0" dirty="0" smtClean="0">
                <a:solidFill>
                  <a:schemeClr val="folHlink"/>
                </a:solidFill>
              </a:rPr>
              <a:t> up</a:t>
            </a:r>
            <a:br>
              <a:rPr lang="de-DE" sz="3200" kern="0" dirty="0" smtClean="0">
                <a:solidFill>
                  <a:schemeClr val="folHlink"/>
                </a:solidFill>
              </a:rPr>
            </a:br>
            <a:r>
              <a:rPr lang="de-DE" sz="3200" kern="0" dirty="0" smtClean="0">
                <a:solidFill>
                  <a:schemeClr val="folHlink"/>
                </a:solidFill>
              </a:rPr>
              <a:t>Sample </a:t>
            </a:r>
            <a:r>
              <a:rPr lang="de-DE" sz="3200" kern="0" dirty="0" err="1" smtClean="0">
                <a:solidFill>
                  <a:schemeClr val="folHlink"/>
                </a:solidFill>
              </a:rPr>
              <a:t>results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27" name="Content Placeholder 8"/>
          <p:cNvSpPr>
            <a:spLocks noGrp="1"/>
          </p:cNvSpPr>
          <p:nvPr>
            <p:ph idx="1"/>
          </p:nvPr>
        </p:nvSpPr>
        <p:spPr>
          <a:xfrm>
            <a:off x="762000" y="4349341"/>
            <a:ext cx="8136103" cy="2351600"/>
          </a:xfrm>
        </p:spPr>
        <p:txBody>
          <a:bodyPr>
            <a:normAutofit fontScale="85000" lnSpcReduction="10000"/>
          </a:bodyPr>
          <a:lstStyle/>
          <a:p>
            <a:pPr>
              <a:buFont typeface="Lucida Grande"/>
              <a:buChar char="→"/>
            </a:pPr>
            <a:r>
              <a:rPr lang="en-US" sz="2162" dirty="0" smtClean="0">
                <a:latin typeface="+mj-lt"/>
              </a:rPr>
              <a:t>Example of electron cloud build up in an MBB dipole magnet for two different bunch </a:t>
            </a:r>
            <a:r>
              <a:rPr lang="en-US" sz="2162" dirty="0" err="1" smtClean="0">
                <a:latin typeface="+mj-lt"/>
              </a:rPr>
              <a:t>spacings</a:t>
            </a:r>
            <a:r>
              <a:rPr lang="en-US" sz="2162" dirty="0" smtClean="0">
                <a:latin typeface="+mj-lt"/>
              </a:rPr>
              <a:t> and different beam intensity values (from present nominal to possible future intensities after pre-injector upgrades)</a:t>
            </a:r>
          </a:p>
          <a:p>
            <a:pPr>
              <a:buFont typeface="Lucida Grande"/>
              <a:buChar char="→"/>
            </a:pPr>
            <a:r>
              <a:rPr lang="en-US" sz="2162" dirty="0" smtClean="0">
                <a:latin typeface="+mj-lt"/>
              </a:rPr>
              <a:t>The values of </a:t>
            </a:r>
            <a:r>
              <a:rPr lang="en-US" sz="2162" dirty="0" err="1" smtClean="0">
                <a:latin typeface="Symbol" charset="2"/>
                <a:cs typeface="Symbol" charset="2"/>
              </a:rPr>
              <a:t>d</a:t>
            </a:r>
            <a:r>
              <a:rPr lang="en-US" sz="2162" baseline="-25000" dirty="0" err="1" smtClean="0">
                <a:latin typeface="+mj-lt"/>
              </a:rPr>
              <a:t>max</a:t>
            </a:r>
            <a:r>
              <a:rPr lang="en-US" sz="2162" dirty="0" smtClean="0">
                <a:latin typeface="+mj-lt"/>
              </a:rPr>
              <a:t> are chosen such that we are just at the limit to have electron cloud formation in these magnets</a:t>
            </a:r>
          </a:p>
          <a:p>
            <a:pPr>
              <a:buFont typeface="Lucida Grande"/>
              <a:buChar char="→"/>
            </a:pPr>
            <a:r>
              <a:rPr lang="en-US" sz="2162" dirty="0" smtClean="0">
                <a:latin typeface="+mj-lt"/>
              </a:rPr>
              <a:t>The dependence on the bunch current is not trivial. It appears not to be monotonic for the 25 ns spacing, and it even has a “counterintuitive” </a:t>
            </a:r>
            <a:r>
              <a:rPr lang="en-US" sz="2162" dirty="0" err="1" smtClean="0">
                <a:latin typeface="+mj-lt"/>
              </a:rPr>
              <a:t>behaviour</a:t>
            </a:r>
            <a:r>
              <a:rPr lang="en-US" sz="2162" dirty="0" smtClean="0">
                <a:latin typeface="+mj-lt"/>
              </a:rPr>
              <a:t> (i.e. </a:t>
            </a:r>
            <a:r>
              <a:rPr lang="en-US" sz="2162" dirty="0" err="1" smtClean="0">
                <a:latin typeface="+mj-lt"/>
              </a:rPr>
              <a:t>e</a:t>
            </a:r>
            <a:r>
              <a:rPr lang="en-US" sz="2162" dirty="0" smtClean="0">
                <a:latin typeface="+mj-lt"/>
              </a:rPr>
              <a:t>-cloud decreasing with increasing intensity) for the 50 ns spacing.</a:t>
            </a:r>
            <a:endParaRPr lang="en-US" sz="1762" dirty="0" smtClean="0">
              <a:latin typeface="+mj-lt"/>
            </a:endParaRPr>
          </a:p>
        </p:txBody>
      </p:sp>
      <p:pic>
        <p:nvPicPr>
          <p:cNvPr id="9" name="Picture 9" descr="25bs-4b-diffcurr-d13.pdf                                       00386E28Macintosh HD                   BC25E8C6:"/>
          <p:cNvPicPr>
            <a:picLocks noChangeAspect="1" noChangeArrowheads="1"/>
          </p:cNvPicPr>
          <p:nvPr/>
        </p:nvPicPr>
        <p:blipFill>
          <a:blip r:embed="rId4"/>
          <a:srcRect l="5455" t="7048" r="5455" b="7048"/>
          <a:stretch>
            <a:fillRect/>
          </a:stretch>
        </p:blipFill>
        <p:spPr bwMode="auto">
          <a:xfrm>
            <a:off x="304800" y="1423578"/>
            <a:ext cx="3919538" cy="2925763"/>
          </a:xfrm>
          <a:prstGeom prst="rect">
            <a:avLst/>
          </a:prstGeom>
          <a:noFill/>
        </p:spPr>
      </p:pic>
      <p:pic>
        <p:nvPicPr>
          <p:cNvPr id="10" name="Picture 9" descr="50bs-4b-diffcurr-d16.pdf                                       00386E28Macintosh HD                   BC25E8C6:"/>
          <p:cNvPicPr>
            <a:picLocks noChangeAspect="1" noChangeArrowheads="1"/>
          </p:cNvPicPr>
          <p:nvPr/>
        </p:nvPicPr>
        <p:blipFill>
          <a:blip r:embed="rId5"/>
          <a:srcRect l="5455" t="7048" r="5455" b="7048"/>
          <a:stretch>
            <a:fillRect/>
          </a:stretch>
        </p:blipFill>
        <p:spPr bwMode="auto">
          <a:xfrm>
            <a:off x="4495800" y="1417638"/>
            <a:ext cx="3955533" cy="2952000"/>
          </a:xfrm>
          <a:prstGeom prst="rect">
            <a:avLst/>
          </a:prstGeom>
          <a:noFill/>
        </p:spPr>
      </p:pic>
      <p:sp>
        <p:nvSpPr>
          <p:cNvPr id="11" name="Text Box 10"/>
          <p:cNvSpPr txBox="1">
            <a:spLocks noChangeArrowheads="1"/>
          </p:cNvSpPr>
          <p:nvPr/>
        </p:nvSpPr>
        <p:spPr bwMode="auto">
          <a:xfrm>
            <a:off x="5123307" y="1689120"/>
            <a:ext cx="717550" cy="274638"/>
          </a:xfrm>
          <a:prstGeom prst="rect">
            <a:avLst/>
          </a:prstGeom>
          <a:noFill/>
          <a:ln w="9525">
            <a:noFill/>
            <a:miter lim="800000"/>
            <a:headEnd/>
            <a:tailEnd/>
          </a:ln>
          <a:effectLst/>
        </p:spPr>
        <p:txBody>
          <a:bodyPr wrap="none">
            <a:prstTxWarp prst="textNoShape">
              <a:avLst/>
            </a:prstTxWarp>
            <a:spAutoFit/>
          </a:bodyPr>
          <a:lstStyle/>
          <a:p>
            <a:r>
              <a:rPr lang="de-DE" sz="1200" b="1" i="1" dirty="0">
                <a:latin typeface="Symbol" pitchFamily="-65" charset="2"/>
              </a:rPr>
              <a:t>d</a:t>
            </a:r>
            <a:r>
              <a:rPr lang="de-DE" sz="1200" b="1" i="1" baseline="-25000" dirty="0"/>
              <a:t>max</a:t>
            </a:r>
            <a:r>
              <a:rPr lang="de-DE" sz="1200" b="1" i="1" dirty="0"/>
              <a:t>=1.6</a:t>
            </a:r>
          </a:p>
        </p:txBody>
      </p:sp>
      <p:sp>
        <p:nvSpPr>
          <p:cNvPr id="12" name="Text Box 10"/>
          <p:cNvSpPr txBox="1">
            <a:spLocks noChangeArrowheads="1"/>
          </p:cNvSpPr>
          <p:nvPr/>
        </p:nvSpPr>
        <p:spPr bwMode="auto">
          <a:xfrm>
            <a:off x="914400" y="1689120"/>
            <a:ext cx="762937" cy="276999"/>
          </a:xfrm>
          <a:prstGeom prst="rect">
            <a:avLst/>
          </a:prstGeom>
          <a:noFill/>
          <a:ln w="9525">
            <a:noFill/>
            <a:miter lim="800000"/>
            <a:headEnd/>
            <a:tailEnd/>
          </a:ln>
          <a:effectLst/>
        </p:spPr>
        <p:txBody>
          <a:bodyPr wrap="none">
            <a:prstTxWarp prst="textNoShape">
              <a:avLst/>
            </a:prstTxWarp>
            <a:spAutoFit/>
          </a:bodyPr>
          <a:lstStyle/>
          <a:p>
            <a:r>
              <a:rPr lang="de-DE" sz="1200" b="1" i="1" dirty="0">
                <a:latin typeface="Symbol" pitchFamily="-65" charset="2"/>
              </a:rPr>
              <a:t>d</a:t>
            </a:r>
            <a:r>
              <a:rPr lang="de-DE" sz="1200" b="1" i="1" baseline="-25000" dirty="0"/>
              <a:t>max</a:t>
            </a:r>
            <a:r>
              <a:rPr lang="de-DE" sz="1200" b="1" i="1" dirty="0"/>
              <a:t>=</a:t>
            </a:r>
            <a:r>
              <a:rPr lang="de-DE" sz="1200" b="1" i="1" dirty="0" smtClean="0"/>
              <a:t>1.3</a:t>
            </a:r>
            <a:endParaRPr lang="de-DE" sz="1200" b="1" i="1" dirty="0"/>
          </a:p>
        </p:txBody>
      </p:sp>
      <p:sp>
        <p:nvSpPr>
          <p:cNvPr id="13" name="Slide Number Placeholder 12"/>
          <p:cNvSpPr>
            <a:spLocks noGrp="1"/>
          </p:cNvSpPr>
          <p:nvPr>
            <p:ph type="sldNum" sz="quarter" idx="12"/>
          </p:nvPr>
        </p:nvSpPr>
        <p:spPr/>
        <p:txBody>
          <a:bodyPr/>
          <a:lstStyle/>
          <a:p>
            <a:fld id="{2E081447-C3CE-9F4F-A689-9A72CAFF10CA}"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smtClean="0">
                <a:solidFill>
                  <a:schemeClr val="folHlink"/>
                </a:solidFill>
              </a:rPr>
              <a:t>Simulation of </a:t>
            </a:r>
            <a:r>
              <a:rPr lang="de-DE" sz="3200" kern="0" dirty="0" err="1" smtClean="0">
                <a:solidFill>
                  <a:schemeClr val="folHlink"/>
                </a:solidFill>
              </a:rPr>
              <a:t>e-cloud</a:t>
            </a:r>
            <a:r>
              <a:rPr lang="de-DE" sz="3200" kern="0" dirty="0" smtClean="0">
                <a:solidFill>
                  <a:schemeClr val="folHlink"/>
                </a:solidFill>
              </a:rPr>
              <a:t> </a:t>
            </a:r>
            <a:r>
              <a:rPr lang="de-DE" sz="3200" kern="0" dirty="0" err="1" smtClean="0">
                <a:solidFill>
                  <a:schemeClr val="folHlink"/>
                </a:solidFill>
              </a:rPr>
              <a:t>build</a:t>
            </a:r>
            <a:r>
              <a:rPr lang="de-DE" sz="3200" kern="0" dirty="0" smtClean="0">
                <a:solidFill>
                  <a:schemeClr val="folHlink"/>
                </a:solidFill>
              </a:rPr>
              <a:t> up</a:t>
            </a:r>
            <a:br>
              <a:rPr lang="de-DE" sz="3200" kern="0" dirty="0" smtClean="0">
                <a:solidFill>
                  <a:schemeClr val="folHlink"/>
                </a:solidFill>
              </a:rPr>
            </a:br>
            <a:r>
              <a:rPr lang="de-DE" sz="3200" kern="0" dirty="0" smtClean="0">
                <a:solidFill>
                  <a:schemeClr val="folHlink"/>
                </a:solidFill>
              </a:rPr>
              <a:t>Sample </a:t>
            </a:r>
            <a:r>
              <a:rPr lang="de-DE" sz="3200" kern="0" dirty="0" err="1" smtClean="0">
                <a:solidFill>
                  <a:schemeClr val="folHlink"/>
                </a:solidFill>
              </a:rPr>
              <a:t>results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27" name="Content Placeholder 8"/>
          <p:cNvSpPr>
            <a:spLocks noGrp="1"/>
          </p:cNvSpPr>
          <p:nvPr>
            <p:ph idx="1"/>
          </p:nvPr>
        </p:nvSpPr>
        <p:spPr>
          <a:xfrm>
            <a:off x="457200" y="4724399"/>
            <a:ext cx="8440903" cy="1976541"/>
          </a:xfrm>
        </p:spPr>
        <p:txBody>
          <a:bodyPr>
            <a:normAutofit lnSpcReduction="10000"/>
          </a:bodyPr>
          <a:lstStyle/>
          <a:p>
            <a:pPr>
              <a:buFont typeface="Lucida Grande"/>
              <a:buChar char="→"/>
            </a:pPr>
            <a:r>
              <a:rPr lang="en-US" sz="2162" dirty="0" smtClean="0">
                <a:latin typeface="+mj-lt"/>
              </a:rPr>
              <a:t>Example of electron cloud build in the LHC interaction region</a:t>
            </a:r>
          </a:p>
          <a:p>
            <a:pPr>
              <a:buFont typeface="Lucida Grande"/>
              <a:buChar char="→"/>
            </a:pPr>
            <a:r>
              <a:rPr lang="en-US" sz="2162" dirty="0" smtClean="0">
                <a:latin typeface="+mj-lt"/>
              </a:rPr>
              <a:t>A complex dependence on the chamber radius is found for two different values of</a:t>
            </a:r>
            <a:r>
              <a:rPr lang="en-US" sz="2162" dirty="0" smtClean="0"/>
              <a:t> </a:t>
            </a:r>
            <a:r>
              <a:rPr lang="en-US" sz="2162" dirty="0" err="1" smtClean="0">
                <a:latin typeface="Symbol" charset="2"/>
                <a:cs typeface="Symbol" charset="2"/>
              </a:rPr>
              <a:t>d</a:t>
            </a:r>
            <a:r>
              <a:rPr lang="en-US" sz="2162" baseline="-25000" dirty="0" err="1" smtClean="0"/>
              <a:t>max</a:t>
            </a:r>
            <a:r>
              <a:rPr lang="en-US" sz="2162" dirty="0" smtClean="0"/>
              <a:t> and for two different bunch </a:t>
            </a:r>
            <a:r>
              <a:rPr lang="en-US" sz="2162" dirty="0" err="1" smtClean="0"/>
              <a:t>spacings</a:t>
            </a:r>
            <a:r>
              <a:rPr lang="en-US" sz="2162" dirty="0" smtClean="0"/>
              <a:t> and intensities (nominal spacing with double intensity, i.e. the interaction point, and half spacing with nominal current, i.e. half </a:t>
            </a:r>
            <a:r>
              <a:rPr lang="en-US" sz="2162" dirty="0" err="1" smtClean="0"/>
              <a:t>L</a:t>
            </a:r>
            <a:r>
              <a:rPr lang="en-US" sz="2162" baseline="-25000" dirty="0" err="1" smtClean="0"/>
              <a:t>sep</a:t>
            </a:r>
            <a:r>
              <a:rPr lang="en-US" sz="2162" dirty="0" smtClean="0"/>
              <a:t> upstream or downstream from the IP) </a:t>
            </a:r>
            <a:r>
              <a:rPr lang="en-US" sz="2162" dirty="0" smtClean="0">
                <a:latin typeface="+mj-lt"/>
              </a:rPr>
              <a:t> </a:t>
            </a:r>
          </a:p>
        </p:txBody>
      </p:sp>
      <p:pic>
        <p:nvPicPr>
          <p:cNvPr id="9" name="Picture 7" descr="SLeflusSEY14.pdf                                               00052080Macintosh HD                   BC25E8C6:"/>
          <p:cNvPicPr>
            <a:picLocks noChangeAspect="1" noChangeArrowheads="1"/>
          </p:cNvPicPr>
          <p:nvPr/>
        </p:nvPicPr>
        <p:blipFill>
          <a:blip r:embed="rId4">
            <a:lum bright="-40000" contrast="64000"/>
          </a:blip>
          <a:srcRect/>
          <a:stretch>
            <a:fillRect/>
          </a:stretch>
        </p:blipFill>
        <p:spPr bwMode="auto">
          <a:xfrm rot="5400000">
            <a:off x="847725" y="569913"/>
            <a:ext cx="2573338" cy="4268788"/>
          </a:xfrm>
          <a:prstGeom prst="rect">
            <a:avLst/>
          </a:prstGeom>
          <a:noFill/>
        </p:spPr>
      </p:pic>
      <p:pic>
        <p:nvPicPr>
          <p:cNvPr id="10" name="Picture 8" descr="SLefluxSEY11.pdf                                               00052080Macintosh HD                   BC25E8C6:"/>
          <p:cNvPicPr>
            <a:picLocks noChangeAspect="1" noChangeArrowheads="1"/>
          </p:cNvPicPr>
          <p:nvPr/>
        </p:nvPicPr>
        <p:blipFill>
          <a:blip r:embed="rId5">
            <a:lum bright="-40000" contrast="64000"/>
          </a:blip>
          <a:srcRect/>
          <a:stretch>
            <a:fillRect/>
          </a:stretch>
        </p:blipFill>
        <p:spPr bwMode="auto">
          <a:xfrm rot="5400000">
            <a:off x="5267325" y="1103313"/>
            <a:ext cx="2573338" cy="4268788"/>
          </a:xfrm>
          <a:prstGeom prst="rect">
            <a:avLst/>
          </a:prstGeom>
          <a:noFill/>
        </p:spPr>
      </p:pic>
      <p:sp>
        <p:nvSpPr>
          <p:cNvPr id="8" name="Slide Number Placeholder 7"/>
          <p:cNvSpPr>
            <a:spLocks noGrp="1"/>
          </p:cNvSpPr>
          <p:nvPr>
            <p:ph type="sldNum" sz="quarter" idx="12"/>
          </p:nvPr>
        </p:nvSpPr>
        <p:spPr/>
        <p:txBody>
          <a:bodyPr/>
          <a:lstStyle/>
          <a:p>
            <a:fld id="{2E081447-C3CE-9F4F-A689-9A72CAFF10CA}"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smtClean="0">
                <a:solidFill>
                  <a:schemeClr val="folHlink"/>
                </a:solidFill>
              </a:rPr>
              <a:t>Simulation of </a:t>
            </a:r>
            <a:r>
              <a:rPr lang="de-DE" sz="3200" kern="0" dirty="0" err="1" smtClean="0">
                <a:solidFill>
                  <a:schemeClr val="folHlink"/>
                </a:solidFill>
              </a:rPr>
              <a:t>e-cloud</a:t>
            </a:r>
            <a:r>
              <a:rPr lang="de-DE" sz="3200" kern="0" dirty="0" smtClean="0">
                <a:solidFill>
                  <a:schemeClr val="folHlink"/>
                </a:solidFill>
              </a:rPr>
              <a:t> </a:t>
            </a:r>
            <a:r>
              <a:rPr lang="de-DE" sz="3200" kern="0" dirty="0" err="1" smtClean="0">
                <a:solidFill>
                  <a:schemeClr val="folHlink"/>
                </a:solidFill>
              </a:rPr>
              <a:t>build</a:t>
            </a:r>
            <a:r>
              <a:rPr lang="de-DE" sz="3200" kern="0" dirty="0" smtClean="0">
                <a:solidFill>
                  <a:schemeClr val="folHlink"/>
                </a:solidFill>
              </a:rPr>
              <a:t> up</a:t>
            </a:r>
            <a:br>
              <a:rPr lang="de-DE" sz="3200" kern="0" dirty="0" smtClean="0">
                <a:solidFill>
                  <a:schemeClr val="folHlink"/>
                </a:solidFill>
              </a:rPr>
            </a:br>
            <a:r>
              <a:rPr lang="de-DE" sz="3200" kern="0" dirty="0" smtClean="0">
                <a:solidFill>
                  <a:schemeClr val="folHlink"/>
                </a:solidFill>
              </a:rPr>
              <a:t>Sample </a:t>
            </a:r>
            <a:r>
              <a:rPr lang="de-DE" sz="3200" kern="0" dirty="0" err="1" smtClean="0">
                <a:solidFill>
                  <a:schemeClr val="folHlink"/>
                </a:solidFill>
              </a:rPr>
              <a:t>results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7" name="Content Placeholder 8"/>
          <p:cNvSpPr>
            <a:spLocks noGrp="1"/>
          </p:cNvSpPr>
          <p:nvPr>
            <p:ph idx="1"/>
          </p:nvPr>
        </p:nvSpPr>
        <p:spPr>
          <a:xfrm>
            <a:off x="457200" y="4802187"/>
            <a:ext cx="8440903" cy="1898753"/>
          </a:xfrm>
        </p:spPr>
        <p:txBody>
          <a:bodyPr>
            <a:normAutofit fontScale="77500" lnSpcReduction="20000"/>
          </a:bodyPr>
          <a:lstStyle/>
          <a:p>
            <a:pPr>
              <a:buFont typeface="Lucida Grande"/>
              <a:buChar char="→"/>
            </a:pPr>
            <a:r>
              <a:rPr lang="en-US" sz="2162" dirty="0" smtClean="0">
                <a:latin typeface="+mj-lt"/>
              </a:rPr>
              <a:t>Example of </a:t>
            </a:r>
            <a:r>
              <a:rPr lang="en-US" sz="2162" dirty="0" err="1" smtClean="0">
                <a:latin typeface="+mj-lt"/>
              </a:rPr>
              <a:t>e</a:t>
            </a:r>
            <a:r>
              <a:rPr lang="en-US" sz="2162" dirty="0" smtClean="0">
                <a:latin typeface="+mj-lt"/>
              </a:rPr>
              <a:t>-cloud build up in one of the former experimental regions of  RHIC (PHOBOS)</a:t>
            </a:r>
          </a:p>
          <a:p>
            <a:pPr>
              <a:buFont typeface="Lucida Grande"/>
              <a:buChar char="→"/>
            </a:pPr>
            <a:r>
              <a:rPr lang="en-US" sz="2162" dirty="0" smtClean="0">
                <a:latin typeface="+mj-lt"/>
              </a:rPr>
              <a:t>It was observed that, when bunches are </a:t>
            </a:r>
            <a:r>
              <a:rPr lang="en-US" sz="2162" dirty="0" err="1" smtClean="0">
                <a:latin typeface="+mj-lt"/>
              </a:rPr>
              <a:t>rebucketed</a:t>
            </a:r>
            <a:r>
              <a:rPr lang="en-US" sz="2162" dirty="0" smtClean="0">
                <a:latin typeface="+mj-lt"/>
              </a:rPr>
              <a:t>, becoming half their original length, a severe pressure rise occurs in the PHOBOS region, which later “switches off” at some stage during the store. </a:t>
            </a:r>
          </a:p>
          <a:p>
            <a:pPr>
              <a:buFont typeface="Lucida Grande"/>
              <a:buChar char="→"/>
            </a:pPr>
            <a:r>
              <a:rPr lang="en-US" sz="2162" dirty="0" smtClean="0">
                <a:latin typeface="+mj-lt"/>
              </a:rPr>
              <a:t>Electron cloud is the most probable suspect, especially because in the experimental region there is a beryllium pipe, which has very high SEY. Also the bunch length dependence and the sudden switch off lead to think that this a threshold effect. </a:t>
            </a:r>
            <a:endParaRPr lang="en-US" sz="1762" dirty="0" smtClean="0">
              <a:latin typeface="+mj-lt"/>
            </a:endParaRPr>
          </a:p>
        </p:txBody>
      </p:sp>
      <p:sp>
        <p:nvSpPr>
          <p:cNvPr id="8" name="Line 3"/>
          <p:cNvSpPr>
            <a:spLocks noChangeShapeType="1"/>
          </p:cNvSpPr>
          <p:nvPr/>
        </p:nvSpPr>
        <p:spPr bwMode="auto">
          <a:xfrm>
            <a:off x="2210256" y="3054990"/>
            <a:ext cx="4346575"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0" name="Line 4"/>
          <p:cNvSpPr>
            <a:spLocks noChangeShapeType="1"/>
          </p:cNvSpPr>
          <p:nvPr/>
        </p:nvSpPr>
        <p:spPr bwMode="auto">
          <a:xfrm flipV="1">
            <a:off x="6556831" y="1932628"/>
            <a:ext cx="1612900" cy="112236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1" name="Line 6"/>
          <p:cNvSpPr>
            <a:spLocks noChangeShapeType="1"/>
          </p:cNvSpPr>
          <p:nvPr/>
        </p:nvSpPr>
        <p:spPr bwMode="auto">
          <a:xfrm>
            <a:off x="6556831" y="3054990"/>
            <a:ext cx="1612900" cy="1120775"/>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2" name="Line 7"/>
          <p:cNvSpPr>
            <a:spLocks noChangeShapeType="1"/>
          </p:cNvSpPr>
          <p:nvPr/>
        </p:nvSpPr>
        <p:spPr bwMode="auto">
          <a:xfrm flipH="1" flipV="1">
            <a:off x="597356" y="1932628"/>
            <a:ext cx="1612900" cy="112236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3" name="Line 8"/>
          <p:cNvSpPr>
            <a:spLocks noChangeShapeType="1"/>
          </p:cNvSpPr>
          <p:nvPr/>
        </p:nvSpPr>
        <p:spPr bwMode="auto">
          <a:xfrm flipH="1">
            <a:off x="597356" y="3054990"/>
            <a:ext cx="1612900" cy="1120775"/>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4" name="Line 15"/>
          <p:cNvSpPr>
            <a:spLocks noChangeShapeType="1"/>
          </p:cNvSpPr>
          <p:nvPr/>
        </p:nvSpPr>
        <p:spPr bwMode="auto">
          <a:xfrm>
            <a:off x="3191331" y="3054990"/>
            <a:ext cx="2384425" cy="0"/>
          </a:xfrm>
          <a:prstGeom prst="line">
            <a:avLst/>
          </a:prstGeom>
          <a:noFill/>
          <a:ln w="133350" cmpd="tri">
            <a:solidFill>
              <a:schemeClr val="bg1">
                <a:lumMod val="50000"/>
              </a:schemeClr>
            </a:solidFill>
            <a:round/>
            <a:headEnd/>
            <a:tailEnd/>
          </a:ln>
          <a:effectLst/>
        </p:spPr>
        <p:txBody>
          <a:bodyPr wrap="none" anchor="ctr">
            <a:prstTxWarp prst="textNoShape">
              <a:avLst/>
            </a:prstTxWarp>
          </a:bodyPr>
          <a:lstStyle/>
          <a:p>
            <a:endParaRPr lang="en-US"/>
          </a:p>
        </p:txBody>
      </p:sp>
      <p:sp>
        <p:nvSpPr>
          <p:cNvPr id="15" name="Text Box 16"/>
          <p:cNvSpPr txBox="1">
            <a:spLocks noChangeArrowheads="1"/>
          </p:cNvSpPr>
          <p:nvPr/>
        </p:nvSpPr>
        <p:spPr bwMode="auto">
          <a:xfrm>
            <a:off x="2981781" y="2553340"/>
            <a:ext cx="966788" cy="396875"/>
          </a:xfrm>
          <a:prstGeom prst="rect">
            <a:avLst/>
          </a:prstGeom>
          <a:noFill/>
          <a:ln w="9525">
            <a:noFill/>
            <a:miter lim="800000"/>
            <a:headEnd/>
            <a:tailEnd/>
          </a:ln>
          <a:effectLst/>
        </p:spPr>
        <p:txBody>
          <a:bodyPr wrap="none">
            <a:prstTxWarp prst="textNoShape">
              <a:avLst/>
            </a:prstTxWarp>
            <a:spAutoFit/>
          </a:bodyPr>
          <a:lstStyle/>
          <a:p>
            <a:r>
              <a:rPr lang="de-DE" sz="2000" dirty="0">
                <a:solidFill>
                  <a:srgbClr val="000000"/>
                </a:solidFill>
              </a:rPr>
              <a:t>Be </a:t>
            </a:r>
            <a:r>
              <a:rPr lang="de-DE" sz="2000" dirty="0" err="1">
                <a:solidFill>
                  <a:srgbClr val="000000"/>
                </a:solidFill>
              </a:rPr>
              <a:t>pipe</a:t>
            </a:r>
            <a:endParaRPr lang="de-DE" sz="2000" dirty="0">
              <a:solidFill>
                <a:srgbClr val="000000"/>
              </a:solidFill>
            </a:endParaRPr>
          </a:p>
        </p:txBody>
      </p:sp>
      <p:grpSp>
        <p:nvGrpSpPr>
          <p:cNvPr id="16" name="Group 39"/>
          <p:cNvGrpSpPr>
            <a:grpSpLocks/>
          </p:cNvGrpSpPr>
          <p:nvPr/>
        </p:nvGrpSpPr>
        <p:grpSpPr bwMode="auto">
          <a:xfrm>
            <a:off x="238581" y="2073915"/>
            <a:ext cx="8280400" cy="2452688"/>
            <a:chOff x="192" y="754"/>
            <a:chExt cx="5216" cy="1545"/>
          </a:xfrm>
        </p:grpSpPr>
        <p:sp>
          <p:nvSpPr>
            <p:cNvPr id="17" name="Oval 18"/>
            <p:cNvSpPr>
              <a:spLocks noChangeArrowheads="1"/>
            </p:cNvSpPr>
            <p:nvPr/>
          </p:nvSpPr>
          <p:spPr bwMode="auto">
            <a:xfrm rot="-2058846">
              <a:off x="192" y="1920"/>
              <a:ext cx="336" cy="96"/>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endParaRPr lang="en-US"/>
            </a:p>
          </p:txBody>
        </p:sp>
        <p:sp>
          <p:nvSpPr>
            <p:cNvPr id="18" name="Oval 9"/>
            <p:cNvSpPr>
              <a:spLocks noChangeArrowheads="1"/>
            </p:cNvSpPr>
            <p:nvPr/>
          </p:nvSpPr>
          <p:spPr bwMode="auto">
            <a:xfrm>
              <a:off x="2626" y="1195"/>
              <a:ext cx="309" cy="8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endParaRPr lang="en-US"/>
            </a:p>
          </p:txBody>
        </p:sp>
        <p:sp>
          <p:nvSpPr>
            <p:cNvPr id="19" name="Oval 10"/>
            <p:cNvSpPr>
              <a:spLocks noChangeArrowheads="1"/>
            </p:cNvSpPr>
            <p:nvPr/>
          </p:nvSpPr>
          <p:spPr bwMode="auto">
            <a:xfrm>
              <a:off x="2626" y="1460"/>
              <a:ext cx="309" cy="88"/>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20" name="Oval 17"/>
            <p:cNvSpPr>
              <a:spLocks noChangeArrowheads="1"/>
            </p:cNvSpPr>
            <p:nvPr/>
          </p:nvSpPr>
          <p:spPr bwMode="auto">
            <a:xfrm rot="-1978348">
              <a:off x="4613" y="754"/>
              <a:ext cx="310" cy="88"/>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endParaRPr lang="en-US"/>
            </a:p>
          </p:txBody>
        </p:sp>
        <p:sp>
          <p:nvSpPr>
            <p:cNvPr id="21" name="Oval 19"/>
            <p:cNvSpPr>
              <a:spLocks noChangeArrowheads="1"/>
            </p:cNvSpPr>
            <p:nvPr/>
          </p:nvSpPr>
          <p:spPr bwMode="auto">
            <a:xfrm rot="-19426516">
              <a:off x="5099" y="2211"/>
              <a:ext cx="309" cy="88"/>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22" name="Oval 25"/>
            <p:cNvSpPr>
              <a:spLocks noChangeArrowheads="1"/>
            </p:cNvSpPr>
            <p:nvPr/>
          </p:nvSpPr>
          <p:spPr bwMode="auto">
            <a:xfrm rot="-19426516">
              <a:off x="860" y="886"/>
              <a:ext cx="309" cy="88"/>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24" name="Group 41"/>
          <p:cNvGrpSpPr>
            <a:grpSpLocks/>
          </p:cNvGrpSpPr>
          <p:nvPr/>
        </p:nvGrpSpPr>
        <p:grpSpPr bwMode="auto">
          <a:xfrm>
            <a:off x="314781" y="1372240"/>
            <a:ext cx="8485188" cy="3014663"/>
            <a:chOff x="240" y="312"/>
            <a:chExt cx="5345" cy="1899"/>
          </a:xfrm>
        </p:grpSpPr>
        <p:sp>
          <p:nvSpPr>
            <p:cNvPr id="25" name="Line 12"/>
            <p:cNvSpPr>
              <a:spLocks noChangeShapeType="1"/>
            </p:cNvSpPr>
            <p:nvPr/>
          </p:nvSpPr>
          <p:spPr bwMode="auto">
            <a:xfrm>
              <a:off x="2185" y="1637"/>
              <a:ext cx="574" cy="0"/>
            </a:xfrm>
            <a:prstGeom prst="line">
              <a:avLst/>
            </a:prstGeom>
            <a:noFill/>
            <a:ln w="9525">
              <a:solidFill>
                <a:srgbClr val="FF0000"/>
              </a:solidFill>
              <a:round/>
              <a:headEnd/>
              <a:tailEnd type="triangle" w="lg" len="lg"/>
            </a:ln>
            <a:effectLst/>
          </p:spPr>
          <p:txBody>
            <a:bodyPr wrap="none" anchor="ctr">
              <a:prstTxWarp prst="textNoShape">
                <a:avLst/>
              </a:prstTxWarp>
            </a:bodyPr>
            <a:lstStyle/>
            <a:p>
              <a:endParaRPr lang="en-US"/>
            </a:p>
          </p:txBody>
        </p:sp>
        <p:sp>
          <p:nvSpPr>
            <p:cNvPr id="26" name="Line 13"/>
            <p:cNvSpPr>
              <a:spLocks noChangeShapeType="1"/>
            </p:cNvSpPr>
            <p:nvPr/>
          </p:nvSpPr>
          <p:spPr bwMode="auto">
            <a:xfrm flipH="1">
              <a:off x="2891" y="1107"/>
              <a:ext cx="574" cy="0"/>
            </a:xfrm>
            <a:prstGeom prst="line">
              <a:avLst/>
            </a:prstGeom>
            <a:noFill/>
            <a:ln w="9525">
              <a:solidFill>
                <a:srgbClr val="0000FF"/>
              </a:solidFill>
              <a:round/>
              <a:headEnd/>
              <a:tailEnd type="triangle" w="lg" len="lg"/>
            </a:ln>
            <a:effectLst/>
          </p:spPr>
          <p:txBody>
            <a:bodyPr wrap="none" anchor="ctr">
              <a:prstTxWarp prst="textNoShape">
                <a:avLst/>
              </a:prstTxWarp>
            </a:bodyPr>
            <a:lstStyle/>
            <a:p>
              <a:endParaRPr lang="en-US"/>
            </a:p>
          </p:txBody>
        </p:sp>
        <p:sp>
          <p:nvSpPr>
            <p:cNvPr id="27" name="Oval 20" descr="Diagonal dunkel nach oben"/>
            <p:cNvSpPr>
              <a:spLocks noChangeArrowheads="1"/>
            </p:cNvSpPr>
            <p:nvPr/>
          </p:nvSpPr>
          <p:spPr bwMode="auto">
            <a:xfrm rot="-19426516">
              <a:off x="240" y="480"/>
              <a:ext cx="336" cy="96"/>
            </a:xfrm>
            <a:prstGeom prst="ellipse">
              <a:avLst/>
            </a:prstGeom>
            <a:pattFill prst="ltUpDiag">
              <a:fgClr>
                <a:srgbClr val="FF0000"/>
              </a:fgClr>
              <a:bgClr>
                <a:srgbClr val="FFFFFF"/>
              </a:bgClr>
            </a:pattFill>
            <a:ln w="9525">
              <a:solidFill>
                <a:schemeClr val="tx1"/>
              </a:solidFill>
              <a:round/>
              <a:headEnd/>
              <a:tailEnd/>
            </a:ln>
            <a:effectLst/>
          </p:spPr>
          <p:txBody>
            <a:bodyPr wrap="none" anchor="ctr">
              <a:prstTxWarp prst="textNoShape">
                <a:avLst/>
              </a:prstTxWarp>
            </a:bodyPr>
            <a:lstStyle/>
            <a:p>
              <a:endParaRPr lang="en-US"/>
            </a:p>
          </p:txBody>
        </p:sp>
        <p:sp>
          <p:nvSpPr>
            <p:cNvPr id="28" name="Oval 21" descr="Diagonal dunkel nach oben"/>
            <p:cNvSpPr>
              <a:spLocks noChangeArrowheads="1"/>
            </p:cNvSpPr>
            <p:nvPr/>
          </p:nvSpPr>
          <p:spPr bwMode="auto">
            <a:xfrm>
              <a:off x="3377" y="1195"/>
              <a:ext cx="309" cy="88"/>
            </a:xfrm>
            <a:prstGeom prst="ellipse">
              <a:avLst/>
            </a:prstGeom>
            <a:pattFill prst="ltUpDiag">
              <a:fgClr>
                <a:srgbClr val="0000FF"/>
              </a:fgClr>
              <a:bgClr>
                <a:srgbClr val="FFFFFF"/>
              </a:bgClr>
            </a:pattFill>
            <a:ln w="9525">
              <a:solidFill>
                <a:schemeClr val="tx1"/>
              </a:solidFill>
              <a:round/>
              <a:headEnd/>
              <a:tailEnd/>
            </a:ln>
            <a:effectLst/>
          </p:spPr>
          <p:txBody>
            <a:bodyPr wrap="none" anchor="ctr">
              <a:prstTxWarp prst="textNoShape">
                <a:avLst/>
              </a:prstTxWarp>
            </a:bodyPr>
            <a:lstStyle/>
            <a:p>
              <a:endParaRPr lang="en-US"/>
            </a:p>
          </p:txBody>
        </p:sp>
        <p:sp>
          <p:nvSpPr>
            <p:cNvPr id="29" name="Oval 22" descr="Diagonal dunkel nach oben"/>
            <p:cNvSpPr>
              <a:spLocks noChangeArrowheads="1"/>
            </p:cNvSpPr>
            <p:nvPr/>
          </p:nvSpPr>
          <p:spPr bwMode="auto">
            <a:xfrm>
              <a:off x="1920" y="1460"/>
              <a:ext cx="309" cy="88"/>
            </a:xfrm>
            <a:prstGeom prst="ellipse">
              <a:avLst/>
            </a:prstGeom>
            <a:pattFill prst="ltUpDiag">
              <a:fgClr>
                <a:srgbClr val="FF0000"/>
              </a:fgClr>
              <a:bgClr>
                <a:srgbClr val="FFFFFF"/>
              </a:bgClr>
            </a:pattFill>
            <a:ln w="9525">
              <a:solidFill>
                <a:schemeClr val="tx1"/>
              </a:solidFill>
              <a:round/>
              <a:headEnd/>
              <a:tailEnd/>
            </a:ln>
            <a:effectLst/>
          </p:spPr>
          <p:txBody>
            <a:bodyPr wrap="none" anchor="ctr">
              <a:prstTxWarp prst="textNoShape">
                <a:avLst/>
              </a:prstTxWarp>
            </a:bodyPr>
            <a:lstStyle/>
            <a:p>
              <a:endParaRPr lang="en-US"/>
            </a:p>
          </p:txBody>
        </p:sp>
        <p:sp>
          <p:nvSpPr>
            <p:cNvPr id="30" name="Oval 23" descr="Diagonal dunkel nach oben"/>
            <p:cNvSpPr>
              <a:spLocks noChangeArrowheads="1"/>
            </p:cNvSpPr>
            <p:nvPr/>
          </p:nvSpPr>
          <p:spPr bwMode="auto">
            <a:xfrm rot="-1978348">
              <a:off x="5276" y="312"/>
              <a:ext cx="309" cy="88"/>
            </a:xfrm>
            <a:prstGeom prst="ellipse">
              <a:avLst/>
            </a:prstGeom>
            <a:pattFill prst="ltUpDiag">
              <a:fgClr>
                <a:srgbClr val="0000FF"/>
              </a:fgClr>
              <a:bgClr>
                <a:srgbClr val="FFFFFF"/>
              </a:bgClr>
            </a:pattFill>
            <a:ln w="9525">
              <a:solidFill>
                <a:schemeClr val="tx1"/>
              </a:solidFill>
              <a:round/>
              <a:headEnd/>
              <a:tailEnd/>
            </a:ln>
            <a:effectLst/>
          </p:spPr>
          <p:txBody>
            <a:bodyPr wrap="none" anchor="ctr">
              <a:prstTxWarp prst="textNoShape">
                <a:avLst/>
              </a:prstTxWarp>
            </a:bodyPr>
            <a:lstStyle/>
            <a:p>
              <a:endParaRPr lang="en-US"/>
            </a:p>
          </p:txBody>
        </p:sp>
        <p:sp>
          <p:nvSpPr>
            <p:cNvPr id="31" name="Oval 24" descr="Diagonal dunkel nach oben"/>
            <p:cNvSpPr>
              <a:spLocks noChangeArrowheads="1"/>
            </p:cNvSpPr>
            <p:nvPr/>
          </p:nvSpPr>
          <p:spPr bwMode="auto">
            <a:xfrm rot="-2058846">
              <a:off x="860" y="1460"/>
              <a:ext cx="309" cy="88"/>
            </a:xfrm>
            <a:prstGeom prst="ellipse">
              <a:avLst/>
            </a:prstGeom>
            <a:pattFill prst="ltUpDiag">
              <a:fgClr>
                <a:srgbClr val="0000FF"/>
              </a:fgClr>
              <a:bgClr>
                <a:srgbClr val="FFFFFF"/>
              </a:bgClr>
            </a:pattFill>
            <a:ln w="9525">
              <a:solidFill>
                <a:schemeClr val="tx1"/>
              </a:solidFill>
              <a:round/>
              <a:headEnd/>
              <a:tailEnd/>
            </a:ln>
            <a:effectLst/>
          </p:spPr>
          <p:txBody>
            <a:bodyPr wrap="none" anchor="ctr">
              <a:prstTxWarp prst="textNoShape">
                <a:avLst/>
              </a:prstTxWarp>
            </a:bodyPr>
            <a:lstStyle/>
            <a:p>
              <a:endParaRPr lang="en-US"/>
            </a:p>
          </p:txBody>
        </p:sp>
        <p:sp>
          <p:nvSpPr>
            <p:cNvPr id="32" name="Oval 26" descr="Diagonal dunkel nach oben"/>
            <p:cNvSpPr>
              <a:spLocks noChangeArrowheads="1"/>
            </p:cNvSpPr>
            <p:nvPr/>
          </p:nvSpPr>
          <p:spPr bwMode="auto">
            <a:xfrm rot="-19426516">
              <a:off x="4525" y="1813"/>
              <a:ext cx="309" cy="89"/>
            </a:xfrm>
            <a:prstGeom prst="ellipse">
              <a:avLst/>
            </a:prstGeom>
            <a:pattFill prst="ltUpDiag">
              <a:fgClr>
                <a:srgbClr val="FF0000"/>
              </a:fgClr>
              <a:bgClr>
                <a:srgbClr val="FFFFFF"/>
              </a:bgClr>
            </a:pattFill>
            <a:ln w="9525">
              <a:solidFill>
                <a:schemeClr val="tx1"/>
              </a:solidFill>
              <a:round/>
              <a:headEnd/>
              <a:tailEnd/>
            </a:ln>
            <a:effectLst/>
          </p:spPr>
          <p:txBody>
            <a:bodyPr wrap="none" anchor="ctr">
              <a:prstTxWarp prst="textNoShape">
                <a:avLst/>
              </a:prstTxWarp>
            </a:bodyPr>
            <a:lstStyle/>
            <a:p>
              <a:endParaRPr lang="en-US"/>
            </a:p>
          </p:txBody>
        </p:sp>
        <p:sp>
          <p:nvSpPr>
            <p:cNvPr id="33" name="Line 27"/>
            <p:cNvSpPr>
              <a:spLocks noChangeShapeType="1"/>
            </p:cNvSpPr>
            <p:nvPr/>
          </p:nvSpPr>
          <p:spPr bwMode="auto">
            <a:xfrm rot="19566372" flipH="1">
              <a:off x="4702" y="400"/>
              <a:ext cx="574" cy="0"/>
            </a:xfrm>
            <a:prstGeom prst="line">
              <a:avLst/>
            </a:prstGeom>
            <a:noFill/>
            <a:ln w="9525">
              <a:solidFill>
                <a:srgbClr val="0000FF"/>
              </a:solidFill>
              <a:round/>
              <a:headEnd/>
              <a:tailEnd type="triangle" w="lg" len="lg"/>
            </a:ln>
            <a:effectLst/>
          </p:spPr>
          <p:txBody>
            <a:bodyPr wrap="none" anchor="ctr">
              <a:prstTxWarp prst="textNoShape">
                <a:avLst/>
              </a:prstTxWarp>
            </a:bodyPr>
            <a:lstStyle/>
            <a:p>
              <a:endParaRPr lang="en-US"/>
            </a:p>
          </p:txBody>
        </p:sp>
        <p:sp>
          <p:nvSpPr>
            <p:cNvPr id="34" name="Line 28"/>
            <p:cNvSpPr>
              <a:spLocks noChangeShapeType="1"/>
            </p:cNvSpPr>
            <p:nvPr/>
          </p:nvSpPr>
          <p:spPr bwMode="auto">
            <a:xfrm rot="19566372" flipH="1">
              <a:off x="374" y="1593"/>
              <a:ext cx="574" cy="0"/>
            </a:xfrm>
            <a:prstGeom prst="line">
              <a:avLst/>
            </a:prstGeom>
            <a:noFill/>
            <a:ln w="9525">
              <a:solidFill>
                <a:srgbClr val="0000FF"/>
              </a:solidFill>
              <a:round/>
              <a:headEnd/>
              <a:tailEnd type="triangle" w="lg" len="lg"/>
            </a:ln>
            <a:effectLst/>
          </p:spPr>
          <p:txBody>
            <a:bodyPr wrap="none" anchor="ctr">
              <a:prstTxWarp prst="textNoShape">
                <a:avLst/>
              </a:prstTxWarp>
            </a:bodyPr>
            <a:lstStyle/>
            <a:p>
              <a:endParaRPr lang="en-US"/>
            </a:p>
          </p:txBody>
        </p:sp>
        <p:sp>
          <p:nvSpPr>
            <p:cNvPr id="35" name="Line 29"/>
            <p:cNvSpPr>
              <a:spLocks noChangeShapeType="1"/>
            </p:cNvSpPr>
            <p:nvPr/>
          </p:nvSpPr>
          <p:spPr bwMode="auto">
            <a:xfrm rot="2081821">
              <a:off x="4613" y="2211"/>
              <a:ext cx="575" cy="0"/>
            </a:xfrm>
            <a:prstGeom prst="line">
              <a:avLst/>
            </a:prstGeom>
            <a:noFill/>
            <a:ln w="9525">
              <a:solidFill>
                <a:srgbClr val="FF0000"/>
              </a:solidFill>
              <a:round/>
              <a:headEnd/>
              <a:tailEnd type="triangle" w="lg" len="lg"/>
            </a:ln>
            <a:effectLst/>
          </p:spPr>
          <p:txBody>
            <a:bodyPr wrap="none" anchor="ctr">
              <a:prstTxWarp prst="textNoShape">
                <a:avLst/>
              </a:prstTxWarp>
            </a:bodyPr>
            <a:lstStyle/>
            <a:p>
              <a:endParaRPr lang="en-US"/>
            </a:p>
          </p:txBody>
        </p:sp>
        <p:sp>
          <p:nvSpPr>
            <p:cNvPr id="36" name="Line 30"/>
            <p:cNvSpPr>
              <a:spLocks noChangeShapeType="1"/>
            </p:cNvSpPr>
            <p:nvPr/>
          </p:nvSpPr>
          <p:spPr bwMode="auto">
            <a:xfrm rot="2081821">
              <a:off x="595" y="621"/>
              <a:ext cx="574" cy="0"/>
            </a:xfrm>
            <a:prstGeom prst="line">
              <a:avLst/>
            </a:prstGeom>
            <a:noFill/>
            <a:ln w="9525">
              <a:solidFill>
                <a:srgbClr val="FF0000"/>
              </a:solidFill>
              <a:round/>
              <a:headEnd/>
              <a:tailEnd type="triangle" w="lg" len="lg"/>
            </a:ln>
            <a:effectLst/>
          </p:spPr>
          <p:txBody>
            <a:bodyPr wrap="none" anchor="ctr">
              <a:prstTxWarp prst="textNoShape">
                <a:avLst/>
              </a:prstTxWarp>
            </a:bodyPr>
            <a:lstStyle/>
            <a:p>
              <a:endParaRPr lang="en-US"/>
            </a:p>
          </p:txBody>
        </p:sp>
      </p:grpSp>
      <p:sp>
        <p:nvSpPr>
          <p:cNvPr id="37" name="Line 36"/>
          <p:cNvSpPr>
            <a:spLocks noChangeShapeType="1"/>
          </p:cNvSpPr>
          <p:nvPr/>
        </p:nvSpPr>
        <p:spPr bwMode="auto">
          <a:xfrm>
            <a:off x="3134181" y="2172340"/>
            <a:ext cx="2514600" cy="0"/>
          </a:xfrm>
          <a:prstGeom prst="line">
            <a:avLst/>
          </a:prstGeom>
          <a:noFill/>
          <a:ln w="9525">
            <a:solidFill>
              <a:schemeClr val="tx1"/>
            </a:solidFill>
            <a:round/>
            <a:headEnd type="stealth" w="lg" len="lg"/>
            <a:tailEnd type="stealth" w="lg" len="lg"/>
          </a:ln>
          <a:effectLst/>
        </p:spPr>
        <p:txBody>
          <a:bodyPr wrap="none" anchor="ctr">
            <a:prstTxWarp prst="textNoShape">
              <a:avLst/>
            </a:prstTxWarp>
          </a:bodyPr>
          <a:lstStyle/>
          <a:p>
            <a:endParaRPr lang="en-US"/>
          </a:p>
        </p:txBody>
      </p:sp>
      <p:sp>
        <p:nvSpPr>
          <p:cNvPr id="38" name="Text Box 37"/>
          <p:cNvSpPr txBox="1">
            <a:spLocks noChangeArrowheads="1"/>
          </p:cNvSpPr>
          <p:nvPr/>
        </p:nvSpPr>
        <p:spPr bwMode="auto">
          <a:xfrm>
            <a:off x="3743781" y="1791340"/>
            <a:ext cx="1379538" cy="396875"/>
          </a:xfrm>
          <a:prstGeom prst="rect">
            <a:avLst/>
          </a:prstGeom>
          <a:noFill/>
          <a:ln w="9525">
            <a:noFill/>
            <a:miter lim="800000"/>
            <a:headEnd/>
            <a:tailEnd/>
          </a:ln>
          <a:effectLst/>
        </p:spPr>
        <p:txBody>
          <a:bodyPr wrap="none">
            <a:prstTxWarp prst="textNoShape">
              <a:avLst/>
            </a:prstTxWarp>
            <a:spAutoFit/>
          </a:bodyPr>
          <a:lstStyle/>
          <a:p>
            <a:r>
              <a:rPr lang="de-DE" sz="2000" dirty="0"/>
              <a:t>12m ~ 40ns</a:t>
            </a:r>
          </a:p>
        </p:txBody>
      </p:sp>
      <p:sp>
        <p:nvSpPr>
          <p:cNvPr id="39" name="Slide Number Placeholder 38"/>
          <p:cNvSpPr>
            <a:spLocks noGrp="1"/>
          </p:cNvSpPr>
          <p:nvPr>
            <p:ph type="sldNum" sz="quarter" idx="12"/>
          </p:nvPr>
        </p:nvSpPr>
        <p:spPr/>
        <p:txBody>
          <a:bodyPr/>
          <a:lstStyle/>
          <a:p>
            <a:fld id="{2E081447-C3CE-9F4F-A689-9A72CAFF10CA}"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Program of this lecture</a:t>
            </a:r>
            <a:endParaRPr lang="en-US" sz="3500" dirty="0"/>
          </a:p>
        </p:txBody>
      </p:sp>
      <p:sp>
        <p:nvSpPr>
          <p:cNvPr id="3" name="Content Placeholder 2"/>
          <p:cNvSpPr>
            <a:spLocks noGrp="1"/>
          </p:cNvSpPr>
          <p:nvPr>
            <p:ph idx="1"/>
          </p:nvPr>
        </p:nvSpPr>
        <p:spPr>
          <a:xfrm>
            <a:off x="457200" y="1417638"/>
            <a:ext cx="8229600" cy="5211762"/>
          </a:xfrm>
        </p:spPr>
        <p:txBody>
          <a:bodyPr>
            <a:normAutofit fontScale="77500" lnSpcReduction="20000"/>
          </a:bodyPr>
          <a:lstStyle/>
          <a:p>
            <a:r>
              <a:rPr lang="en-US" dirty="0" smtClean="0"/>
              <a:t>Primary sources of two-stream phenomena in accelerators: general concepts</a:t>
            </a:r>
          </a:p>
          <a:p>
            <a:r>
              <a:rPr lang="en-US" dirty="0" smtClean="0"/>
              <a:t>Positively charged beams:</a:t>
            </a:r>
          </a:p>
          <a:p>
            <a:pPr lvl="1"/>
            <a:r>
              <a:rPr lang="en-US" dirty="0" smtClean="0"/>
              <a:t>Formation of the electron clouds for bunched beams</a:t>
            </a:r>
          </a:p>
          <a:p>
            <a:pPr lvl="2"/>
            <a:r>
              <a:rPr lang="en-US" dirty="0" smtClean="0"/>
              <a:t>Secondary electron emission</a:t>
            </a:r>
          </a:p>
          <a:p>
            <a:pPr lvl="2"/>
            <a:r>
              <a:rPr lang="en-US" dirty="0" smtClean="0"/>
              <a:t>Build up process due to </a:t>
            </a:r>
            <a:r>
              <a:rPr lang="en-US" dirty="0" err="1" smtClean="0"/>
              <a:t>multipacting</a:t>
            </a:r>
            <a:endParaRPr lang="en-US" dirty="0" smtClean="0"/>
          </a:p>
          <a:p>
            <a:pPr lvl="2"/>
            <a:r>
              <a:rPr lang="en-US" dirty="0" smtClean="0"/>
              <a:t>Transverse beam instability</a:t>
            </a:r>
          </a:p>
          <a:p>
            <a:pPr lvl="1"/>
            <a:r>
              <a:rPr lang="en-US" dirty="0" smtClean="0"/>
              <a:t>Observables related to electron clouds</a:t>
            </a:r>
          </a:p>
          <a:p>
            <a:pPr lvl="1"/>
            <a:r>
              <a:rPr lang="en-US" dirty="0" smtClean="0"/>
              <a:t>Mitigation and cures</a:t>
            </a:r>
          </a:p>
          <a:p>
            <a:r>
              <a:rPr lang="en-US" dirty="0" smtClean="0"/>
              <a:t>Negatively charged beams:</a:t>
            </a:r>
          </a:p>
          <a:p>
            <a:pPr lvl="1"/>
            <a:r>
              <a:rPr lang="en-US" dirty="0" smtClean="0"/>
              <a:t>Trapping of ions for coasting and bunched beams</a:t>
            </a:r>
          </a:p>
          <a:p>
            <a:pPr lvl="1"/>
            <a:r>
              <a:rPr lang="en-US" dirty="0" smtClean="0"/>
              <a:t>The ion instabilities for circular and linear machines</a:t>
            </a:r>
          </a:p>
          <a:p>
            <a:pPr>
              <a:buSzPct val="100000"/>
              <a:buFont typeface="Lucida Grande"/>
              <a:buChar char="⇒"/>
            </a:pPr>
            <a:r>
              <a:rPr lang="en-US" dirty="0" smtClean="0"/>
              <a:t>The impact of two-stream phenomena on the design/upgrade of high intensity machines</a:t>
            </a:r>
          </a:p>
          <a:p>
            <a:endParaRPr lang="en-US" dirty="0" smtClean="0"/>
          </a:p>
          <a:p>
            <a:pPr lvl="1"/>
            <a:endParaRPr lang="en-US" dirty="0" smtClean="0"/>
          </a:p>
          <a:p>
            <a:pPr lvl="2">
              <a:buNone/>
            </a:pPr>
            <a:endParaRPr lang="en-US" dirty="0" smtClean="0"/>
          </a:p>
          <a:p>
            <a:endParaRPr lang="en-US" dirty="0"/>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6" name="Slide Number Placeholder 5"/>
          <p:cNvSpPr>
            <a:spLocks noGrp="1"/>
          </p:cNvSpPr>
          <p:nvPr>
            <p:ph type="sldNum" sz="quarter" idx="12"/>
          </p:nvPr>
        </p:nvSpPr>
        <p:spPr/>
        <p:txBody>
          <a:bodyPr/>
          <a:lstStyle/>
          <a:p>
            <a:fld id="{2E081447-C3CE-9F4F-A689-9A72CAFF10CA}"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smtClean="0">
                <a:solidFill>
                  <a:schemeClr val="folHlink"/>
                </a:solidFill>
              </a:rPr>
              <a:t>Simulation of </a:t>
            </a:r>
            <a:r>
              <a:rPr lang="de-DE" sz="3200" kern="0" dirty="0" err="1" smtClean="0">
                <a:solidFill>
                  <a:schemeClr val="folHlink"/>
                </a:solidFill>
              </a:rPr>
              <a:t>e-cloud</a:t>
            </a:r>
            <a:r>
              <a:rPr lang="de-DE" sz="3200" kern="0" dirty="0" smtClean="0">
                <a:solidFill>
                  <a:schemeClr val="folHlink"/>
                </a:solidFill>
              </a:rPr>
              <a:t> </a:t>
            </a:r>
            <a:r>
              <a:rPr lang="de-DE" sz="3200" kern="0" dirty="0" err="1" smtClean="0">
                <a:solidFill>
                  <a:schemeClr val="folHlink"/>
                </a:solidFill>
              </a:rPr>
              <a:t>build</a:t>
            </a:r>
            <a:r>
              <a:rPr lang="de-DE" sz="3200" kern="0" dirty="0" smtClean="0">
                <a:solidFill>
                  <a:schemeClr val="folHlink"/>
                </a:solidFill>
              </a:rPr>
              <a:t> up</a:t>
            </a:r>
            <a:br>
              <a:rPr lang="de-DE" sz="3200" kern="0" dirty="0" smtClean="0">
                <a:solidFill>
                  <a:schemeClr val="folHlink"/>
                </a:solidFill>
              </a:rPr>
            </a:br>
            <a:r>
              <a:rPr lang="de-DE" sz="3200" kern="0" dirty="0" smtClean="0">
                <a:solidFill>
                  <a:schemeClr val="folHlink"/>
                </a:solidFill>
              </a:rPr>
              <a:t>Sample </a:t>
            </a:r>
            <a:r>
              <a:rPr lang="de-DE" sz="3200" kern="0" dirty="0" err="1" smtClean="0">
                <a:solidFill>
                  <a:schemeClr val="folHlink"/>
                </a:solidFill>
              </a:rPr>
              <a:t>results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pic>
        <p:nvPicPr>
          <p:cNvPr id="9" name="Picture 3" descr="endbe400.pdf                                                   000938EAMacintosh HD                   BC25E8C6:"/>
          <p:cNvPicPr>
            <a:picLocks noChangeAspect="1" noChangeArrowheads="1"/>
          </p:cNvPicPr>
          <p:nvPr/>
        </p:nvPicPr>
        <p:blipFill>
          <a:blip r:embed="rId4"/>
          <a:srcRect l="6364" t="9398" r="4546" b="8223"/>
          <a:stretch>
            <a:fillRect/>
          </a:stretch>
        </p:blipFill>
        <p:spPr bwMode="auto">
          <a:xfrm>
            <a:off x="163955" y="1676400"/>
            <a:ext cx="4360863" cy="3125788"/>
          </a:xfrm>
          <a:prstGeom prst="rect">
            <a:avLst/>
          </a:prstGeom>
          <a:noFill/>
        </p:spPr>
      </p:pic>
      <p:pic>
        <p:nvPicPr>
          <p:cNvPr id="23" name="Picture 5" descr="scan_be.pdf                                                    000938EAMacintosh HD                   BC25E8C6:"/>
          <p:cNvPicPr>
            <a:picLocks noChangeAspect="1" noChangeArrowheads="1"/>
          </p:cNvPicPr>
          <p:nvPr/>
        </p:nvPicPr>
        <p:blipFill>
          <a:blip r:embed="rId5"/>
          <a:srcRect l="6364" t="9398" r="4546" b="8223"/>
          <a:stretch>
            <a:fillRect/>
          </a:stretch>
        </p:blipFill>
        <p:spPr bwMode="auto">
          <a:xfrm>
            <a:off x="4524818" y="1676400"/>
            <a:ext cx="4284078" cy="3071300"/>
          </a:xfrm>
          <a:prstGeom prst="rect">
            <a:avLst/>
          </a:prstGeom>
          <a:noFill/>
        </p:spPr>
      </p:pic>
      <p:sp>
        <p:nvSpPr>
          <p:cNvPr id="7" name="Content Placeholder 8"/>
          <p:cNvSpPr>
            <a:spLocks noGrp="1"/>
          </p:cNvSpPr>
          <p:nvPr>
            <p:ph idx="1"/>
          </p:nvPr>
        </p:nvSpPr>
        <p:spPr>
          <a:xfrm>
            <a:off x="457200" y="4802187"/>
            <a:ext cx="8440903" cy="1898753"/>
          </a:xfrm>
        </p:spPr>
        <p:txBody>
          <a:bodyPr>
            <a:normAutofit fontScale="85000" lnSpcReduction="20000"/>
          </a:bodyPr>
          <a:lstStyle/>
          <a:p>
            <a:pPr>
              <a:buFont typeface="Lucida Grande"/>
              <a:buChar char="→"/>
            </a:pPr>
            <a:r>
              <a:rPr lang="en-US" sz="2162" dirty="0" smtClean="0">
                <a:latin typeface="+mj-lt"/>
              </a:rPr>
              <a:t>Example of </a:t>
            </a:r>
            <a:r>
              <a:rPr lang="en-US" sz="2162" dirty="0" err="1" smtClean="0">
                <a:latin typeface="+mj-lt"/>
              </a:rPr>
              <a:t>e</a:t>
            </a:r>
            <a:r>
              <a:rPr lang="en-US" sz="2162" dirty="0" smtClean="0">
                <a:latin typeface="+mj-lt"/>
              </a:rPr>
              <a:t>-cloud build up in one of the former experimental regions of  RHIC (PHOBOS)</a:t>
            </a:r>
          </a:p>
          <a:p>
            <a:pPr>
              <a:buFont typeface="Lucida Grande"/>
              <a:buChar char="→"/>
            </a:pPr>
            <a:r>
              <a:rPr lang="en-US" sz="2162" dirty="0" smtClean="0">
                <a:latin typeface="+mj-lt"/>
              </a:rPr>
              <a:t>A dependence on the bunch length is found: only if nominal RHIC bunches are shortened (half length) through </a:t>
            </a:r>
            <a:r>
              <a:rPr lang="en-US" sz="2162" dirty="0" err="1" smtClean="0">
                <a:latin typeface="+mj-lt"/>
              </a:rPr>
              <a:t>rebucketing</a:t>
            </a:r>
            <a:r>
              <a:rPr lang="en-US" sz="2162" dirty="0" smtClean="0">
                <a:latin typeface="+mj-lt"/>
              </a:rPr>
              <a:t>, an electron cloud forms</a:t>
            </a:r>
          </a:p>
          <a:p>
            <a:pPr>
              <a:buFont typeface="Lucida Grande"/>
              <a:buChar char="→"/>
            </a:pPr>
            <a:r>
              <a:rPr lang="en-US" sz="2162" dirty="0" smtClean="0">
                <a:latin typeface="+mj-lt"/>
              </a:rPr>
              <a:t>It is also interesting that the </a:t>
            </a:r>
            <a:r>
              <a:rPr lang="en-US" sz="2162" dirty="0" err="1" smtClean="0">
                <a:latin typeface="+mj-lt"/>
              </a:rPr>
              <a:t>e</a:t>
            </a:r>
            <a:r>
              <a:rPr lang="en-US" sz="2162" dirty="0" smtClean="0">
                <a:latin typeface="+mj-lt"/>
              </a:rPr>
              <a:t>-cloud only forms in ~ the outer half of the 6m long PHOBOS beryllium pipe. This depends on the different filling patterns (with non-uniform bunch </a:t>
            </a:r>
            <a:r>
              <a:rPr lang="en-US" sz="2162" dirty="0" err="1" smtClean="0">
                <a:latin typeface="+mj-lt"/>
              </a:rPr>
              <a:t>spacings</a:t>
            </a:r>
            <a:r>
              <a:rPr lang="en-US" sz="2162" dirty="0" smtClean="0">
                <a:latin typeface="+mj-lt"/>
              </a:rPr>
              <a:t>) seen at the different points of the pipe. </a:t>
            </a:r>
            <a:endParaRPr lang="en-US" sz="1762" dirty="0" smtClean="0">
              <a:latin typeface="+mj-lt"/>
            </a:endParaRPr>
          </a:p>
        </p:txBody>
      </p:sp>
      <p:sp>
        <p:nvSpPr>
          <p:cNvPr id="8" name="Slide Number Placeholder 7"/>
          <p:cNvSpPr>
            <a:spLocks noGrp="1"/>
          </p:cNvSpPr>
          <p:nvPr>
            <p:ph type="sldNum" sz="quarter" idx="12"/>
          </p:nvPr>
        </p:nvSpPr>
        <p:spPr/>
        <p:txBody>
          <a:bodyPr/>
          <a:lstStyle/>
          <a:p>
            <a:fld id="{2E081447-C3CE-9F4F-A689-9A72CAFF10CA}"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smtClean="0">
                <a:solidFill>
                  <a:schemeClr val="folHlink"/>
                </a:solidFill>
              </a:rPr>
              <a:t>Simulation of </a:t>
            </a:r>
            <a:r>
              <a:rPr lang="de-DE" sz="3200" kern="0" dirty="0" err="1" smtClean="0">
                <a:solidFill>
                  <a:schemeClr val="folHlink"/>
                </a:solidFill>
              </a:rPr>
              <a:t>e-cloud</a:t>
            </a:r>
            <a:r>
              <a:rPr lang="de-DE" sz="3200" kern="0" dirty="0" smtClean="0">
                <a:solidFill>
                  <a:schemeClr val="folHlink"/>
                </a:solidFill>
              </a:rPr>
              <a:t> </a:t>
            </a:r>
            <a:r>
              <a:rPr lang="de-DE" sz="3200" kern="0" dirty="0" err="1" smtClean="0">
                <a:solidFill>
                  <a:schemeClr val="folHlink"/>
                </a:solidFill>
              </a:rPr>
              <a:t>build</a:t>
            </a:r>
            <a:r>
              <a:rPr lang="de-DE" sz="3200" kern="0" dirty="0" smtClean="0">
                <a:solidFill>
                  <a:schemeClr val="folHlink"/>
                </a:solidFill>
              </a:rPr>
              <a:t> up</a:t>
            </a:r>
            <a:br>
              <a:rPr lang="de-DE" sz="3200" kern="0" dirty="0" smtClean="0">
                <a:solidFill>
                  <a:schemeClr val="folHlink"/>
                </a:solidFill>
              </a:rPr>
            </a:br>
            <a:r>
              <a:rPr lang="de-DE" sz="3200" kern="0" dirty="0" smtClean="0">
                <a:solidFill>
                  <a:schemeClr val="folHlink"/>
                </a:solidFill>
              </a:rPr>
              <a:t>Sample </a:t>
            </a:r>
            <a:r>
              <a:rPr lang="de-DE" sz="3200" kern="0" dirty="0" err="1" smtClean="0">
                <a:solidFill>
                  <a:schemeClr val="folHlink"/>
                </a:solidFill>
              </a:rPr>
              <a:t>results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6" name="Rectangle 2"/>
          <p:cNvSpPr txBox="1">
            <a:spLocks noChangeArrowheads="1"/>
          </p:cNvSpPr>
          <p:nvPr/>
        </p:nvSpPr>
        <p:spPr bwMode="auto">
          <a:xfrm>
            <a:off x="160809" y="3570533"/>
            <a:ext cx="3293256"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de-DE" sz="2600" b="0" i="0" u="none" strike="noStrike" kern="0" cap="none" spc="0" normalizeH="0" baseline="0" noProof="0" dirty="0" err="1" smtClean="0">
                <a:ln>
                  <a:noFill/>
                </a:ln>
                <a:solidFill>
                  <a:schemeClr val="tx2"/>
                </a:solidFill>
                <a:effectLst/>
                <a:uLnTx/>
                <a:uFillTx/>
                <a:latin typeface="Century Gothic" pitchFamily="-65" charset="0"/>
                <a:ea typeface="+mj-ea"/>
                <a:cs typeface="+mj-cs"/>
              </a:rPr>
              <a:t>Electron</a:t>
            </a:r>
            <a:r>
              <a:rPr kumimoji="0" lang="de-DE" sz="2600" b="0" i="0" u="none" strike="noStrike" kern="0" cap="none" spc="0" normalizeH="0" baseline="0" noProof="0" dirty="0" smtClean="0">
                <a:ln>
                  <a:noFill/>
                </a:ln>
                <a:solidFill>
                  <a:schemeClr val="tx2"/>
                </a:solidFill>
                <a:effectLst/>
                <a:uLnTx/>
                <a:uFillTx/>
                <a:latin typeface="Century Gothic" pitchFamily="-65" charset="0"/>
                <a:ea typeface="+mj-ea"/>
                <a:cs typeface="+mj-cs"/>
              </a:rPr>
              <a:t> </a:t>
            </a:r>
            <a:r>
              <a:rPr kumimoji="0" lang="de-DE" sz="2600" b="0" i="0" u="none" strike="noStrike" kern="0" cap="none" spc="0" normalizeH="0" baseline="0" noProof="0" dirty="0" err="1" smtClean="0">
                <a:ln>
                  <a:noFill/>
                </a:ln>
                <a:solidFill>
                  <a:schemeClr val="tx2"/>
                </a:solidFill>
                <a:effectLst/>
                <a:uLnTx/>
                <a:uFillTx/>
                <a:latin typeface="Century Gothic" pitchFamily="-65" charset="0"/>
                <a:ea typeface="+mj-ea"/>
                <a:cs typeface="+mj-cs"/>
              </a:rPr>
              <a:t>flux</a:t>
            </a:r>
            <a:r>
              <a:rPr kumimoji="0" lang="de-DE" sz="2600" b="0" i="0" u="none" strike="noStrike" kern="0" cap="none" spc="0" normalizeH="0" baseline="0" noProof="0" dirty="0" smtClean="0">
                <a:ln>
                  <a:noFill/>
                </a:ln>
                <a:solidFill>
                  <a:schemeClr val="tx2"/>
                </a:solidFill>
                <a:effectLst/>
                <a:uLnTx/>
                <a:uFillTx/>
                <a:latin typeface="Century Gothic" pitchFamily="-65" charset="0"/>
                <a:ea typeface="+mj-ea"/>
                <a:cs typeface="+mj-cs"/>
              </a:rPr>
              <a:t> to </a:t>
            </a:r>
            <a:r>
              <a:rPr kumimoji="0" lang="de-DE" sz="2600" b="0" i="0" u="none" strike="noStrike" kern="0" cap="none" spc="0" normalizeH="0" baseline="0" noProof="0" dirty="0" err="1" smtClean="0">
                <a:ln>
                  <a:noFill/>
                </a:ln>
                <a:solidFill>
                  <a:schemeClr val="tx2"/>
                </a:solidFill>
                <a:effectLst/>
                <a:uLnTx/>
                <a:uFillTx/>
                <a:latin typeface="Century Gothic" pitchFamily="-65" charset="0"/>
                <a:ea typeface="+mj-ea"/>
                <a:cs typeface="+mj-cs"/>
              </a:rPr>
              <a:t>the</a:t>
            </a:r>
            <a:r>
              <a:rPr kumimoji="0" lang="de-DE" sz="2600" b="0" i="0" u="none" strike="noStrike" kern="0" cap="none" spc="0" normalizeH="0" baseline="0" noProof="0" dirty="0" smtClean="0">
                <a:ln>
                  <a:noFill/>
                </a:ln>
                <a:solidFill>
                  <a:schemeClr val="tx2"/>
                </a:solidFill>
                <a:effectLst/>
                <a:uLnTx/>
                <a:uFillTx/>
                <a:latin typeface="Century Gothic" pitchFamily="-65" charset="0"/>
                <a:ea typeface="+mj-ea"/>
                <a:cs typeface="+mj-cs"/>
              </a:rPr>
              <a:t> wall in PHOBOS</a:t>
            </a:r>
            <a:endParaRPr kumimoji="0" lang="de-DE" sz="2600" b="0" i="0" u="none" strike="noStrike" kern="0" cap="none" spc="0" normalizeH="0" baseline="0" noProof="0" dirty="0">
              <a:ln>
                <a:noFill/>
              </a:ln>
              <a:solidFill>
                <a:schemeClr val="tx2"/>
              </a:solidFill>
              <a:effectLst/>
              <a:uLnTx/>
              <a:uFillTx/>
              <a:latin typeface="+mj-lt"/>
              <a:ea typeface="+mj-ea"/>
              <a:cs typeface="+mj-cs"/>
            </a:endParaRPr>
          </a:p>
        </p:txBody>
      </p:sp>
      <p:pic>
        <p:nvPicPr>
          <p:cNvPr id="7" name="Picture 6" descr="be_flux.pdf                                                    000938EAMacintosh HD                   BC25E8C6:"/>
          <p:cNvPicPr>
            <a:picLocks noChangeAspect="1" noChangeArrowheads="1"/>
          </p:cNvPicPr>
          <p:nvPr/>
        </p:nvPicPr>
        <p:blipFill>
          <a:blip r:embed="rId4"/>
          <a:srcRect l="6364" t="9398" r="4546" b="8223"/>
          <a:stretch>
            <a:fillRect/>
          </a:stretch>
        </p:blipFill>
        <p:spPr bwMode="auto">
          <a:xfrm>
            <a:off x="3557587" y="2919413"/>
            <a:ext cx="5129213" cy="3675063"/>
          </a:xfrm>
          <a:prstGeom prst="rect">
            <a:avLst/>
          </a:prstGeom>
          <a:noFill/>
        </p:spPr>
      </p:pic>
      <p:sp>
        <p:nvSpPr>
          <p:cNvPr id="8" name="Line 7"/>
          <p:cNvSpPr>
            <a:spLocks noChangeShapeType="1"/>
          </p:cNvSpPr>
          <p:nvPr/>
        </p:nvSpPr>
        <p:spPr bwMode="auto">
          <a:xfrm>
            <a:off x="2719387" y="2157413"/>
            <a:ext cx="5715000" cy="0"/>
          </a:xfrm>
          <a:prstGeom prst="line">
            <a:avLst/>
          </a:prstGeom>
          <a:noFill/>
          <a:ln w="57150">
            <a:solidFill>
              <a:srgbClr val="008000"/>
            </a:solidFill>
            <a:round/>
            <a:headEnd/>
            <a:tailEnd/>
          </a:ln>
          <a:effectLst/>
        </p:spPr>
        <p:txBody>
          <a:bodyPr wrap="none" anchor="ctr">
            <a:prstTxWarp prst="textNoShape">
              <a:avLst/>
            </a:prstTxWarp>
          </a:bodyPr>
          <a:lstStyle/>
          <a:p>
            <a:endParaRPr lang="en-US"/>
          </a:p>
        </p:txBody>
      </p:sp>
      <p:sp>
        <p:nvSpPr>
          <p:cNvPr id="10" name="Line 8"/>
          <p:cNvSpPr>
            <a:spLocks noChangeShapeType="1"/>
          </p:cNvSpPr>
          <p:nvPr/>
        </p:nvSpPr>
        <p:spPr bwMode="auto">
          <a:xfrm>
            <a:off x="2719387" y="2614613"/>
            <a:ext cx="5715000" cy="0"/>
          </a:xfrm>
          <a:prstGeom prst="line">
            <a:avLst/>
          </a:prstGeom>
          <a:noFill/>
          <a:ln w="57150">
            <a:solidFill>
              <a:srgbClr val="008000"/>
            </a:solidFill>
            <a:round/>
            <a:headEnd/>
            <a:tailEnd/>
          </a:ln>
          <a:effectLst/>
        </p:spPr>
        <p:txBody>
          <a:bodyPr wrap="none" anchor="ctr">
            <a:prstTxWarp prst="textNoShape">
              <a:avLst/>
            </a:prstTxWarp>
          </a:bodyPr>
          <a:lstStyle/>
          <a:p>
            <a:endParaRPr lang="en-US"/>
          </a:p>
        </p:txBody>
      </p:sp>
      <p:sp>
        <p:nvSpPr>
          <p:cNvPr id="11" name="Line 10"/>
          <p:cNvSpPr>
            <a:spLocks noChangeShapeType="1"/>
          </p:cNvSpPr>
          <p:nvPr/>
        </p:nvSpPr>
        <p:spPr bwMode="auto">
          <a:xfrm>
            <a:off x="4929187" y="2767013"/>
            <a:ext cx="0" cy="1143000"/>
          </a:xfrm>
          <a:prstGeom prst="line">
            <a:avLst/>
          </a:prstGeom>
          <a:noFill/>
          <a:ln w="9525">
            <a:solidFill>
              <a:schemeClr val="tx1"/>
            </a:solidFill>
            <a:round/>
            <a:headEnd type="stealth" w="lg" len="lg"/>
            <a:tailEnd type="stealth" w="lg" len="lg"/>
          </a:ln>
          <a:effectLst/>
        </p:spPr>
        <p:txBody>
          <a:bodyPr wrap="none" anchor="ctr">
            <a:prstTxWarp prst="textNoShape">
              <a:avLst/>
            </a:prstTxWarp>
          </a:bodyPr>
          <a:lstStyle/>
          <a:p>
            <a:endParaRPr lang="en-US"/>
          </a:p>
        </p:txBody>
      </p:sp>
      <p:sp>
        <p:nvSpPr>
          <p:cNvPr id="12" name="Text Box 11"/>
          <p:cNvSpPr txBox="1">
            <a:spLocks noChangeArrowheads="1"/>
          </p:cNvSpPr>
          <p:nvPr/>
        </p:nvSpPr>
        <p:spPr bwMode="auto">
          <a:xfrm>
            <a:off x="4929187" y="3071813"/>
            <a:ext cx="488950" cy="457200"/>
          </a:xfrm>
          <a:prstGeom prst="rect">
            <a:avLst/>
          </a:prstGeom>
          <a:noFill/>
          <a:ln w="9525">
            <a:noFill/>
            <a:miter lim="800000"/>
            <a:headEnd/>
            <a:tailEnd/>
          </a:ln>
          <a:effectLst/>
        </p:spPr>
        <p:txBody>
          <a:bodyPr wrap="none">
            <a:prstTxWarp prst="textNoShape">
              <a:avLst/>
            </a:prstTxWarp>
            <a:spAutoFit/>
          </a:bodyPr>
          <a:lstStyle/>
          <a:p>
            <a:r>
              <a:rPr lang="de-DE" b="1"/>
              <a:t>IP</a:t>
            </a:r>
          </a:p>
        </p:txBody>
      </p:sp>
      <p:sp>
        <p:nvSpPr>
          <p:cNvPr id="13" name="Oval 12"/>
          <p:cNvSpPr>
            <a:spLocks noChangeArrowheads="1"/>
          </p:cNvSpPr>
          <p:nvPr/>
        </p:nvSpPr>
        <p:spPr bwMode="auto">
          <a:xfrm>
            <a:off x="4548187" y="2309813"/>
            <a:ext cx="533400" cy="152400"/>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endParaRPr lang="en-US"/>
          </a:p>
        </p:txBody>
      </p:sp>
      <p:sp>
        <p:nvSpPr>
          <p:cNvPr id="14" name="Oval 13"/>
          <p:cNvSpPr>
            <a:spLocks noChangeArrowheads="1"/>
          </p:cNvSpPr>
          <p:nvPr/>
        </p:nvSpPr>
        <p:spPr bwMode="auto">
          <a:xfrm>
            <a:off x="4929187" y="2309813"/>
            <a:ext cx="533400" cy="152400"/>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en-US"/>
          </a:p>
        </p:txBody>
      </p:sp>
      <p:sp>
        <p:nvSpPr>
          <p:cNvPr id="15" name="Line 14"/>
          <p:cNvSpPr>
            <a:spLocks noChangeShapeType="1"/>
          </p:cNvSpPr>
          <p:nvPr/>
        </p:nvSpPr>
        <p:spPr bwMode="auto">
          <a:xfrm>
            <a:off x="5538787" y="2386013"/>
            <a:ext cx="609600" cy="0"/>
          </a:xfrm>
          <a:prstGeom prst="line">
            <a:avLst/>
          </a:prstGeom>
          <a:noFill/>
          <a:ln w="9525">
            <a:solidFill>
              <a:srgbClr val="FF0000"/>
            </a:solidFill>
            <a:round/>
            <a:headEnd type="triangle" w="lg" len="lg"/>
            <a:tailEnd/>
          </a:ln>
          <a:effectLst/>
        </p:spPr>
        <p:txBody>
          <a:bodyPr wrap="none" anchor="ctr">
            <a:prstTxWarp prst="textNoShape">
              <a:avLst/>
            </a:prstTxWarp>
          </a:bodyPr>
          <a:lstStyle/>
          <a:p>
            <a:endParaRPr lang="en-US"/>
          </a:p>
        </p:txBody>
      </p:sp>
      <p:sp>
        <p:nvSpPr>
          <p:cNvPr id="16" name="Line 15"/>
          <p:cNvSpPr>
            <a:spLocks noChangeShapeType="1"/>
          </p:cNvSpPr>
          <p:nvPr/>
        </p:nvSpPr>
        <p:spPr bwMode="auto">
          <a:xfrm flipH="1">
            <a:off x="3709987" y="2386013"/>
            <a:ext cx="609600" cy="0"/>
          </a:xfrm>
          <a:prstGeom prst="line">
            <a:avLst/>
          </a:prstGeom>
          <a:noFill/>
          <a:ln w="9525">
            <a:solidFill>
              <a:srgbClr val="0000FF"/>
            </a:solidFill>
            <a:round/>
            <a:headEnd type="triangle" w="lg" len="lg"/>
            <a:tailEnd/>
          </a:ln>
          <a:effectLst/>
        </p:spPr>
        <p:txBody>
          <a:bodyPr wrap="none" anchor="ctr">
            <a:prstTxWarp prst="textNoShape">
              <a:avLst/>
            </a:prstTxWarp>
          </a:bodyPr>
          <a:lstStyle/>
          <a:p>
            <a:endParaRPr lang="en-US"/>
          </a:p>
        </p:txBody>
      </p:sp>
      <p:sp>
        <p:nvSpPr>
          <p:cNvPr id="17" name="Text Box 16"/>
          <p:cNvSpPr txBox="1">
            <a:spLocks noChangeArrowheads="1"/>
          </p:cNvSpPr>
          <p:nvPr/>
        </p:nvSpPr>
        <p:spPr bwMode="auto">
          <a:xfrm>
            <a:off x="1652587" y="2614613"/>
            <a:ext cx="2209800" cy="430887"/>
          </a:xfrm>
          <a:prstGeom prst="rect">
            <a:avLst/>
          </a:prstGeom>
          <a:noFill/>
          <a:ln w="9525">
            <a:noFill/>
            <a:miter lim="800000"/>
            <a:headEnd/>
            <a:tailEnd/>
          </a:ln>
          <a:effectLst/>
        </p:spPr>
        <p:txBody>
          <a:bodyPr>
            <a:prstTxWarp prst="textNoShape">
              <a:avLst/>
            </a:prstTxWarp>
            <a:spAutoFit/>
          </a:bodyPr>
          <a:lstStyle/>
          <a:p>
            <a:pPr>
              <a:spcBef>
                <a:spcPct val="50000"/>
              </a:spcBef>
            </a:pPr>
            <a:r>
              <a:rPr lang="de-DE" sz="2200" dirty="0">
                <a:solidFill>
                  <a:srgbClr val="008000"/>
                </a:solidFill>
                <a:latin typeface="Comic Sans MS" pitchFamily="-65" charset="0"/>
              </a:rPr>
              <a:t>Beryllium </a:t>
            </a:r>
            <a:r>
              <a:rPr lang="de-DE" sz="2200" dirty="0" err="1">
                <a:solidFill>
                  <a:srgbClr val="008000"/>
                </a:solidFill>
                <a:latin typeface="Comic Sans MS" pitchFamily="-65" charset="0"/>
              </a:rPr>
              <a:t>pipe</a:t>
            </a:r>
            <a:endParaRPr lang="de-DE" sz="2200" dirty="0">
              <a:solidFill>
                <a:srgbClr val="008000"/>
              </a:solidFill>
              <a:latin typeface="Comic Sans MS" pitchFamily="-65" charset="0"/>
            </a:endParaRPr>
          </a:p>
        </p:txBody>
      </p:sp>
      <p:sp>
        <p:nvSpPr>
          <p:cNvPr id="18" name="Rectangle 17" descr="Krähenfüße"/>
          <p:cNvSpPr>
            <a:spLocks noChangeArrowheads="1"/>
          </p:cNvSpPr>
          <p:nvPr/>
        </p:nvSpPr>
        <p:spPr bwMode="auto">
          <a:xfrm>
            <a:off x="6453187" y="2233613"/>
            <a:ext cx="1946275" cy="304800"/>
          </a:xfrm>
          <a:prstGeom prst="rect">
            <a:avLst/>
          </a:prstGeom>
          <a:blipFill rotWithShape="1">
            <a:blip r:embed="rId5"/>
            <a:tile tx="0" ty="0" sx="100000" sy="100000" flip="none" algn="tl"/>
          </a:blipFill>
          <a:ln w="9525">
            <a:solidFill>
              <a:srgbClr val="008000"/>
            </a:solidFill>
            <a:miter lim="800000"/>
            <a:headEnd/>
            <a:tailEnd/>
          </a:ln>
          <a:effectLst/>
        </p:spPr>
        <p:txBody>
          <a:bodyPr wrap="none" anchor="ctr">
            <a:prstTxWarp prst="textNoShape">
              <a:avLst/>
            </a:prstTxWarp>
          </a:bodyPr>
          <a:lstStyle/>
          <a:p>
            <a:endParaRPr lang="en-US"/>
          </a:p>
        </p:txBody>
      </p:sp>
      <p:sp>
        <p:nvSpPr>
          <p:cNvPr id="19" name="Rectangle 18" descr="Krähenfüße"/>
          <p:cNvSpPr>
            <a:spLocks noChangeArrowheads="1"/>
          </p:cNvSpPr>
          <p:nvPr/>
        </p:nvSpPr>
        <p:spPr bwMode="auto">
          <a:xfrm>
            <a:off x="2719387" y="2233613"/>
            <a:ext cx="576263" cy="304800"/>
          </a:xfrm>
          <a:prstGeom prst="rect">
            <a:avLst/>
          </a:prstGeom>
          <a:blipFill rotWithShape="1">
            <a:blip r:embed="rId5"/>
            <a:tile tx="0" ty="0" sx="100000" sy="100000" flip="none" algn="tl"/>
          </a:blipFill>
          <a:ln w="9525">
            <a:solidFill>
              <a:srgbClr val="008000"/>
            </a:solidFill>
            <a:miter lim="800000"/>
            <a:headEnd/>
            <a:tailEnd/>
          </a:ln>
          <a:effectLst/>
        </p:spPr>
        <p:txBody>
          <a:bodyPr wrap="none" anchor="ctr">
            <a:prstTxWarp prst="textNoShape">
              <a:avLst/>
            </a:prstTxWarp>
          </a:bodyPr>
          <a:lstStyle/>
          <a:p>
            <a:endParaRPr lang="en-US"/>
          </a:p>
        </p:txBody>
      </p:sp>
      <p:sp>
        <p:nvSpPr>
          <p:cNvPr id="20" name="Slide Number Placeholder 19"/>
          <p:cNvSpPr>
            <a:spLocks noGrp="1"/>
          </p:cNvSpPr>
          <p:nvPr>
            <p:ph type="sldNum" sz="quarter" idx="12"/>
          </p:nvPr>
        </p:nvSpPr>
        <p:spPr/>
        <p:txBody>
          <a:bodyPr/>
          <a:lstStyle/>
          <a:p>
            <a:fld id="{2E081447-C3CE-9F4F-A689-9A72CAFF10CA}"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smtClean="0">
                <a:solidFill>
                  <a:schemeClr val="folHlink"/>
                </a:solidFill>
              </a:rPr>
              <a:t>Simulation of </a:t>
            </a:r>
            <a:r>
              <a:rPr lang="de-DE" sz="3200" kern="0" dirty="0" err="1" smtClean="0">
                <a:solidFill>
                  <a:schemeClr val="folHlink"/>
                </a:solidFill>
              </a:rPr>
              <a:t>e-cloud</a:t>
            </a:r>
            <a:r>
              <a:rPr lang="de-DE" sz="3200" kern="0" dirty="0" smtClean="0">
                <a:solidFill>
                  <a:schemeClr val="folHlink"/>
                </a:solidFill>
              </a:rPr>
              <a:t> </a:t>
            </a:r>
            <a:r>
              <a:rPr lang="de-DE" sz="3200" kern="0" dirty="0" err="1" smtClean="0">
                <a:solidFill>
                  <a:schemeClr val="folHlink"/>
                </a:solidFill>
              </a:rPr>
              <a:t>build</a:t>
            </a:r>
            <a:r>
              <a:rPr lang="de-DE" sz="3200" kern="0" dirty="0" smtClean="0">
                <a:solidFill>
                  <a:schemeClr val="folHlink"/>
                </a:solidFill>
              </a:rPr>
              <a:t> up</a:t>
            </a:r>
            <a:br>
              <a:rPr lang="de-DE" sz="3200" kern="0" dirty="0" smtClean="0">
                <a:solidFill>
                  <a:schemeClr val="folHlink"/>
                </a:solidFill>
              </a:rPr>
            </a:br>
            <a:r>
              <a:rPr lang="de-DE" sz="3200" kern="0" dirty="0" smtClean="0">
                <a:solidFill>
                  <a:schemeClr val="folHlink"/>
                </a:solidFill>
              </a:rPr>
              <a:t>Sample </a:t>
            </a:r>
            <a:r>
              <a:rPr lang="de-DE" sz="3200" kern="0" dirty="0" err="1" smtClean="0">
                <a:solidFill>
                  <a:schemeClr val="folHlink"/>
                </a:solidFill>
              </a:rPr>
              <a:t>results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pic>
        <p:nvPicPr>
          <p:cNvPr id="8" name="Picture 7"/>
          <p:cNvPicPr>
            <a:picLocks noChangeAspect="1"/>
          </p:cNvPicPr>
          <p:nvPr/>
        </p:nvPicPr>
        <p:blipFill>
          <a:blip r:embed="rId4"/>
          <a:stretch>
            <a:fillRect/>
          </a:stretch>
        </p:blipFill>
        <p:spPr>
          <a:xfrm>
            <a:off x="1676400" y="1417638"/>
            <a:ext cx="5498366" cy="3482300"/>
          </a:xfrm>
          <a:prstGeom prst="rect">
            <a:avLst/>
          </a:prstGeom>
        </p:spPr>
      </p:pic>
      <p:sp>
        <p:nvSpPr>
          <p:cNvPr id="6" name="Content Placeholder 8"/>
          <p:cNvSpPr>
            <a:spLocks noGrp="1"/>
          </p:cNvSpPr>
          <p:nvPr>
            <p:ph idx="1"/>
          </p:nvPr>
        </p:nvSpPr>
        <p:spPr>
          <a:xfrm>
            <a:off x="457200" y="4899937"/>
            <a:ext cx="8440903" cy="1801003"/>
          </a:xfrm>
        </p:spPr>
        <p:txBody>
          <a:bodyPr>
            <a:normAutofit fontScale="85000" lnSpcReduction="10000"/>
          </a:bodyPr>
          <a:lstStyle/>
          <a:p>
            <a:pPr>
              <a:buFont typeface="Lucida Grande"/>
              <a:buChar char="→"/>
            </a:pPr>
            <a:r>
              <a:rPr lang="en-US" sz="2162" dirty="0" smtClean="0">
                <a:latin typeface="+mj-lt"/>
              </a:rPr>
              <a:t>Example of electron cloud build through trailing edge </a:t>
            </a:r>
            <a:r>
              <a:rPr lang="en-US" sz="2162" dirty="0" err="1" smtClean="0">
                <a:latin typeface="+mj-lt"/>
              </a:rPr>
              <a:t>multipacting</a:t>
            </a:r>
            <a:r>
              <a:rPr lang="en-US" sz="2162" dirty="0" smtClean="0">
                <a:latin typeface="+mj-lt"/>
              </a:rPr>
              <a:t> in an the PSR with a long bunch (almost filling the whole machine)</a:t>
            </a:r>
          </a:p>
          <a:p>
            <a:pPr>
              <a:buFont typeface="Lucida Grande"/>
              <a:buChar char="→"/>
            </a:pPr>
            <a:r>
              <a:rPr lang="en-US" sz="2162" dirty="0" smtClean="0">
                <a:latin typeface="+mj-lt"/>
              </a:rPr>
              <a:t>Beside the trailing edge effect, which shows in the rise of the electron flux during the falling edge of the each bunch, also a multi-bunch effect can be observed, because the flux increases from one bunch to the next one.</a:t>
            </a:r>
          </a:p>
          <a:p>
            <a:pPr>
              <a:buFont typeface="Lucida Grande"/>
              <a:buChar char="→"/>
            </a:pPr>
            <a:r>
              <a:rPr lang="en-US" sz="2162" dirty="0" smtClean="0">
                <a:latin typeface="+mj-lt"/>
              </a:rPr>
              <a:t>The flux drops as the next bunch comes in because the electrons are drawn in.</a:t>
            </a:r>
            <a:endParaRPr lang="en-US" sz="1762" dirty="0" smtClean="0">
              <a:latin typeface="+mj-lt"/>
            </a:endParaRPr>
          </a:p>
        </p:txBody>
      </p:sp>
      <p:sp>
        <p:nvSpPr>
          <p:cNvPr id="7" name="Slide Number Placeholder 6"/>
          <p:cNvSpPr>
            <a:spLocks noGrp="1"/>
          </p:cNvSpPr>
          <p:nvPr>
            <p:ph type="sldNum" sz="quarter" idx="12"/>
          </p:nvPr>
        </p:nvSpPr>
        <p:spPr/>
        <p:txBody>
          <a:bodyPr/>
          <a:lstStyle/>
          <a:p>
            <a:fld id="{2E081447-C3CE-9F4F-A689-9A72CAFF10CA}"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smtClean="0">
                <a:solidFill>
                  <a:schemeClr val="folHlink"/>
                </a:solidFill>
              </a:rPr>
              <a:t>Simulation of </a:t>
            </a:r>
            <a:r>
              <a:rPr lang="de-DE" sz="3200" kern="0" dirty="0" err="1" smtClean="0">
                <a:solidFill>
                  <a:schemeClr val="folHlink"/>
                </a:solidFill>
              </a:rPr>
              <a:t>e-cloud</a:t>
            </a:r>
            <a:r>
              <a:rPr lang="de-DE" sz="3200" kern="0" dirty="0" smtClean="0">
                <a:solidFill>
                  <a:schemeClr val="folHlink"/>
                </a:solidFill>
              </a:rPr>
              <a:t> </a:t>
            </a:r>
            <a:r>
              <a:rPr lang="de-DE" sz="3200" kern="0" dirty="0" err="1" smtClean="0">
                <a:solidFill>
                  <a:schemeClr val="folHlink"/>
                </a:solidFill>
              </a:rPr>
              <a:t>build</a:t>
            </a:r>
            <a:r>
              <a:rPr lang="de-DE" sz="3200" kern="0" dirty="0" smtClean="0">
                <a:solidFill>
                  <a:schemeClr val="folHlink"/>
                </a:solidFill>
              </a:rPr>
              <a:t> up</a:t>
            </a:r>
            <a:br>
              <a:rPr lang="de-DE" sz="3200" kern="0" dirty="0" smtClean="0">
                <a:solidFill>
                  <a:schemeClr val="folHlink"/>
                </a:solidFill>
              </a:rPr>
            </a:br>
            <a:r>
              <a:rPr lang="de-DE" sz="3200" kern="0" dirty="0" smtClean="0">
                <a:solidFill>
                  <a:schemeClr val="folHlink"/>
                </a:solidFill>
              </a:rPr>
              <a:t>Sample </a:t>
            </a:r>
            <a:r>
              <a:rPr lang="de-DE" sz="3200" kern="0" dirty="0" err="1" smtClean="0">
                <a:solidFill>
                  <a:schemeClr val="folHlink"/>
                </a:solidFill>
              </a:rPr>
              <a:t>results</a:t>
            </a:r>
            <a:endParaRPr lang="de-DE" sz="4000" kern="0" dirty="0">
              <a:solidFill>
                <a:schemeClr val="tx2"/>
              </a:solidFill>
            </a:endParaRPr>
          </a:p>
        </p:txBody>
      </p:sp>
      <p:pic>
        <p:nvPicPr>
          <p:cNvPr id="4" name="Picture 3" descr="cern_logo.gif"/>
          <p:cNvPicPr>
            <a:picLocks noChangeAspect="1"/>
          </p:cNvPicPr>
          <p:nvPr/>
        </p:nvPicPr>
        <p:blipFill>
          <a:blip r:embed="rId3"/>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4"/>
          <a:stretch>
            <a:fillRect/>
          </a:stretch>
        </p:blipFill>
        <p:spPr>
          <a:xfrm>
            <a:off x="8064000" y="0"/>
            <a:ext cx="1080000" cy="1080000"/>
          </a:xfrm>
          <a:prstGeom prst="rect">
            <a:avLst/>
          </a:prstGeom>
        </p:spPr>
      </p:pic>
      <p:sp>
        <p:nvSpPr>
          <p:cNvPr id="6" name="Content Placeholder 8"/>
          <p:cNvSpPr>
            <a:spLocks noGrp="1"/>
          </p:cNvSpPr>
          <p:nvPr>
            <p:ph idx="1"/>
          </p:nvPr>
        </p:nvSpPr>
        <p:spPr>
          <a:xfrm>
            <a:off x="457200" y="4899937"/>
            <a:ext cx="8440903" cy="1801003"/>
          </a:xfrm>
        </p:spPr>
        <p:txBody>
          <a:bodyPr>
            <a:normAutofit fontScale="92500"/>
          </a:bodyPr>
          <a:lstStyle/>
          <a:p>
            <a:pPr>
              <a:buFont typeface="Lucida Grande"/>
              <a:buChar char="→"/>
            </a:pPr>
            <a:r>
              <a:rPr lang="en-US" sz="2162" dirty="0" smtClean="0">
                <a:latin typeface="+mj-lt"/>
              </a:rPr>
              <a:t>The electrons have different transverse (</a:t>
            </a:r>
            <a:r>
              <a:rPr lang="en-US" sz="2162" dirty="0" err="1" smtClean="0">
                <a:latin typeface="+mj-lt"/>
              </a:rPr>
              <a:t>x,y</a:t>
            </a:r>
            <a:r>
              <a:rPr lang="en-US" sz="2162" dirty="0" smtClean="0">
                <a:latin typeface="+mj-lt"/>
              </a:rPr>
              <a:t>) distributions, according to the type of region in which the electron cloud is formed</a:t>
            </a:r>
          </a:p>
          <a:p>
            <a:pPr lvl="1">
              <a:buFont typeface="Lucida Grande"/>
              <a:buChar char="→"/>
            </a:pPr>
            <a:r>
              <a:rPr lang="en-US" sz="1762" dirty="0" smtClean="0">
                <a:latin typeface="+mj-lt"/>
              </a:rPr>
              <a:t>In field free regions, the electrons tend to occupy uniformly all the pipe cross section</a:t>
            </a:r>
          </a:p>
          <a:p>
            <a:pPr lvl="1">
              <a:buFont typeface="Lucida Grande"/>
              <a:buChar char="→"/>
            </a:pPr>
            <a:r>
              <a:rPr lang="en-US" sz="1762" dirty="0" smtClean="0">
                <a:latin typeface="+mj-lt"/>
              </a:rPr>
              <a:t>In dipole regions, the electron motion is confined along the lines of the magnetic field, and the cloud develops along one central or two side stripes, according to the beam current and the position of </a:t>
            </a:r>
            <a:r>
              <a:rPr lang="en-US" sz="1762" dirty="0" err="1" smtClean="0">
                <a:latin typeface="+mj-lt"/>
              </a:rPr>
              <a:t>E</a:t>
            </a:r>
            <a:r>
              <a:rPr lang="en-US" sz="1762" baseline="-25000" dirty="0" err="1" smtClean="0">
                <a:latin typeface="+mj-lt"/>
              </a:rPr>
              <a:t>max</a:t>
            </a:r>
            <a:r>
              <a:rPr lang="en-US" sz="1762" dirty="0" smtClean="0">
                <a:latin typeface="+mj-lt"/>
              </a:rPr>
              <a:t> in the curve of the SEY. </a:t>
            </a:r>
            <a:endParaRPr lang="en-US" sz="1362" dirty="0" smtClean="0">
              <a:latin typeface="+mj-lt"/>
            </a:endParaRPr>
          </a:p>
        </p:txBody>
      </p:sp>
      <p:pic>
        <p:nvPicPr>
          <p:cNvPr id="7" name="Picture 6"/>
          <p:cNvPicPr>
            <a:picLocks noChangeAspect="1"/>
          </p:cNvPicPr>
          <p:nvPr/>
        </p:nvPicPr>
        <p:blipFill>
          <a:blip r:embed="rId5"/>
          <a:stretch>
            <a:fillRect/>
          </a:stretch>
        </p:blipFill>
        <p:spPr>
          <a:xfrm>
            <a:off x="4038600" y="1417638"/>
            <a:ext cx="4366957" cy="3240000"/>
          </a:xfrm>
          <a:prstGeom prst="rect">
            <a:avLst/>
          </a:prstGeom>
        </p:spPr>
      </p:pic>
      <p:pic>
        <p:nvPicPr>
          <p:cNvPr id="9" name="movieB-field-elliptic.gif">
            <a:hlinkClick r:id="" action="ppaction://media"/>
          </p:cNvPr>
          <p:cNvPicPr/>
          <p:nvPr>
            <a:videoFile r:link="rId1"/>
          </p:nvPr>
        </p:nvPicPr>
        <p:blipFill>
          <a:blip r:embed="rId6"/>
          <a:stretch>
            <a:fillRect/>
          </a:stretch>
        </p:blipFill>
        <p:spPr>
          <a:xfrm>
            <a:off x="914400" y="1981200"/>
            <a:ext cx="2540000" cy="1905000"/>
          </a:xfrm>
          <a:prstGeom prst="rect">
            <a:avLst/>
          </a:prstGeom>
        </p:spPr>
      </p:pic>
      <p:sp>
        <p:nvSpPr>
          <p:cNvPr id="8" name="Slide Number Placeholder 7"/>
          <p:cNvSpPr>
            <a:spLocks noGrp="1"/>
          </p:cNvSpPr>
          <p:nvPr>
            <p:ph type="sldNum" sz="quarter" idx="12"/>
          </p:nvPr>
        </p:nvSpPr>
        <p:spPr/>
        <p:txBody>
          <a:bodyPr/>
          <a:lstStyle/>
          <a:p>
            <a:fld id="{2E081447-C3CE-9F4F-A689-9A72CAFF10CA}" type="slidenum">
              <a:rPr lang="en-US" smtClean="0"/>
              <a:pPr/>
              <a:t>33</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smtClean="0">
                <a:solidFill>
                  <a:schemeClr val="folHlink"/>
                </a:solidFill>
              </a:rPr>
              <a:t>Simulation of </a:t>
            </a:r>
            <a:r>
              <a:rPr lang="de-DE" sz="3200" kern="0" dirty="0" err="1" smtClean="0">
                <a:solidFill>
                  <a:schemeClr val="folHlink"/>
                </a:solidFill>
              </a:rPr>
              <a:t>e-cloud</a:t>
            </a:r>
            <a:r>
              <a:rPr lang="de-DE" sz="3200" kern="0" dirty="0" smtClean="0">
                <a:solidFill>
                  <a:schemeClr val="folHlink"/>
                </a:solidFill>
              </a:rPr>
              <a:t> </a:t>
            </a:r>
            <a:r>
              <a:rPr lang="de-DE" sz="3200" kern="0" dirty="0" err="1" smtClean="0">
                <a:solidFill>
                  <a:schemeClr val="folHlink"/>
                </a:solidFill>
              </a:rPr>
              <a:t>build</a:t>
            </a:r>
            <a:r>
              <a:rPr lang="de-DE" sz="3200" kern="0" dirty="0" smtClean="0">
                <a:solidFill>
                  <a:schemeClr val="folHlink"/>
                </a:solidFill>
              </a:rPr>
              <a:t> up</a:t>
            </a:r>
            <a:br>
              <a:rPr lang="de-DE" sz="3200" kern="0" dirty="0" smtClean="0">
                <a:solidFill>
                  <a:schemeClr val="folHlink"/>
                </a:solidFill>
              </a:rPr>
            </a:br>
            <a:r>
              <a:rPr lang="de-DE" sz="3200" kern="0" dirty="0" smtClean="0">
                <a:solidFill>
                  <a:schemeClr val="folHlink"/>
                </a:solidFill>
              </a:rPr>
              <a:t>Sample </a:t>
            </a:r>
            <a:r>
              <a:rPr lang="de-DE" sz="3200" kern="0" dirty="0" err="1" smtClean="0">
                <a:solidFill>
                  <a:schemeClr val="folHlink"/>
                </a:solidFill>
              </a:rPr>
              <a:t>results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6" name="Content Placeholder 8"/>
          <p:cNvSpPr>
            <a:spLocks noGrp="1"/>
          </p:cNvSpPr>
          <p:nvPr>
            <p:ph idx="1"/>
          </p:nvPr>
        </p:nvSpPr>
        <p:spPr>
          <a:xfrm>
            <a:off x="457200" y="4899937"/>
            <a:ext cx="8440903" cy="1801003"/>
          </a:xfrm>
        </p:spPr>
        <p:txBody>
          <a:bodyPr>
            <a:normAutofit fontScale="85000" lnSpcReduction="20000"/>
          </a:bodyPr>
          <a:lstStyle/>
          <a:p>
            <a:pPr>
              <a:buFont typeface="Lucida Grande"/>
              <a:buChar char="→"/>
            </a:pPr>
            <a:r>
              <a:rPr lang="en-US" sz="2162" dirty="0" smtClean="0">
                <a:latin typeface="+mj-lt"/>
              </a:rPr>
              <a:t>It is also interesting to have a look into the electron dynamics during the bunch passage. When the bunch arrives the electrons are drawn in and start to perform oscillations (electron pinch)</a:t>
            </a:r>
          </a:p>
          <a:p>
            <a:pPr>
              <a:buFont typeface="Lucida Grande"/>
              <a:buChar char="→"/>
            </a:pPr>
            <a:r>
              <a:rPr lang="en-US" sz="2162" dirty="0" smtClean="0">
                <a:latin typeface="+mj-lt"/>
              </a:rPr>
              <a:t>The pinch is always directed towards the local </a:t>
            </a:r>
            <a:r>
              <a:rPr lang="en-US" sz="2162" dirty="0" err="1" smtClean="0">
                <a:latin typeface="+mj-lt"/>
              </a:rPr>
              <a:t>centroid</a:t>
            </a:r>
            <a:r>
              <a:rPr lang="en-US" sz="2162" dirty="0" smtClean="0">
                <a:latin typeface="+mj-lt"/>
              </a:rPr>
              <a:t>. This is the mechanism that can couple the motion of head and tail of a bunch</a:t>
            </a:r>
          </a:p>
          <a:p>
            <a:pPr>
              <a:buFont typeface="Lucida Grande"/>
              <a:buChar char="→"/>
            </a:pPr>
            <a:r>
              <a:rPr lang="en-US" sz="2162" dirty="0" smtClean="0">
                <a:latin typeface="+mj-lt"/>
              </a:rPr>
              <a:t>The increasing electron density seen by the passing bunch creates a </a:t>
            </a:r>
            <a:r>
              <a:rPr lang="en-US" sz="2162" dirty="0" err="1" smtClean="0">
                <a:latin typeface="+mj-lt"/>
              </a:rPr>
              <a:t>z</a:t>
            </a:r>
            <a:r>
              <a:rPr lang="en-US" sz="2162" dirty="0" smtClean="0">
                <a:latin typeface="+mj-lt"/>
              </a:rPr>
              <a:t>-dependent tune shift/spread along the bunch.</a:t>
            </a:r>
            <a:endParaRPr lang="en-US" sz="1362" dirty="0" smtClean="0">
              <a:latin typeface="+mj-lt"/>
            </a:endParaRPr>
          </a:p>
        </p:txBody>
      </p:sp>
      <p:pic>
        <p:nvPicPr>
          <p:cNvPr id="8" name="Picture 7"/>
          <p:cNvPicPr>
            <a:picLocks noChangeAspect="1"/>
          </p:cNvPicPr>
          <p:nvPr/>
        </p:nvPicPr>
        <p:blipFill>
          <a:blip r:embed="rId4"/>
          <a:stretch>
            <a:fillRect/>
          </a:stretch>
        </p:blipFill>
        <p:spPr>
          <a:xfrm>
            <a:off x="465587" y="1518619"/>
            <a:ext cx="4571591" cy="3240000"/>
          </a:xfrm>
          <a:prstGeom prst="rect">
            <a:avLst/>
          </a:prstGeom>
        </p:spPr>
      </p:pic>
      <p:pic>
        <p:nvPicPr>
          <p:cNvPr id="11" name="Picture 10"/>
          <p:cNvPicPr>
            <a:picLocks noChangeAspect="1"/>
          </p:cNvPicPr>
          <p:nvPr/>
        </p:nvPicPr>
        <p:blipFill>
          <a:blip r:embed="rId5"/>
          <a:stretch>
            <a:fillRect/>
          </a:stretch>
        </p:blipFill>
        <p:spPr>
          <a:xfrm>
            <a:off x="5348164" y="1827311"/>
            <a:ext cx="3338636" cy="2340000"/>
          </a:xfrm>
          <a:prstGeom prst="rect">
            <a:avLst/>
          </a:prstGeom>
        </p:spPr>
      </p:pic>
      <p:sp>
        <p:nvSpPr>
          <p:cNvPr id="12" name="TextBox 11"/>
          <p:cNvSpPr txBox="1"/>
          <p:nvPr/>
        </p:nvSpPr>
        <p:spPr>
          <a:xfrm>
            <a:off x="5700549" y="1595433"/>
            <a:ext cx="2895600" cy="307777"/>
          </a:xfrm>
          <a:prstGeom prst="rect">
            <a:avLst/>
          </a:prstGeom>
          <a:noFill/>
        </p:spPr>
        <p:txBody>
          <a:bodyPr wrap="square" rtlCol="0">
            <a:spAutoFit/>
          </a:bodyPr>
          <a:lstStyle/>
          <a:p>
            <a:r>
              <a:rPr lang="en-US" sz="1400" b="1" dirty="0" err="1" smtClean="0"/>
              <a:t>z</a:t>
            </a:r>
            <a:r>
              <a:rPr lang="en-US" sz="1400" b="1" dirty="0" smtClean="0"/>
              <a:t>-dependent electron density on axis</a:t>
            </a:r>
            <a:endParaRPr lang="en-US" sz="1400" b="1" dirty="0"/>
          </a:p>
        </p:txBody>
      </p:sp>
      <p:sp>
        <p:nvSpPr>
          <p:cNvPr id="9" name="TextBox 8"/>
          <p:cNvSpPr txBox="1"/>
          <p:nvPr/>
        </p:nvSpPr>
        <p:spPr>
          <a:xfrm>
            <a:off x="1080000" y="1564656"/>
            <a:ext cx="633594" cy="307777"/>
          </a:xfrm>
          <a:prstGeom prst="rect">
            <a:avLst/>
          </a:prstGeom>
          <a:noFill/>
        </p:spPr>
        <p:txBody>
          <a:bodyPr wrap="none" rtlCol="0">
            <a:spAutoFit/>
          </a:bodyPr>
          <a:lstStyle/>
          <a:p>
            <a:r>
              <a:rPr lang="en-US" sz="1400" dirty="0" smtClean="0">
                <a:hlinkClick r:id="rId6" action="ppaction://hlinkfile"/>
              </a:rPr>
              <a:t>movie</a:t>
            </a:r>
            <a:endParaRPr lang="en-US" sz="1400" dirty="0"/>
          </a:p>
        </p:txBody>
      </p:sp>
      <p:sp>
        <p:nvSpPr>
          <p:cNvPr id="10" name="TextBox 9"/>
          <p:cNvSpPr txBox="1"/>
          <p:nvPr/>
        </p:nvSpPr>
        <p:spPr>
          <a:xfrm>
            <a:off x="5685817" y="4295978"/>
            <a:ext cx="2576349" cy="523220"/>
          </a:xfrm>
          <a:prstGeom prst="rect">
            <a:avLst/>
          </a:prstGeom>
          <a:noFill/>
        </p:spPr>
        <p:txBody>
          <a:bodyPr wrap="square" rtlCol="0">
            <a:spAutoFit/>
          </a:bodyPr>
          <a:lstStyle/>
          <a:p>
            <a:r>
              <a:rPr lang="en-US" sz="1400" dirty="0" smtClean="0">
                <a:hlinkClick r:id="rId7" action="ppaction://hlinkfile"/>
              </a:rPr>
              <a:t>Movie2 </a:t>
            </a:r>
            <a:r>
              <a:rPr lang="en-US" sz="1400" dirty="0" smtClean="0"/>
              <a:t>(free space)</a:t>
            </a:r>
          </a:p>
          <a:p>
            <a:r>
              <a:rPr lang="en-US" sz="1400" dirty="0" smtClean="0">
                <a:hlinkClick r:id="rId8" action="ppaction://hlinkfile"/>
              </a:rPr>
              <a:t>Movie3 </a:t>
            </a:r>
            <a:r>
              <a:rPr lang="en-US" sz="1400" dirty="0" smtClean="0"/>
              <a:t>(dipole)</a:t>
            </a:r>
            <a:endParaRPr lang="en-US" sz="1400" dirty="0"/>
          </a:p>
        </p:txBody>
      </p:sp>
      <p:sp>
        <p:nvSpPr>
          <p:cNvPr id="13" name="Slide Number Placeholder 12"/>
          <p:cNvSpPr>
            <a:spLocks noGrp="1"/>
          </p:cNvSpPr>
          <p:nvPr>
            <p:ph type="sldNum" sz="quarter" idx="12"/>
          </p:nvPr>
        </p:nvSpPr>
        <p:spPr/>
        <p:txBody>
          <a:bodyPr/>
          <a:lstStyle/>
          <a:p>
            <a:fld id="{2E081447-C3CE-9F4F-A689-9A72CAFF10CA}"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Transverse</a:t>
            </a:r>
            <a:r>
              <a:rPr lang="de-DE" sz="3200" kern="0" dirty="0" smtClean="0">
                <a:solidFill>
                  <a:schemeClr val="folHlink"/>
                </a:solidFill>
              </a:rPr>
              <a:t> </a:t>
            </a:r>
            <a:r>
              <a:rPr lang="de-DE" sz="3200" kern="0" dirty="0" err="1" smtClean="0">
                <a:solidFill>
                  <a:schemeClr val="folHlink"/>
                </a:solidFill>
              </a:rPr>
              <a:t>beam</a:t>
            </a:r>
            <a:r>
              <a:rPr lang="de-DE" sz="3200" kern="0" dirty="0" smtClean="0">
                <a:solidFill>
                  <a:schemeClr val="folHlink"/>
                </a:solidFill>
              </a:rPr>
              <a:t> </a:t>
            </a:r>
            <a:r>
              <a:rPr lang="de-DE" sz="3200" kern="0" dirty="0" err="1" smtClean="0">
                <a:solidFill>
                  <a:schemeClr val="folHlink"/>
                </a:solidFill>
              </a:rPr>
              <a:t>instability</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pic>
        <p:nvPicPr>
          <p:cNvPr id="6" name="Picture 5"/>
          <p:cNvPicPr>
            <a:picLocks noChangeAspect="1"/>
          </p:cNvPicPr>
          <p:nvPr/>
        </p:nvPicPr>
        <p:blipFill>
          <a:blip r:embed="rId4"/>
          <a:stretch>
            <a:fillRect/>
          </a:stretch>
        </p:blipFill>
        <p:spPr>
          <a:xfrm>
            <a:off x="1371600" y="1417638"/>
            <a:ext cx="6969449" cy="2880000"/>
          </a:xfrm>
          <a:prstGeom prst="rect">
            <a:avLst/>
          </a:prstGeom>
        </p:spPr>
      </p:pic>
      <p:sp>
        <p:nvSpPr>
          <p:cNvPr id="8" name="Content Placeholder 8"/>
          <p:cNvSpPr>
            <a:spLocks noGrp="1"/>
          </p:cNvSpPr>
          <p:nvPr>
            <p:ph idx="1"/>
          </p:nvPr>
        </p:nvSpPr>
        <p:spPr>
          <a:xfrm>
            <a:off x="495138" y="4517084"/>
            <a:ext cx="8229600" cy="2094000"/>
          </a:xfrm>
        </p:spPr>
        <p:txBody>
          <a:bodyPr>
            <a:normAutofit fontScale="85000" lnSpcReduction="10000"/>
          </a:bodyPr>
          <a:lstStyle/>
          <a:p>
            <a:r>
              <a:rPr lang="en-US" sz="2000" dirty="0" smtClean="0"/>
              <a:t>A beam that goes through an electron cloud can become unstable due to head-tail coupling from the electron cloud itself</a:t>
            </a:r>
          </a:p>
          <a:p>
            <a:r>
              <a:rPr lang="en-US" sz="2000" dirty="0" smtClean="0">
                <a:latin typeface="+mj-lt"/>
              </a:rPr>
              <a:t>We imagine that the effect of the head on the tail happens through a kind of wake field, which can be quantified by displacing a bunch slice and then calculating the average electric field acting on the </a:t>
            </a:r>
            <a:r>
              <a:rPr lang="en-US" sz="2000" dirty="0" err="1" smtClean="0">
                <a:latin typeface="+mj-lt"/>
              </a:rPr>
              <a:t>centroid</a:t>
            </a:r>
            <a:r>
              <a:rPr lang="en-US" sz="2000" dirty="0" smtClean="0">
                <a:latin typeface="+mj-lt"/>
              </a:rPr>
              <a:t> of the following slices (centered) due to this displacement (normalized by the charge and displacement of the displaced source)</a:t>
            </a:r>
          </a:p>
          <a:p>
            <a:r>
              <a:rPr lang="en-US" sz="2000" dirty="0" smtClean="0">
                <a:latin typeface="+mj-lt"/>
              </a:rPr>
              <a:t>Unlike conventional wake fields, the electron cloud wake field depends separately on the locations of the source and test slices, and not on their difference   </a:t>
            </a:r>
          </a:p>
        </p:txBody>
      </p:sp>
      <p:cxnSp>
        <p:nvCxnSpPr>
          <p:cNvPr id="10" name="Straight Connector 9"/>
          <p:cNvCxnSpPr/>
          <p:nvPr/>
        </p:nvCxnSpPr>
        <p:spPr>
          <a:xfrm>
            <a:off x="228600" y="1416050"/>
            <a:ext cx="8686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42153" y="4227936"/>
            <a:ext cx="8686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Slide Number Placeholder 8"/>
          <p:cNvSpPr>
            <a:spLocks noGrp="1"/>
          </p:cNvSpPr>
          <p:nvPr>
            <p:ph type="sldNum" sz="quarter" idx="12"/>
          </p:nvPr>
        </p:nvSpPr>
        <p:spPr/>
        <p:txBody>
          <a:bodyPr/>
          <a:lstStyle/>
          <a:p>
            <a:fld id="{2E081447-C3CE-9F4F-A689-9A72CAFF10CA}"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Transverse</a:t>
            </a:r>
            <a:r>
              <a:rPr lang="de-DE" sz="3200" kern="0" dirty="0" smtClean="0">
                <a:solidFill>
                  <a:schemeClr val="folHlink"/>
                </a:solidFill>
              </a:rPr>
              <a:t> </a:t>
            </a:r>
            <a:r>
              <a:rPr lang="de-DE" sz="3200" kern="0" dirty="0" err="1" smtClean="0">
                <a:solidFill>
                  <a:schemeClr val="folHlink"/>
                </a:solidFill>
              </a:rPr>
              <a:t>beam</a:t>
            </a:r>
            <a:r>
              <a:rPr lang="de-DE" sz="3200" kern="0" dirty="0" smtClean="0">
                <a:solidFill>
                  <a:schemeClr val="folHlink"/>
                </a:solidFill>
              </a:rPr>
              <a:t> </a:t>
            </a:r>
            <a:r>
              <a:rPr lang="de-DE" sz="3200" kern="0" dirty="0" err="1" smtClean="0">
                <a:solidFill>
                  <a:schemeClr val="folHlink"/>
                </a:solidFill>
              </a:rPr>
              <a:t>instability</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8" name="Content Placeholder 8"/>
          <p:cNvSpPr>
            <a:spLocks noGrp="1"/>
          </p:cNvSpPr>
          <p:nvPr>
            <p:ph idx="1"/>
          </p:nvPr>
        </p:nvSpPr>
        <p:spPr>
          <a:xfrm>
            <a:off x="508691" y="4547228"/>
            <a:ext cx="8229600" cy="1949400"/>
          </a:xfrm>
        </p:spPr>
        <p:txBody>
          <a:bodyPr>
            <a:normAutofit fontScale="85000" lnSpcReduction="10000"/>
          </a:bodyPr>
          <a:lstStyle/>
          <a:p>
            <a:r>
              <a:rPr lang="en-US" sz="2000" dirty="0" smtClean="0"/>
              <a:t>Example of horizontal and vertical wake fields of an SPS bunch at 26 </a:t>
            </a:r>
            <a:r>
              <a:rPr lang="en-US" sz="2000" dirty="0" err="1" smtClean="0"/>
              <a:t>GeV/c</a:t>
            </a:r>
            <a:r>
              <a:rPr lang="en-US" sz="2000" dirty="0" smtClean="0"/>
              <a:t> going through a uniformly distributed electron cloud (field-free region) and through a dipole</a:t>
            </a:r>
          </a:p>
          <a:p>
            <a:r>
              <a:rPr lang="en-US" sz="2000" dirty="0" smtClean="0">
                <a:latin typeface="+mj-lt"/>
              </a:rPr>
              <a:t>The dependence of the shape of the wake on the displaced slice is shown in the left plot</a:t>
            </a:r>
          </a:p>
          <a:p>
            <a:r>
              <a:rPr lang="en-US" sz="2000" dirty="0" smtClean="0">
                <a:latin typeface="+mj-lt"/>
              </a:rPr>
              <a:t>The frequency associated to the head-wake (wake calculated from the head displacement) is related to the oscillation frequency of the electrons in autonomous regime (i.e. those electrons that are pinched while the bunch is passing and contribute most to the head-tail coupling via the </a:t>
            </a:r>
            <a:r>
              <a:rPr lang="en-US" sz="2000" dirty="0" err="1" smtClean="0">
                <a:latin typeface="+mj-lt"/>
              </a:rPr>
              <a:t>e</a:t>
            </a:r>
            <a:r>
              <a:rPr lang="en-US" sz="2000" dirty="0" smtClean="0">
                <a:latin typeface="+mj-lt"/>
              </a:rPr>
              <a:t>-cloud)</a:t>
            </a:r>
          </a:p>
        </p:txBody>
      </p:sp>
      <p:pic>
        <p:nvPicPr>
          <p:cNvPr id="10" name="Picture 9"/>
          <p:cNvPicPr>
            <a:picLocks noChangeAspect="1"/>
          </p:cNvPicPr>
          <p:nvPr/>
        </p:nvPicPr>
        <p:blipFill>
          <a:blip r:embed="rId4"/>
          <a:stretch>
            <a:fillRect/>
          </a:stretch>
        </p:blipFill>
        <p:spPr>
          <a:xfrm>
            <a:off x="226329" y="1417638"/>
            <a:ext cx="8672915" cy="3060000"/>
          </a:xfrm>
          <a:prstGeom prst="rect">
            <a:avLst/>
          </a:prstGeom>
        </p:spPr>
      </p:pic>
      <p:pic>
        <p:nvPicPr>
          <p:cNvPr id="12" name="Picture 11"/>
          <p:cNvPicPr>
            <a:picLocks noChangeAspect="1"/>
          </p:cNvPicPr>
          <p:nvPr/>
        </p:nvPicPr>
        <p:blipFill>
          <a:blip r:embed="rId5"/>
          <a:stretch>
            <a:fillRect/>
          </a:stretch>
        </p:blipFill>
        <p:spPr>
          <a:xfrm>
            <a:off x="1080000" y="2286000"/>
            <a:ext cx="2946458" cy="755999"/>
          </a:xfrm>
          <a:prstGeom prst="rect">
            <a:avLst/>
          </a:prstGeom>
        </p:spPr>
      </p:pic>
      <p:sp>
        <p:nvSpPr>
          <p:cNvPr id="9" name="Slide Number Placeholder 8"/>
          <p:cNvSpPr>
            <a:spLocks noGrp="1"/>
          </p:cNvSpPr>
          <p:nvPr>
            <p:ph type="sldNum" sz="quarter" idx="12"/>
          </p:nvPr>
        </p:nvSpPr>
        <p:spPr/>
        <p:txBody>
          <a:bodyPr/>
          <a:lstStyle/>
          <a:p>
            <a:fld id="{2E081447-C3CE-9F4F-A689-9A72CAFF10CA}" type="slidenum">
              <a:rPr lang="en-US" smtClean="0"/>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Transverse</a:t>
            </a:r>
            <a:r>
              <a:rPr lang="de-DE" sz="3200" kern="0" dirty="0" smtClean="0">
                <a:solidFill>
                  <a:schemeClr val="folHlink"/>
                </a:solidFill>
              </a:rPr>
              <a:t> </a:t>
            </a:r>
            <a:r>
              <a:rPr lang="de-DE" sz="3200" kern="0" dirty="0" err="1" smtClean="0">
                <a:solidFill>
                  <a:schemeClr val="folHlink"/>
                </a:solidFill>
              </a:rPr>
              <a:t>beam</a:t>
            </a:r>
            <a:r>
              <a:rPr lang="de-DE" sz="3200" kern="0" dirty="0" smtClean="0">
                <a:solidFill>
                  <a:schemeClr val="folHlink"/>
                </a:solidFill>
              </a:rPr>
              <a:t> </a:t>
            </a:r>
            <a:r>
              <a:rPr lang="de-DE" sz="3200" kern="0" dirty="0" err="1" smtClean="0">
                <a:solidFill>
                  <a:schemeClr val="folHlink"/>
                </a:solidFill>
              </a:rPr>
              <a:t>instability</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8" name="Content Placeholder 8"/>
          <p:cNvSpPr>
            <a:spLocks noGrp="1"/>
          </p:cNvSpPr>
          <p:nvPr>
            <p:ph idx="1"/>
          </p:nvPr>
        </p:nvSpPr>
        <p:spPr>
          <a:xfrm>
            <a:off x="461256" y="4574055"/>
            <a:ext cx="8229600" cy="1949400"/>
          </a:xfrm>
        </p:spPr>
        <p:txBody>
          <a:bodyPr>
            <a:normAutofit fontScale="92500" lnSpcReduction="20000"/>
          </a:bodyPr>
          <a:lstStyle/>
          <a:p>
            <a:r>
              <a:rPr lang="en-US" sz="2000" dirty="0" smtClean="0"/>
              <a:t>The electron dynamics in the beam field, for electrons close enough to the beam, is that of a nonlinear oscillator.</a:t>
            </a:r>
          </a:p>
          <a:p>
            <a:r>
              <a:rPr lang="en-US" sz="2000" dirty="0" smtClean="0">
                <a:latin typeface="+mj-lt"/>
              </a:rPr>
              <a:t>The nonlinearity comes from the usually non uniform transverse and longitudinal profiles. Assuming a longitudinal Gaussian profile: </a:t>
            </a:r>
          </a:p>
          <a:p>
            <a:pPr lvl="1"/>
            <a:r>
              <a:rPr lang="en-US" sz="1600" dirty="0" smtClean="0">
                <a:latin typeface="+mj-lt"/>
              </a:rPr>
              <a:t>if the distribution is transversely uniform, all the electrons will execute oscillations with the same frequency (modulated over the bunch passage, left plot)</a:t>
            </a:r>
          </a:p>
          <a:p>
            <a:pPr lvl="1"/>
            <a:r>
              <a:rPr lang="en-US" sz="1600" dirty="0" smtClean="0">
                <a:latin typeface="+mj-lt"/>
              </a:rPr>
              <a:t>If the distribution is transversely also Gaussian (for example), the frequency will change not only over the bunch, but also according to the electron initial amplitude (right plot)</a:t>
            </a:r>
          </a:p>
        </p:txBody>
      </p:sp>
      <p:pic>
        <p:nvPicPr>
          <p:cNvPr id="10" name="Picture 9"/>
          <p:cNvPicPr>
            <a:picLocks noChangeAspect="1"/>
          </p:cNvPicPr>
          <p:nvPr/>
        </p:nvPicPr>
        <p:blipFill>
          <a:blip r:embed="rId4"/>
          <a:stretch>
            <a:fillRect/>
          </a:stretch>
        </p:blipFill>
        <p:spPr>
          <a:xfrm>
            <a:off x="495138" y="1417638"/>
            <a:ext cx="8090382" cy="2880000"/>
          </a:xfrm>
          <a:prstGeom prst="rect">
            <a:avLst/>
          </a:prstGeom>
        </p:spPr>
      </p:pic>
      <p:sp>
        <p:nvSpPr>
          <p:cNvPr id="7" name="Slide Number Placeholder 6"/>
          <p:cNvSpPr>
            <a:spLocks noGrp="1"/>
          </p:cNvSpPr>
          <p:nvPr>
            <p:ph type="sldNum" sz="quarter" idx="12"/>
          </p:nvPr>
        </p:nvSpPr>
        <p:spPr/>
        <p:txBody>
          <a:bodyPr/>
          <a:lstStyle/>
          <a:p>
            <a:fld id="{2E081447-C3CE-9F4F-A689-9A72CAFF10CA}"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Transverse</a:t>
            </a:r>
            <a:r>
              <a:rPr lang="de-DE" sz="3200" kern="0" dirty="0" smtClean="0">
                <a:solidFill>
                  <a:schemeClr val="folHlink"/>
                </a:solidFill>
              </a:rPr>
              <a:t> </a:t>
            </a:r>
            <a:r>
              <a:rPr lang="de-DE" sz="3200" kern="0" dirty="0" err="1" smtClean="0">
                <a:solidFill>
                  <a:schemeClr val="folHlink"/>
                </a:solidFill>
              </a:rPr>
              <a:t>beam</a:t>
            </a:r>
            <a:r>
              <a:rPr lang="de-DE" sz="3200" kern="0" dirty="0" smtClean="0">
                <a:solidFill>
                  <a:schemeClr val="folHlink"/>
                </a:solidFill>
              </a:rPr>
              <a:t> </a:t>
            </a:r>
            <a:r>
              <a:rPr lang="de-DE" sz="3200" kern="0" dirty="0" err="1" smtClean="0">
                <a:solidFill>
                  <a:schemeClr val="folHlink"/>
                </a:solidFill>
              </a:rPr>
              <a:t>instability</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8" name="Content Placeholder 8"/>
          <p:cNvSpPr>
            <a:spLocks noGrp="1"/>
          </p:cNvSpPr>
          <p:nvPr>
            <p:ph idx="1"/>
          </p:nvPr>
        </p:nvSpPr>
        <p:spPr>
          <a:xfrm>
            <a:off x="379264" y="1393176"/>
            <a:ext cx="8229600" cy="1949400"/>
          </a:xfrm>
        </p:spPr>
        <p:txBody>
          <a:bodyPr>
            <a:normAutofit fontScale="85000" lnSpcReduction="20000"/>
          </a:bodyPr>
          <a:lstStyle/>
          <a:p>
            <a:r>
              <a:rPr lang="en-US" sz="2000" dirty="0" smtClean="0">
                <a:latin typeface="+mj-lt"/>
              </a:rPr>
              <a:t>Even if there is clearly a spread of frequencies, we usually define the characteristic electron bounce frequency as the frequency of the electrons in the linear region of the transverse force and around the peak of the longitudinal distribution (where the longitudinal distribution is most flat)</a:t>
            </a:r>
          </a:p>
          <a:p>
            <a:r>
              <a:rPr lang="en-US" sz="2000" dirty="0" smtClean="0">
                <a:latin typeface="+mj-lt"/>
              </a:rPr>
              <a:t>This is the maximum frequency of the electron motion, i.e. is the upper limit of the spectrum of the electron distribution evolution</a:t>
            </a:r>
          </a:p>
          <a:p>
            <a:r>
              <a:rPr lang="en-US" sz="2000" dirty="0" smtClean="0">
                <a:latin typeface="+mj-lt"/>
              </a:rPr>
              <a:t>From the frequency we can also estimate the maximum number of oscillations performed by an electron during one bunch passage </a:t>
            </a:r>
            <a:endParaRPr lang="en-US" sz="1600" dirty="0" smtClean="0">
              <a:latin typeface="+mj-lt"/>
            </a:endParaRPr>
          </a:p>
        </p:txBody>
      </p:sp>
      <p:pic>
        <p:nvPicPr>
          <p:cNvPr id="7" name="Picture 6"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080000" y="3733800"/>
            <a:ext cx="2468571" cy="720000"/>
          </a:xfrm>
          <a:prstGeom prst="rect">
            <a:avLst/>
          </a:prstGeom>
        </p:spPr>
      </p:pic>
      <p:pic>
        <p:nvPicPr>
          <p:cNvPr id="9" name="Picture 8"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991027" y="3625921"/>
            <a:ext cx="3680836" cy="828000"/>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315411" y="5042556"/>
            <a:ext cx="4477090" cy="864000"/>
          </a:xfrm>
          <a:prstGeom prst="rect">
            <a:avLst/>
          </a:prstGeom>
        </p:spPr>
      </p:pic>
      <p:sp>
        <p:nvSpPr>
          <p:cNvPr id="10" name="Slide Number Placeholder 9"/>
          <p:cNvSpPr>
            <a:spLocks noGrp="1"/>
          </p:cNvSpPr>
          <p:nvPr>
            <p:ph type="sldNum" sz="quarter" idx="12"/>
          </p:nvPr>
        </p:nvSpPr>
        <p:spPr/>
        <p:txBody>
          <a:bodyPr/>
          <a:lstStyle/>
          <a:p>
            <a:fld id="{2E081447-C3CE-9F4F-A689-9A72CAFF10CA}"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Transverse</a:t>
            </a:r>
            <a:r>
              <a:rPr lang="de-DE" sz="3200" kern="0" dirty="0" smtClean="0">
                <a:solidFill>
                  <a:schemeClr val="folHlink"/>
                </a:solidFill>
              </a:rPr>
              <a:t> </a:t>
            </a:r>
            <a:r>
              <a:rPr lang="de-DE" sz="3200" kern="0" dirty="0" err="1" smtClean="0">
                <a:solidFill>
                  <a:schemeClr val="folHlink"/>
                </a:solidFill>
              </a:rPr>
              <a:t>beam</a:t>
            </a:r>
            <a:r>
              <a:rPr lang="de-DE" sz="3200" kern="0" dirty="0" smtClean="0">
                <a:solidFill>
                  <a:schemeClr val="folHlink"/>
                </a:solidFill>
              </a:rPr>
              <a:t> </a:t>
            </a:r>
            <a:r>
              <a:rPr lang="de-DE" sz="3200" kern="0" dirty="0" err="1" smtClean="0">
                <a:solidFill>
                  <a:schemeClr val="folHlink"/>
                </a:solidFill>
              </a:rPr>
              <a:t>instability</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8" name="Content Placeholder 8"/>
          <p:cNvSpPr>
            <a:spLocks noGrp="1"/>
          </p:cNvSpPr>
          <p:nvPr>
            <p:ph idx="1"/>
          </p:nvPr>
        </p:nvSpPr>
        <p:spPr>
          <a:xfrm>
            <a:off x="4343400" y="1417638"/>
            <a:ext cx="4636068" cy="2880000"/>
          </a:xfrm>
        </p:spPr>
        <p:txBody>
          <a:bodyPr>
            <a:normAutofit fontScale="92500" lnSpcReduction="10000"/>
          </a:bodyPr>
          <a:lstStyle/>
          <a:p>
            <a:r>
              <a:rPr lang="en-US" sz="2000" dirty="0" smtClean="0"/>
              <a:t>In a dipole field, the electron distribution is different and the associated wake fields also change</a:t>
            </a:r>
          </a:p>
          <a:p>
            <a:r>
              <a:rPr lang="en-US" sz="2000" dirty="0" smtClean="0"/>
              <a:t>Also the particle dynamics is different in a dipole, because it is mainly confined along the magnetic field lines</a:t>
            </a:r>
          </a:p>
          <a:p>
            <a:r>
              <a:rPr lang="en-US" sz="2000" dirty="0" smtClean="0">
                <a:latin typeface="+mj-lt"/>
              </a:rPr>
              <a:t>Amplitude and frequency of the wakes, as well as ratio between horizontal and vertical wake, change with the distance between the stripes</a:t>
            </a:r>
          </a:p>
        </p:txBody>
      </p:sp>
      <p:pic>
        <p:nvPicPr>
          <p:cNvPr id="7" name="Picture 6"/>
          <p:cNvPicPr>
            <a:picLocks noChangeAspect="1"/>
          </p:cNvPicPr>
          <p:nvPr/>
        </p:nvPicPr>
        <p:blipFill>
          <a:blip r:embed="rId4"/>
          <a:stretch>
            <a:fillRect/>
          </a:stretch>
        </p:blipFill>
        <p:spPr>
          <a:xfrm>
            <a:off x="0" y="1417638"/>
            <a:ext cx="4050732" cy="2880000"/>
          </a:xfrm>
          <a:prstGeom prst="rect">
            <a:avLst/>
          </a:prstGeom>
        </p:spPr>
      </p:pic>
      <p:pic>
        <p:nvPicPr>
          <p:cNvPr id="10" name="Picture 9"/>
          <p:cNvPicPr>
            <a:picLocks noChangeAspect="1"/>
          </p:cNvPicPr>
          <p:nvPr/>
        </p:nvPicPr>
        <p:blipFill>
          <a:blip r:embed="rId5"/>
          <a:stretch>
            <a:fillRect/>
          </a:stretch>
        </p:blipFill>
        <p:spPr>
          <a:xfrm>
            <a:off x="1295400" y="4495800"/>
            <a:ext cx="6312358" cy="2160000"/>
          </a:xfrm>
          <a:prstGeom prst="rect">
            <a:avLst/>
          </a:prstGeom>
        </p:spPr>
      </p:pic>
      <p:sp>
        <p:nvSpPr>
          <p:cNvPr id="9" name="Slide Number Placeholder 8"/>
          <p:cNvSpPr>
            <a:spLocks noGrp="1"/>
          </p:cNvSpPr>
          <p:nvPr>
            <p:ph type="sldNum" sz="quarter" idx="12"/>
          </p:nvPr>
        </p:nvSpPr>
        <p:spPr/>
        <p:txBody>
          <a:bodyPr/>
          <a:lstStyle/>
          <a:p>
            <a:fld id="{2E081447-C3CE-9F4F-A689-9A72CAFF10CA}"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Charge production in vacuum pipes</a:t>
            </a:r>
            <a:endParaRPr lang="en-US" sz="3400" b="1" dirty="0">
              <a:solidFill>
                <a:srgbClr val="FF0000"/>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1" name="Content Placeholder 8"/>
          <p:cNvSpPr>
            <a:spLocks noGrp="1"/>
          </p:cNvSpPr>
          <p:nvPr>
            <p:ph idx="1"/>
          </p:nvPr>
        </p:nvSpPr>
        <p:spPr>
          <a:xfrm>
            <a:off x="457200" y="1417638"/>
            <a:ext cx="8229600" cy="5211762"/>
          </a:xfrm>
        </p:spPr>
        <p:txBody>
          <a:bodyPr>
            <a:normAutofit fontScale="70000" lnSpcReduction="20000"/>
          </a:bodyPr>
          <a:lstStyle/>
          <a:p>
            <a:r>
              <a:rPr lang="en-US" dirty="0" smtClean="0"/>
              <a:t>There are several mechanisms that cause generation of charged particles inside the vacuum pipe of an accelerator. The most dangerous are:</a:t>
            </a:r>
          </a:p>
          <a:p>
            <a:pPr marL="971550" lvl="1" indent="-514350">
              <a:buFont typeface="+mj-lt"/>
              <a:buAutoNum type="arabicPeriod"/>
            </a:pPr>
            <a:r>
              <a:rPr lang="en-US" dirty="0" smtClean="0">
                <a:latin typeface="+mj-lt"/>
              </a:rPr>
              <a:t>Ionization of the residual gas via scattering. Scattering of beam particles against the molecules of the residual gas also influences the beam lifetime and can be a significant component of it in colliders/storage rings, where beam lifetime is an important parameter.</a:t>
            </a:r>
          </a:p>
          <a:p>
            <a:pPr marL="971550" lvl="1" indent="-514350">
              <a:buFont typeface="+mj-lt"/>
              <a:buAutoNum type="arabicPeriod"/>
            </a:pPr>
            <a:r>
              <a:rPr lang="en-US" dirty="0" smtClean="0">
                <a:latin typeface="+mj-lt"/>
              </a:rPr>
              <a:t>Emission of electrons from photoelectric effect due to synchrotron radiation hitting the beam pipe</a:t>
            </a:r>
          </a:p>
          <a:p>
            <a:pPr marL="971550" lvl="1" indent="-514350">
              <a:buFont typeface="+mj-lt"/>
              <a:buAutoNum type="arabicPeriod"/>
            </a:pPr>
            <a:r>
              <a:rPr lang="en-US" dirty="0" smtClean="0">
                <a:latin typeface="+mj-lt"/>
              </a:rPr>
              <a:t>Desorption from the walls caused by beam loss</a:t>
            </a:r>
          </a:p>
          <a:p>
            <a:r>
              <a:rPr lang="en-US" dirty="0" smtClean="0">
                <a:latin typeface="+mj-lt"/>
              </a:rPr>
              <a:t>1. and 3. produce both electrons and ions (the former one with the same rate, the second one with different rates depending on the desorption yields), 2. is only a source of electrons</a:t>
            </a:r>
          </a:p>
          <a:p>
            <a:r>
              <a:rPr lang="en-US" dirty="0" smtClean="0">
                <a:latin typeface="+mj-lt"/>
              </a:rPr>
              <a:t>Which of these mechanisms is the dominant one, depends upon the beam parameters, the vacuum level, the design (material, shape), roughness and cleanness of the inner surface of the beam pipe, etc. </a:t>
            </a:r>
          </a:p>
        </p:txBody>
      </p:sp>
      <p:sp>
        <p:nvSpPr>
          <p:cNvPr id="6" name="Slide Number Placeholder 5"/>
          <p:cNvSpPr>
            <a:spLocks noGrp="1"/>
          </p:cNvSpPr>
          <p:nvPr>
            <p:ph type="sldNum" sz="quarter" idx="12"/>
          </p:nvPr>
        </p:nvSpPr>
        <p:spPr/>
        <p:txBody>
          <a:bodyPr/>
          <a:lstStyle/>
          <a:p>
            <a:fld id="{2E081447-C3CE-9F4F-A689-9A72CAFF10CA}"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Transverse</a:t>
            </a:r>
            <a:r>
              <a:rPr lang="de-DE" sz="3200" kern="0" dirty="0" smtClean="0">
                <a:solidFill>
                  <a:schemeClr val="folHlink"/>
                </a:solidFill>
              </a:rPr>
              <a:t> </a:t>
            </a:r>
            <a:r>
              <a:rPr lang="de-DE" sz="3200" kern="0" dirty="0" err="1" smtClean="0">
                <a:solidFill>
                  <a:schemeClr val="folHlink"/>
                </a:solidFill>
              </a:rPr>
              <a:t>beam</a:t>
            </a:r>
            <a:r>
              <a:rPr lang="de-DE" sz="3200" kern="0" dirty="0" smtClean="0">
                <a:solidFill>
                  <a:schemeClr val="folHlink"/>
                </a:solidFill>
              </a:rPr>
              <a:t> </a:t>
            </a:r>
            <a:r>
              <a:rPr lang="de-DE" sz="3200" kern="0" dirty="0" err="1" smtClean="0">
                <a:solidFill>
                  <a:schemeClr val="folHlink"/>
                </a:solidFill>
              </a:rPr>
              <a:t>instability</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8" name="Content Placeholder 8"/>
          <p:cNvSpPr>
            <a:spLocks noGrp="1"/>
          </p:cNvSpPr>
          <p:nvPr>
            <p:ph idx="1"/>
          </p:nvPr>
        </p:nvSpPr>
        <p:spPr>
          <a:xfrm>
            <a:off x="609600" y="4800600"/>
            <a:ext cx="8077200" cy="1905000"/>
          </a:xfrm>
        </p:spPr>
        <p:txBody>
          <a:bodyPr>
            <a:normAutofit fontScale="92500" lnSpcReduction="20000"/>
          </a:bodyPr>
          <a:lstStyle/>
          <a:p>
            <a:r>
              <a:rPr lang="en-US" sz="2000" dirty="0" smtClean="0"/>
              <a:t>It is interesting that the frequency of the head wake also changes with the beam energy (figure shows example of the wake field over the SPS bunch at some sample points of the accelerating ramp</a:t>
            </a:r>
            <a:r>
              <a:rPr lang="en-US" sz="2000" dirty="0" smtClean="0">
                <a:latin typeface="+mj-lt"/>
              </a:rPr>
              <a:t>)</a:t>
            </a:r>
          </a:p>
          <a:p>
            <a:r>
              <a:rPr lang="en-US" sz="2000" dirty="0" smtClean="0">
                <a:latin typeface="+mj-lt"/>
              </a:rPr>
              <a:t>This is due to the fact that, as the bunch is accelerated, its transverse sizes decrease (constant normalized </a:t>
            </a:r>
            <a:r>
              <a:rPr lang="en-US" sz="2000" dirty="0" err="1" smtClean="0">
                <a:latin typeface="+mj-lt"/>
              </a:rPr>
              <a:t>emittance</a:t>
            </a:r>
            <a:r>
              <a:rPr lang="en-US" sz="2000" dirty="0" smtClean="0">
                <a:latin typeface="+mj-lt"/>
              </a:rPr>
              <a:t>), and therefore the frequency of the electrons in the autonomous regime correspondingly increases (since the sizes decrease like </a:t>
            </a:r>
            <a:r>
              <a:rPr lang="en-US" sz="2000" dirty="0" smtClean="0">
                <a:latin typeface="Symbol" charset="2"/>
                <a:cs typeface="Symbol" charset="2"/>
              </a:rPr>
              <a:t>g</a:t>
            </a:r>
            <a:r>
              <a:rPr lang="en-US" sz="2000" baseline="30000" dirty="0" smtClean="0">
                <a:latin typeface="Symbol" charset="2"/>
                <a:cs typeface="Symbol" charset="2"/>
              </a:rPr>
              <a:t>-1/2</a:t>
            </a:r>
            <a:r>
              <a:rPr lang="en-US" sz="2000" dirty="0" smtClean="0">
                <a:latin typeface="+mj-lt"/>
              </a:rPr>
              <a:t>, the frequency increases like </a:t>
            </a:r>
            <a:r>
              <a:rPr lang="en-US" sz="2000" dirty="0" err="1" smtClean="0">
                <a:latin typeface="Symbol" charset="2"/>
                <a:cs typeface="Symbol" charset="2"/>
              </a:rPr>
              <a:t>g</a:t>
            </a:r>
            <a:r>
              <a:rPr lang="en-US" sz="2000" dirty="0" smtClean="0">
                <a:latin typeface="+mj-lt"/>
              </a:rPr>
              <a:t>)</a:t>
            </a:r>
            <a:endParaRPr lang="en-US" sz="2000" dirty="0" smtClean="0"/>
          </a:p>
        </p:txBody>
      </p:sp>
      <p:pic>
        <p:nvPicPr>
          <p:cNvPr id="9" name="Picture 2" descr="wakes_ec.pdf                                                   002E4A93Macintosh HD                   BC25E8C6:"/>
          <p:cNvPicPr>
            <a:picLocks noChangeAspect="1" noChangeArrowheads="1"/>
          </p:cNvPicPr>
          <p:nvPr/>
        </p:nvPicPr>
        <p:blipFill>
          <a:blip r:embed="rId4">
            <a:lum bright="-50000" contrast="68000"/>
          </a:blip>
          <a:srcRect l="4546" t="5873" r="4546" b="5873"/>
          <a:stretch>
            <a:fillRect/>
          </a:stretch>
        </p:blipFill>
        <p:spPr bwMode="auto">
          <a:xfrm>
            <a:off x="2057400" y="1079500"/>
            <a:ext cx="4941888" cy="3721100"/>
          </a:xfrm>
          <a:prstGeom prst="rect">
            <a:avLst/>
          </a:prstGeom>
          <a:noFill/>
        </p:spPr>
      </p:pic>
      <p:sp>
        <p:nvSpPr>
          <p:cNvPr id="7" name="Slide Number Placeholder 6"/>
          <p:cNvSpPr>
            <a:spLocks noGrp="1"/>
          </p:cNvSpPr>
          <p:nvPr>
            <p:ph type="sldNum" sz="quarter" idx="12"/>
          </p:nvPr>
        </p:nvSpPr>
        <p:spPr/>
        <p:txBody>
          <a:bodyPr/>
          <a:lstStyle/>
          <a:p>
            <a:fld id="{2E081447-C3CE-9F4F-A689-9A72CAFF10CA}"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Transverse</a:t>
            </a:r>
            <a:r>
              <a:rPr lang="de-DE" sz="3200" kern="0" dirty="0" smtClean="0">
                <a:solidFill>
                  <a:schemeClr val="folHlink"/>
                </a:solidFill>
              </a:rPr>
              <a:t> </a:t>
            </a:r>
            <a:r>
              <a:rPr lang="de-DE" sz="3200" kern="0" dirty="0" err="1" smtClean="0">
                <a:solidFill>
                  <a:schemeClr val="folHlink"/>
                </a:solidFill>
              </a:rPr>
              <a:t>beam</a:t>
            </a:r>
            <a:r>
              <a:rPr lang="de-DE" sz="3200" kern="0" dirty="0" smtClean="0">
                <a:solidFill>
                  <a:schemeClr val="folHlink"/>
                </a:solidFill>
              </a:rPr>
              <a:t> </a:t>
            </a:r>
            <a:r>
              <a:rPr lang="de-DE" sz="3200" kern="0" dirty="0" err="1" smtClean="0">
                <a:solidFill>
                  <a:schemeClr val="folHlink"/>
                </a:solidFill>
              </a:rPr>
              <a:t>instability</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8" name="Content Placeholder 8"/>
          <p:cNvSpPr>
            <a:spLocks noGrp="1"/>
          </p:cNvSpPr>
          <p:nvPr>
            <p:ph idx="1"/>
          </p:nvPr>
        </p:nvSpPr>
        <p:spPr>
          <a:xfrm>
            <a:off x="609600" y="1417638"/>
            <a:ext cx="8077200" cy="1706562"/>
          </a:xfrm>
        </p:spPr>
        <p:txBody>
          <a:bodyPr>
            <a:normAutofit/>
          </a:bodyPr>
          <a:lstStyle/>
          <a:p>
            <a:r>
              <a:rPr lang="en-US" sz="2000" dirty="0" smtClean="0"/>
              <a:t>The transverse beam instability due to electron cloud (usually referred to as ECI, Electron Cloud Instability) is mainly studied through simulation codes (details of simulations in the next lecture)</a:t>
            </a:r>
          </a:p>
          <a:p>
            <a:r>
              <a:rPr lang="en-US" sz="2000" dirty="0" smtClean="0"/>
              <a:t>Simulations help define thresholds (in beam current and/or electron cloud density) above which a bunch can become unstable</a:t>
            </a:r>
          </a:p>
          <a:p>
            <a:endParaRPr lang="en-US" sz="2000" dirty="0" smtClean="0"/>
          </a:p>
        </p:txBody>
      </p:sp>
      <p:sp>
        <p:nvSpPr>
          <p:cNvPr id="10" name="Rectangle 3"/>
          <p:cNvSpPr txBox="1">
            <a:spLocks noChangeArrowheads="1"/>
          </p:cNvSpPr>
          <p:nvPr/>
        </p:nvSpPr>
        <p:spPr bwMode="auto">
          <a:xfrm>
            <a:off x="639126" y="3570533"/>
            <a:ext cx="8229600"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accent1"/>
              </a:buClr>
              <a:buSzPct val="120000"/>
              <a:buFont typeface="Times" pitchFamily="-106" charset="0"/>
              <a:buChar char="•"/>
              <a:tabLst/>
              <a:defRPr/>
            </a:pPr>
            <a:r>
              <a:rPr kumimoji="0" lang="de-DE" sz="2800" b="0" i="0" u="none" strike="noStrike" kern="0" cap="none" spc="0" normalizeH="0" baseline="0" noProof="0" dirty="0" err="1" smtClean="0">
                <a:ln>
                  <a:noFill/>
                </a:ln>
                <a:solidFill>
                  <a:srgbClr val="0000FF"/>
                </a:solidFill>
                <a:effectLst/>
                <a:uLnTx/>
                <a:uFillTx/>
                <a:latin typeface="+mn-lt"/>
                <a:ea typeface="+mn-ea"/>
                <a:cs typeface="+mn-cs"/>
              </a:rPr>
              <a:t>Instability</a:t>
            </a:r>
            <a:r>
              <a:rPr kumimoji="0" lang="de-DE" sz="2800" b="0" i="0" u="none" strike="noStrike" kern="0" cap="none" spc="0" normalizeH="0" baseline="0" noProof="0" dirty="0" smtClean="0">
                <a:ln>
                  <a:noFill/>
                </a:ln>
                <a:solidFill>
                  <a:srgbClr val="0000FF"/>
                </a:solidFill>
                <a:effectLst/>
                <a:uLnTx/>
                <a:uFillTx/>
                <a:latin typeface="+mn-lt"/>
                <a:ea typeface="+mn-ea"/>
                <a:cs typeface="+mn-cs"/>
              </a:rPr>
              <a:t> </a:t>
            </a:r>
            <a:r>
              <a:rPr kumimoji="0" lang="de-DE" sz="2800" b="0" i="0" u="none" strike="noStrike" kern="0" cap="none" spc="0" normalizeH="0" baseline="0" noProof="0" dirty="0" err="1" smtClean="0">
                <a:ln>
                  <a:noFill/>
                </a:ln>
                <a:solidFill>
                  <a:srgbClr val="0000FF"/>
                </a:solidFill>
                <a:effectLst/>
                <a:uLnTx/>
                <a:uFillTx/>
                <a:latin typeface="+mn-lt"/>
                <a:ea typeface="+mn-ea"/>
                <a:cs typeface="+mn-cs"/>
              </a:rPr>
              <a:t>simulation</a:t>
            </a:r>
            <a:r>
              <a:rPr kumimoji="0" lang="de-DE" sz="2800" b="0" i="0" u="none" strike="noStrike" kern="0" cap="none" spc="0" normalizeH="0" baseline="0" noProof="0" dirty="0" smtClean="0">
                <a:ln>
                  <a:noFill/>
                </a:ln>
                <a:solidFill>
                  <a:srgbClr val="0000FF"/>
                </a:solidFill>
                <a:effectLst/>
                <a:uLnTx/>
                <a:uFillTx/>
                <a:latin typeface="+mn-lt"/>
                <a:ea typeface="+mn-ea"/>
                <a:cs typeface="+mn-cs"/>
              </a:rPr>
              <a:t> </a:t>
            </a:r>
            <a:r>
              <a:rPr kumimoji="0" lang="de-DE" sz="2800" b="0" i="0" u="none" strike="noStrike" kern="0" cap="none" spc="0" normalizeH="0" baseline="0" noProof="0" dirty="0" err="1" smtClean="0">
                <a:ln>
                  <a:noFill/>
                </a:ln>
                <a:solidFill>
                  <a:srgbClr val="0000FF"/>
                </a:solidFill>
                <a:effectLst/>
                <a:uLnTx/>
                <a:uFillTx/>
                <a:latin typeface="+mn-lt"/>
                <a:ea typeface="+mn-ea"/>
                <a:cs typeface="+mn-cs"/>
              </a:rPr>
              <a:t>codes</a:t>
            </a:r>
            <a:r>
              <a:rPr kumimoji="0" lang="de-DE" sz="2800" b="0" i="0" u="none" strike="noStrike" kern="0" cap="none" spc="0" normalizeH="0" baseline="0" noProof="0" dirty="0" smtClean="0">
                <a:ln>
                  <a:noFill/>
                </a:ln>
                <a:solidFill>
                  <a:schemeClr val="tx1"/>
                </a:solidFill>
                <a:effectLst/>
                <a:uLnTx/>
                <a:uFillTx/>
                <a:latin typeface="+mn-lt"/>
                <a:ea typeface="+mn-ea"/>
                <a:cs typeface="+mn-cs"/>
              </a:rPr>
              <a:t>: </a:t>
            </a:r>
          </a:p>
          <a:p>
            <a:pPr marL="742950" marR="0" lvl="1" indent="-285750" algn="l" defTabSz="914400" rtl="0" eaLnBrk="1" fontAlgn="base" latinLnBrk="0" hangingPunct="1">
              <a:lnSpc>
                <a:spcPct val="90000"/>
              </a:lnSpc>
              <a:spcBef>
                <a:spcPct val="20000"/>
              </a:spcBef>
              <a:spcAft>
                <a:spcPct val="0"/>
              </a:spcAft>
              <a:buClr>
                <a:schemeClr val="accent2"/>
              </a:buClr>
              <a:buSzTx/>
              <a:buFont typeface="Wingdings" pitchFamily="-106" charset="2"/>
              <a:buChar char="§"/>
              <a:tabLst/>
              <a:defRPr/>
            </a:pPr>
            <a:r>
              <a:rPr kumimoji="0" lang="de-DE" sz="2400" b="0" i="0" u="none" strike="noStrike" kern="0" cap="none" spc="0" normalizeH="0" baseline="0" noProof="0" dirty="0" smtClean="0">
                <a:ln>
                  <a:noFill/>
                </a:ln>
                <a:solidFill>
                  <a:schemeClr val="tx1"/>
                </a:solidFill>
                <a:effectLst/>
                <a:uLnTx/>
                <a:uFillTx/>
                <a:latin typeface="Capitals" pitchFamily="-106" charset="0"/>
                <a:ea typeface="ＭＳ Ｐゴシック" pitchFamily="-106" charset="-128"/>
              </a:rPr>
              <a:t>HEADTAIL</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a:t>
            </a:r>
            <a:r>
              <a:rPr kumimoji="0" lang="de-DE" sz="2400" b="0" i="1" u="none" strike="noStrike" kern="0" cap="none" spc="0" normalizeH="0" baseline="0" noProof="0" dirty="0" smtClean="0">
                <a:ln>
                  <a:noFill/>
                </a:ln>
                <a:solidFill>
                  <a:schemeClr val="tx1"/>
                </a:solidFill>
                <a:effectLst/>
                <a:uLnTx/>
                <a:uFillTx/>
                <a:latin typeface="+mn-lt"/>
                <a:ea typeface="ＭＳ Ｐゴシック" pitchFamily="-106" charset="-128"/>
              </a:rPr>
              <a:t>CERN</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a:t>
            </a:r>
            <a:r>
              <a:rPr kumimoji="0" lang="de-DE" sz="2400" b="0" i="0" u="none" strike="noStrike" kern="0" cap="none" spc="0" normalizeH="0" baseline="0" noProof="0" dirty="0" err="1" smtClean="0">
                <a:ln>
                  <a:noFill/>
                </a:ln>
                <a:solidFill>
                  <a:schemeClr val="tx1"/>
                </a:solidFill>
                <a:effectLst/>
                <a:uLnTx/>
                <a:uFillTx/>
                <a:latin typeface="+mn-lt"/>
                <a:ea typeface="ＭＳ Ｐゴシック" pitchFamily="-106" charset="-128"/>
              </a:rPr>
              <a:t>Rumolo</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Zimmermann, Benedetto) </a:t>
            </a:r>
          </a:p>
          <a:p>
            <a:pPr marL="742950" marR="0" lvl="1" indent="-285750" algn="l" defTabSz="914400" rtl="0" eaLnBrk="1" fontAlgn="base" latinLnBrk="0" hangingPunct="1">
              <a:lnSpc>
                <a:spcPct val="90000"/>
              </a:lnSpc>
              <a:spcBef>
                <a:spcPct val="20000"/>
              </a:spcBef>
              <a:spcAft>
                <a:spcPct val="0"/>
              </a:spcAft>
              <a:buClr>
                <a:schemeClr val="accent2"/>
              </a:buClr>
              <a:buSzTx/>
              <a:buFont typeface="Wingdings" pitchFamily="-106" charset="2"/>
              <a:buChar char="§"/>
              <a:tabLst/>
              <a:defRPr/>
            </a:pPr>
            <a:r>
              <a:rPr kumimoji="0" lang="de-DE" sz="2400" b="0" i="0" u="none" strike="noStrike" kern="0" cap="none" spc="0" normalizeH="0" baseline="0" noProof="0" dirty="0" err="1" smtClean="0">
                <a:ln>
                  <a:noFill/>
                </a:ln>
                <a:solidFill>
                  <a:schemeClr val="tx1"/>
                </a:solidFill>
                <a:effectLst/>
                <a:uLnTx/>
                <a:uFillTx/>
                <a:latin typeface="Capitals" pitchFamily="-106" charset="0"/>
                <a:ea typeface="ＭＳ Ｐゴシック" pitchFamily="-106" charset="-128"/>
              </a:rPr>
              <a:t>QuickPIC</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a:t>
            </a:r>
            <a:r>
              <a:rPr kumimoji="0" lang="de-DE" sz="2400" b="0" i="1" u="none" strike="noStrike" kern="0" cap="none" spc="0" normalizeH="0" baseline="0" noProof="0" dirty="0" smtClean="0">
                <a:ln>
                  <a:noFill/>
                </a:ln>
                <a:solidFill>
                  <a:schemeClr val="tx1"/>
                </a:solidFill>
                <a:effectLst/>
                <a:uLnTx/>
                <a:uFillTx/>
                <a:latin typeface="+mn-lt"/>
                <a:ea typeface="ＭＳ Ｐゴシック" pitchFamily="-106" charset="-128"/>
              </a:rPr>
              <a:t>USC-GSI</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a:t>
            </a:r>
            <a:r>
              <a:rPr kumimoji="0" lang="de-DE" sz="2400" b="0" i="0" u="none" strike="noStrike" kern="0" cap="none" spc="0" normalizeH="0" baseline="0" noProof="0" dirty="0" err="1" smtClean="0">
                <a:ln>
                  <a:noFill/>
                </a:ln>
                <a:solidFill>
                  <a:schemeClr val="tx1"/>
                </a:solidFill>
                <a:effectLst/>
                <a:uLnTx/>
                <a:uFillTx/>
                <a:latin typeface="+mn-lt"/>
                <a:ea typeface="ＭＳ Ｐゴシック" pitchFamily="-106" charset="-128"/>
              </a:rPr>
              <a:t>Katsouleas</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a:t>
            </a:r>
            <a:r>
              <a:rPr kumimoji="0" lang="de-DE" sz="2400" b="0" i="0" u="none" strike="noStrike" kern="0" cap="none" spc="0" normalizeH="0" baseline="0" noProof="0" dirty="0" err="1" smtClean="0">
                <a:ln>
                  <a:noFill/>
                </a:ln>
                <a:solidFill>
                  <a:schemeClr val="tx1"/>
                </a:solidFill>
                <a:effectLst/>
                <a:uLnTx/>
                <a:uFillTx/>
                <a:latin typeface="+mn-lt"/>
                <a:ea typeface="ＭＳ Ｐゴシック" pitchFamily="-106" charset="-128"/>
              </a:rPr>
              <a:t>Ghalam</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a:t>
            </a:r>
            <a:r>
              <a:rPr kumimoji="0" lang="de-DE" sz="2400" b="0" i="0" u="none" strike="noStrike" kern="0" cap="none" spc="0" normalizeH="0" baseline="0" noProof="0" dirty="0" err="1" smtClean="0">
                <a:ln>
                  <a:noFill/>
                </a:ln>
                <a:solidFill>
                  <a:schemeClr val="tx1"/>
                </a:solidFill>
                <a:effectLst/>
                <a:uLnTx/>
                <a:uFillTx/>
                <a:latin typeface="+mn-lt"/>
                <a:ea typeface="ＭＳ Ｐゴシック" pitchFamily="-106" charset="-128"/>
              </a:rPr>
              <a:t>Rumolo</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a:t>
            </a:r>
          </a:p>
          <a:p>
            <a:pPr marL="742950" marR="0" lvl="1" indent="-285750" algn="l" defTabSz="914400" rtl="0" eaLnBrk="1" fontAlgn="base" latinLnBrk="0" hangingPunct="1">
              <a:lnSpc>
                <a:spcPct val="90000"/>
              </a:lnSpc>
              <a:spcBef>
                <a:spcPct val="20000"/>
              </a:spcBef>
              <a:spcAft>
                <a:spcPct val="0"/>
              </a:spcAft>
              <a:buClr>
                <a:schemeClr val="accent2"/>
              </a:buClr>
              <a:buSzTx/>
              <a:buFont typeface="Wingdings" pitchFamily="-106" charset="2"/>
              <a:buChar char="§"/>
              <a:tabLst/>
              <a:defRPr/>
            </a:pPr>
            <a:r>
              <a:rPr kumimoji="0" lang="de-DE" sz="2400" b="0" i="0" u="none" strike="noStrike" kern="0" cap="none" spc="0" normalizeH="0" baseline="0" noProof="0" dirty="0" smtClean="0">
                <a:ln>
                  <a:noFill/>
                </a:ln>
                <a:solidFill>
                  <a:schemeClr val="tx1"/>
                </a:solidFill>
                <a:effectLst/>
                <a:uLnTx/>
                <a:uFillTx/>
                <a:latin typeface="Capitals" pitchFamily="-106" charset="0"/>
                <a:ea typeface="ＭＳ Ｐゴシック" pitchFamily="-106" charset="-128"/>
              </a:rPr>
              <a:t>PEHTS</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a:t>
            </a:r>
            <a:r>
              <a:rPr kumimoji="0" lang="de-DE" sz="2400" b="0" i="1" u="none" strike="noStrike" kern="0" cap="none" spc="0" normalizeH="0" baseline="0" noProof="0" dirty="0" smtClean="0">
                <a:ln>
                  <a:noFill/>
                </a:ln>
                <a:solidFill>
                  <a:schemeClr val="tx1"/>
                </a:solidFill>
                <a:effectLst/>
                <a:uLnTx/>
                <a:uFillTx/>
                <a:latin typeface="+mn-lt"/>
                <a:ea typeface="ＭＳ Ｐゴシック" pitchFamily="-106" charset="-128"/>
              </a:rPr>
              <a:t>KEK</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 </a:t>
            </a:r>
            <a:r>
              <a:rPr kumimoji="0" lang="de-DE" sz="2400" b="0" i="0" u="none" strike="noStrike" kern="0" cap="none" spc="0" normalizeH="0" baseline="0" noProof="0" dirty="0" err="1" smtClean="0">
                <a:ln>
                  <a:noFill/>
                </a:ln>
                <a:solidFill>
                  <a:schemeClr val="tx1"/>
                </a:solidFill>
                <a:effectLst/>
                <a:uLnTx/>
                <a:uFillTx/>
                <a:latin typeface="+mn-lt"/>
                <a:ea typeface="ＭＳ Ｐゴシック" pitchFamily="-106" charset="-128"/>
              </a:rPr>
              <a:t>Ohmi</a:t>
            </a:r>
            <a:r>
              <a:rPr kumimoji="0" lang="de-DE" sz="2400" b="0" i="0" u="none" strike="noStrike" kern="0" cap="none" spc="0" normalizeH="0" baseline="0" noProof="0" dirty="0" smtClean="0">
                <a:ln>
                  <a:noFill/>
                </a:ln>
                <a:solidFill>
                  <a:schemeClr val="tx1"/>
                </a:solidFill>
                <a:effectLst/>
                <a:uLnTx/>
                <a:uFillTx/>
                <a:latin typeface="+mn-lt"/>
                <a:ea typeface="ＭＳ Ｐゴシック" pitchFamily="-106" charset="-128"/>
              </a:rPr>
              <a:t>)</a:t>
            </a:r>
          </a:p>
          <a:p>
            <a:pPr marL="742950" lvl="1" indent="-285750" defTabSz="914400" fontAlgn="base">
              <a:lnSpc>
                <a:spcPct val="90000"/>
              </a:lnSpc>
              <a:spcBef>
                <a:spcPct val="20000"/>
              </a:spcBef>
              <a:spcAft>
                <a:spcPct val="0"/>
              </a:spcAft>
              <a:buClr>
                <a:schemeClr val="accent2"/>
              </a:buClr>
              <a:buFont typeface="Wingdings" pitchFamily="-106" charset="2"/>
              <a:buChar char="§"/>
            </a:pPr>
            <a:r>
              <a:rPr lang="de-DE" sz="2400" kern="0" dirty="0" smtClean="0">
                <a:latin typeface="Capitals" pitchFamily="-106" charset="0"/>
                <a:ea typeface="ＭＳ Ｐゴシック" pitchFamily="-106" charset="-128"/>
              </a:rPr>
              <a:t>WARP-POSINST</a:t>
            </a:r>
            <a:r>
              <a:rPr lang="de-DE" sz="2400" kern="0" dirty="0" smtClean="0">
                <a:ea typeface="ＭＳ Ｐゴシック" pitchFamily="-106" charset="-128"/>
              </a:rPr>
              <a:t> (</a:t>
            </a:r>
            <a:r>
              <a:rPr lang="de-DE" sz="2400" i="1" kern="0" dirty="0" smtClean="0">
                <a:ea typeface="ＭＳ Ｐゴシック" pitchFamily="-106" charset="-128"/>
              </a:rPr>
              <a:t>LBNL</a:t>
            </a:r>
            <a:r>
              <a:rPr lang="de-DE" sz="2400" kern="0" dirty="0" smtClean="0">
                <a:ea typeface="ＭＳ Ｐゴシック" pitchFamily="-106" charset="-128"/>
              </a:rPr>
              <a:t>, </a:t>
            </a:r>
            <a:r>
              <a:rPr lang="de-DE" sz="2400" kern="0" dirty="0" err="1" smtClean="0">
                <a:ea typeface="ＭＳ Ｐゴシック" pitchFamily="-106" charset="-128"/>
              </a:rPr>
              <a:t>Vay</a:t>
            </a:r>
            <a:r>
              <a:rPr lang="de-DE" sz="2400" kern="0" dirty="0" smtClean="0">
                <a:ea typeface="ＭＳ Ｐゴシック" pitchFamily="-106" charset="-128"/>
              </a:rPr>
              <a:t>, </a:t>
            </a:r>
            <a:r>
              <a:rPr lang="de-DE" sz="2400" kern="0" dirty="0" err="1" smtClean="0">
                <a:ea typeface="ＭＳ Ｐゴシック" pitchFamily="-106" charset="-128"/>
              </a:rPr>
              <a:t>Furman</a:t>
            </a:r>
            <a:r>
              <a:rPr lang="de-DE" sz="2400" kern="0" dirty="0" smtClean="0">
                <a:ea typeface="ＭＳ Ｐゴシック" pitchFamily="-106" charset="-128"/>
              </a:rPr>
              <a:t>)</a:t>
            </a:r>
          </a:p>
          <a:p>
            <a:pPr marL="742950" lvl="1" indent="-285750" defTabSz="914400" fontAlgn="base">
              <a:lnSpc>
                <a:spcPct val="90000"/>
              </a:lnSpc>
              <a:spcBef>
                <a:spcPct val="20000"/>
              </a:spcBef>
              <a:spcAft>
                <a:spcPct val="0"/>
              </a:spcAft>
              <a:buClr>
                <a:schemeClr val="accent2"/>
              </a:buClr>
              <a:buFont typeface="Wingdings" pitchFamily="-106" charset="2"/>
              <a:buChar char="§"/>
            </a:pPr>
            <a:r>
              <a:rPr lang="de-DE" sz="2400" kern="0" dirty="0" smtClean="0">
                <a:latin typeface="Capitals" pitchFamily="-106" charset="0"/>
                <a:ea typeface="ＭＳ Ｐゴシック" pitchFamily="-106" charset="-128"/>
              </a:rPr>
              <a:t>CMAD</a:t>
            </a:r>
            <a:r>
              <a:rPr lang="de-DE" sz="2400" kern="0" dirty="0" smtClean="0">
                <a:ea typeface="ＭＳ Ｐゴシック" pitchFamily="-106" charset="-128"/>
              </a:rPr>
              <a:t> (</a:t>
            </a:r>
            <a:r>
              <a:rPr lang="de-DE" sz="2400" i="1" kern="0" dirty="0" smtClean="0">
                <a:ea typeface="ＭＳ Ｐゴシック" pitchFamily="-106" charset="-128"/>
              </a:rPr>
              <a:t>SLAC</a:t>
            </a:r>
            <a:r>
              <a:rPr lang="de-DE" sz="2400" kern="0" dirty="0" smtClean="0">
                <a:ea typeface="ＭＳ Ｐゴシック" pitchFamily="-106" charset="-128"/>
              </a:rPr>
              <a:t>, </a:t>
            </a:r>
            <a:r>
              <a:rPr lang="de-DE" sz="2400" kern="0" dirty="0" err="1" smtClean="0">
                <a:ea typeface="ＭＳ Ｐゴシック" pitchFamily="-106" charset="-128"/>
              </a:rPr>
              <a:t>Pivi</a:t>
            </a:r>
            <a:r>
              <a:rPr lang="de-DE" sz="2400" kern="0" dirty="0" smtClean="0">
                <a:ea typeface="ＭＳ Ｐゴシック" pitchFamily="-106" charset="-128"/>
              </a:rPr>
              <a:t>)</a:t>
            </a:r>
          </a:p>
          <a:p>
            <a:pPr marL="742950" lvl="1" indent="-285750" defTabSz="914400" fontAlgn="base">
              <a:lnSpc>
                <a:spcPct val="90000"/>
              </a:lnSpc>
              <a:spcBef>
                <a:spcPct val="20000"/>
              </a:spcBef>
              <a:spcAft>
                <a:spcPct val="0"/>
              </a:spcAft>
              <a:buClr>
                <a:schemeClr val="accent2"/>
              </a:buClr>
            </a:pPr>
            <a:endParaRPr lang="de-DE" sz="2400" kern="0" dirty="0" smtClean="0">
              <a:ea typeface="ＭＳ Ｐゴシック" pitchFamily="-106" charset="-128"/>
            </a:endParaRPr>
          </a:p>
          <a:p>
            <a:pPr marL="742950" marR="0" lvl="1" indent="-285750" algn="l" defTabSz="914400" rtl="0" eaLnBrk="1" fontAlgn="base" latinLnBrk="0" hangingPunct="1">
              <a:lnSpc>
                <a:spcPct val="90000"/>
              </a:lnSpc>
              <a:spcBef>
                <a:spcPct val="20000"/>
              </a:spcBef>
              <a:spcAft>
                <a:spcPct val="0"/>
              </a:spcAft>
              <a:buClr>
                <a:schemeClr val="accent2"/>
              </a:buClr>
              <a:buSzTx/>
              <a:buFont typeface="Wingdings" pitchFamily="-106" charset="2"/>
              <a:buChar char="§"/>
              <a:tabLst/>
              <a:defRPr/>
            </a:pPr>
            <a:endParaRPr kumimoji="0" lang="de-DE" sz="2400" b="0" i="0" u="none" strike="noStrike" kern="0" cap="none" spc="0" normalizeH="0" baseline="0" noProof="0" dirty="0">
              <a:ln>
                <a:noFill/>
              </a:ln>
              <a:solidFill>
                <a:schemeClr val="tx1"/>
              </a:solidFill>
              <a:effectLst/>
              <a:uLnTx/>
              <a:uFillTx/>
              <a:latin typeface="+mn-lt"/>
              <a:ea typeface="ＭＳ Ｐゴシック" pitchFamily="-106" charset="-128"/>
            </a:endParaRPr>
          </a:p>
        </p:txBody>
      </p:sp>
      <p:sp>
        <p:nvSpPr>
          <p:cNvPr id="7" name="Slide Number Placeholder 6"/>
          <p:cNvSpPr>
            <a:spLocks noGrp="1"/>
          </p:cNvSpPr>
          <p:nvPr>
            <p:ph type="sldNum" sz="quarter" idx="12"/>
          </p:nvPr>
        </p:nvSpPr>
        <p:spPr/>
        <p:txBody>
          <a:bodyPr/>
          <a:lstStyle/>
          <a:p>
            <a:fld id="{2E081447-C3CE-9F4F-A689-9A72CAFF10CA}"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Transverse</a:t>
            </a:r>
            <a:r>
              <a:rPr lang="de-DE" sz="3200" kern="0" dirty="0" smtClean="0">
                <a:solidFill>
                  <a:schemeClr val="folHlink"/>
                </a:solidFill>
              </a:rPr>
              <a:t> </a:t>
            </a:r>
            <a:r>
              <a:rPr lang="de-DE" sz="3200" kern="0" dirty="0" err="1" smtClean="0">
                <a:solidFill>
                  <a:schemeClr val="folHlink"/>
                </a:solidFill>
              </a:rPr>
              <a:t>beam</a:t>
            </a:r>
            <a:r>
              <a:rPr lang="de-DE" sz="3200" kern="0" dirty="0" smtClean="0">
                <a:solidFill>
                  <a:schemeClr val="folHlink"/>
                </a:solidFill>
              </a:rPr>
              <a:t> </a:t>
            </a:r>
            <a:r>
              <a:rPr lang="de-DE" sz="3200" kern="0" dirty="0" err="1" smtClean="0">
                <a:solidFill>
                  <a:schemeClr val="folHlink"/>
                </a:solidFill>
              </a:rPr>
              <a:t>instability</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8" name="Content Placeholder 8"/>
          <p:cNvSpPr>
            <a:spLocks noGrp="1"/>
          </p:cNvSpPr>
          <p:nvPr>
            <p:ph idx="1"/>
          </p:nvPr>
        </p:nvSpPr>
        <p:spPr>
          <a:xfrm>
            <a:off x="594325" y="4641850"/>
            <a:ext cx="8077200" cy="1987549"/>
          </a:xfrm>
        </p:spPr>
        <p:txBody>
          <a:bodyPr>
            <a:normAutofit fontScale="85000" lnSpcReduction="20000"/>
          </a:bodyPr>
          <a:lstStyle/>
          <a:p>
            <a:r>
              <a:rPr lang="en-US" sz="2000" dirty="0" smtClean="0"/>
              <a:t>When the beam suffers from ECI, simulations typically show a significant growth in the beam </a:t>
            </a:r>
            <a:r>
              <a:rPr lang="en-US" sz="2000" dirty="0" err="1" smtClean="0"/>
              <a:t>centroid</a:t>
            </a:r>
            <a:r>
              <a:rPr lang="en-US" sz="2000" dirty="0" smtClean="0"/>
              <a:t> motion (in the plane of the instability), and an </a:t>
            </a:r>
            <a:r>
              <a:rPr lang="en-US" sz="2000" dirty="0" err="1" smtClean="0"/>
              <a:t>emittance</a:t>
            </a:r>
            <a:r>
              <a:rPr lang="en-US" sz="2000" dirty="0" smtClean="0"/>
              <a:t> growth (generally sum of a coherent component coming from the mode excited along the bunch and an incoherent component)</a:t>
            </a:r>
          </a:p>
          <a:p>
            <a:r>
              <a:rPr lang="en-US" sz="2000" dirty="0" smtClean="0"/>
              <a:t>The ECI is characterized by a threshold mechanism. If we fix the electron cloud density, there is a threshold value for the bunch intensity above which it sets in. However, strictly speaking, the </a:t>
            </a:r>
            <a:r>
              <a:rPr lang="en-US" sz="2000" dirty="0" err="1" smtClean="0"/>
              <a:t>e</a:t>
            </a:r>
            <a:r>
              <a:rPr lang="en-US" sz="2000" dirty="0" smtClean="0"/>
              <a:t>-cloud intensity is not independent of the beam intensity…. </a:t>
            </a:r>
          </a:p>
          <a:p>
            <a:endParaRPr lang="en-US" sz="2000" dirty="0" smtClean="0"/>
          </a:p>
        </p:txBody>
      </p:sp>
      <p:pic>
        <p:nvPicPr>
          <p:cNvPr id="7" name="Picture 10" descr="centr_N40_new.pdf                                              00299CE8Macintosh HD                   BC25E8C6:"/>
          <p:cNvPicPr>
            <a:picLocks noChangeAspect="1" noChangeArrowheads="1"/>
          </p:cNvPicPr>
          <p:nvPr/>
        </p:nvPicPr>
        <p:blipFill>
          <a:blip r:embed="rId4">
            <a:lum bright="-50000" contrast="68000"/>
          </a:blip>
          <a:srcRect l="5455" t="7048" r="4546" b="7048"/>
          <a:stretch>
            <a:fillRect/>
          </a:stretch>
        </p:blipFill>
        <p:spPr bwMode="auto">
          <a:xfrm>
            <a:off x="63500" y="1417638"/>
            <a:ext cx="4330700" cy="3198813"/>
          </a:xfrm>
          <a:prstGeom prst="rect">
            <a:avLst/>
          </a:prstGeom>
          <a:noFill/>
        </p:spPr>
      </p:pic>
      <p:pic>
        <p:nvPicPr>
          <p:cNvPr id="9" name="Picture 11" descr="emit_N40_new.pdf                                               00299CE8Macintosh HD                   BC25E8C6:"/>
          <p:cNvPicPr>
            <a:picLocks noChangeAspect="1" noChangeArrowheads="1"/>
          </p:cNvPicPr>
          <p:nvPr/>
        </p:nvPicPr>
        <p:blipFill>
          <a:blip r:embed="rId5">
            <a:lum bright="-58000" contrast="74000"/>
          </a:blip>
          <a:srcRect l="5455" t="7048" r="4546" b="7048"/>
          <a:stretch>
            <a:fillRect/>
          </a:stretch>
        </p:blipFill>
        <p:spPr bwMode="auto">
          <a:xfrm>
            <a:off x="4495800" y="1443038"/>
            <a:ext cx="4330700" cy="3198813"/>
          </a:xfrm>
          <a:prstGeom prst="rect">
            <a:avLst/>
          </a:prstGeom>
          <a:noFill/>
        </p:spPr>
      </p:pic>
      <p:sp>
        <p:nvSpPr>
          <p:cNvPr id="10" name="Slide Number Placeholder 9"/>
          <p:cNvSpPr>
            <a:spLocks noGrp="1"/>
          </p:cNvSpPr>
          <p:nvPr>
            <p:ph type="sldNum" sz="quarter" idx="12"/>
          </p:nvPr>
        </p:nvSpPr>
        <p:spPr/>
        <p:txBody>
          <a:bodyPr/>
          <a:lstStyle/>
          <a:p>
            <a:fld id="{2E081447-C3CE-9F4F-A689-9A72CAFF10CA}"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Transverse</a:t>
            </a:r>
            <a:r>
              <a:rPr lang="de-DE" sz="3200" kern="0" dirty="0" smtClean="0">
                <a:solidFill>
                  <a:schemeClr val="folHlink"/>
                </a:solidFill>
              </a:rPr>
              <a:t> </a:t>
            </a:r>
            <a:r>
              <a:rPr lang="de-DE" sz="3200" kern="0" dirty="0" err="1" smtClean="0">
                <a:solidFill>
                  <a:schemeClr val="folHlink"/>
                </a:solidFill>
              </a:rPr>
              <a:t>beam</a:t>
            </a:r>
            <a:r>
              <a:rPr lang="de-DE" sz="3200" kern="0" dirty="0" smtClean="0">
                <a:solidFill>
                  <a:schemeClr val="folHlink"/>
                </a:solidFill>
              </a:rPr>
              <a:t> </a:t>
            </a:r>
            <a:r>
              <a:rPr lang="de-DE" sz="3200" kern="0" dirty="0" err="1" smtClean="0">
                <a:solidFill>
                  <a:schemeClr val="folHlink"/>
                </a:solidFill>
              </a:rPr>
              <a:t>instability</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8" name="Content Placeholder 8"/>
          <p:cNvSpPr>
            <a:spLocks noGrp="1"/>
          </p:cNvSpPr>
          <p:nvPr>
            <p:ph idx="1"/>
          </p:nvPr>
        </p:nvSpPr>
        <p:spPr>
          <a:xfrm>
            <a:off x="594325" y="4641850"/>
            <a:ext cx="8077200" cy="1987549"/>
          </a:xfrm>
        </p:spPr>
        <p:txBody>
          <a:bodyPr>
            <a:normAutofit fontScale="85000" lnSpcReduction="10000"/>
          </a:bodyPr>
          <a:lstStyle/>
          <a:p>
            <a:r>
              <a:rPr lang="en-US" sz="2000" dirty="0" smtClean="0"/>
              <a:t>A wide band pick up able to resolve the D signal along the bunch would see a collection of snapshots like those in the plots above.</a:t>
            </a:r>
          </a:p>
          <a:p>
            <a:r>
              <a:rPr lang="en-US" sz="2000" dirty="0" smtClean="0"/>
              <a:t>In the two cases shown above the tail is excited much more than the head because the instability is fast and develops over a shorter time than the synchrotron period. This instability is of beam break-up type. </a:t>
            </a:r>
          </a:p>
          <a:p>
            <a:r>
              <a:rPr lang="en-US" sz="2000" dirty="0" smtClean="0"/>
              <a:t>The mode excited in the left plot is higher frequency than the one on the right. As could be expected, mode frequencies are related to the electron bounce frequency.</a:t>
            </a:r>
          </a:p>
        </p:txBody>
      </p:sp>
      <p:pic>
        <p:nvPicPr>
          <p:cNvPr id="11" name="Picture 8" descr="lined_60.pdf                                                   00261225Macintosh HD                   BC25E8C6:"/>
          <p:cNvPicPr>
            <a:picLocks noChangeAspect="1" noChangeArrowheads="1"/>
          </p:cNvPicPr>
          <p:nvPr/>
        </p:nvPicPr>
        <p:blipFill>
          <a:blip r:embed="rId4">
            <a:lum bright="-62000" contrast="80000"/>
          </a:blip>
          <a:srcRect l="6364" t="8223" r="4546" b="8223"/>
          <a:stretch>
            <a:fillRect/>
          </a:stretch>
        </p:blipFill>
        <p:spPr bwMode="auto">
          <a:xfrm>
            <a:off x="87806" y="1317982"/>
            <a:ext cx="4432300" cy="3217863"/>
          </a:xfrm>
          <a:prstGeom prst="rect">
            <a:avLst/>
          </a:prstGeom>
          <a:noFill/>
        </p:spPr>
      </p:pic>
      <p:pic>
        <p:nvPicPr>
          <p:cNvPr id="12" name="Picture 9" descr="&#10;lined_200.pdf                                                  00261225Macintosh HD                   BC25E8C6:"/>
          <p:cNvPicPr>
            <a:picLocks noChangeAspect="1" noChangeArrowheads="1"/>
          </p:cNvPicPr>
          <p:nvPr/>
        </p:nvPicPr>
        <p:blipFill>
          <a:blip r:embed="rId5">
            <a:lum bright="-52000" contrast="84000"/>
          </a:blip>
          <a:srcRect l="6364" t="8223" r="4546" b="8223"/>
          <a:stretch>
            <a:fillRect/>
          </a:stretch>
        </p:blipFill>
        <p:spPr bwMode="auto">
          <a:xfrm>
            <a:off x="4507406" y="1317982"/>
            <a:ext cx="4432300" cy="3217863"/>
          </a:xfrm>
          <a:prstGeom prst="rect">
            <a:avLst/>
          </a:prstGeom>
          <a:noFill/>
        </p:spPr>
      </p:pic>
      <p:sp>
        <p:nvSpPr>
          <p:cNvPr id="9" name="Slide Number Placeholder 8"/>
          <p:cNvSpPr>
            <a:spLocks noGrp="1"/>
          </p:cNvSpPr>
          <p:nvPr>
            <p:ph type="sldNum" sz="quarter" idx="12"/>
          </p:nvPr>
        </p:nvSpPr>
        <p:spPr/>
        <p:txBody>
          <a:bodyPr/>
          <a:lstStyle/>
          <a:p>
            <a:fld id="{2E081447-C3CE-9F4F-A689-9A72CAFF10CA}"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Transverse</a:t>
            </a:r>
            <a:r>
              <a:rPr lang="de-DE" sz="3200" kern="0" dirty="0" smtClean="0">
                <a:solidFill>
                  <a:schemeClr val="folHlink"/>
                </a:solidFill>
              </a:rPr>
              <a:t> </a:t>
            </a:r>
            <a:r>
              <a:rPr lang="de-DE" sz="3200" kern="0" dirty="0" err="1" smtClean="0">
                <a:solidFill>
                  <a:schemeClr val="folHlink"/>
                </a:solidFill>
              </a:rPr>
              <a:t>beam</a:t>
            </a:r>
            <a:r>
              <a:rPr lang="de-DE" sz="3200" kern="0" dirty="0" smtClean="0">
                <a:solidFill>
                  <a:schemeClr val="folHlink"/>
                </a:solidFill>
              </a:rPr>
              <a:t> </a:t>
            </a:r>
            <a:r>
              <a:rPr lang="de-DE" sz="3200" kern="0" dirty="0" err="1" smtClean="0">
                <a:solidFill>
                  <a:schemeClr val="folHlink"/>
                </a:solidFill>
              </a:rPr>
              <a:t>instability</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1" name="Content Placeholder 8"/>
          <p:cNvSpPr>
            <a:spLocks noGrp="1"/>
          </p:cNvSpPr>
          <p:nvPr>
            <p:ph idx="1"/>
          </p:nvPr>
        </p:nvSpPr>
        <p:spPr>
          <a:xfrm>
            <a:off x="594325" y="1752600"/>
            <a:ext cx="8077200" cy="4191000"/>
          </a:xfrm>
        </p:spPr>
        <p:txBody>
          <a:bodyPr>
            <a:normAutofit lnSpcReduction="10000"/>
          </a:bodyPr>
          <a:lstStyle/>
          <a:p>
            <a:r>
              <a:rPr lang="en-US" sz="2000" dirty="0" smtClean="0"/>
              <a:t>We can resort to the help of some movies to gain an insight on the evolution of the ECI in a bunch</a:t>
            </a:r>
          </a:p>
          <a:p>
            <a:r>
              <a:rPr lang="en-US" sz="2000" dirty="0" smtClean="0"/>
              <a:t>Old movies (2002), produced with one of the first versions of HEADTAIL, show the ECI of an SPS bunch with space charge and a KEKB-LER bunch. The evolution of the instability is displayed in the </a:t>
            </a:r>
            <a:r>
              <a:rPr lang="en-US" sz="2000" dirty="0" err="1" smtClean="0"/>
              <a:t>yz</a:t>
            </a:r>
            <a:r>
              <a:rPr lang="en-US" sz="2000" dirty="0" smtClean="0"/>
              <a:t> plane</a:t>
            </a:r>
          </a:p>
          <a:p>
            <a:r>
              <a:rPr lang="en-US" sz="2000" dirty="0" smtClean="0"/>
              <a:t>New movies (2009), produced with the new and parallel CMAD, show the evolution of an ILC-DR bunch interacting with an electron cloud. In the case with higher electron cloud density, an ECI appears, the case with lower electron cloud density is stable. This time the evolution of the bunch is displayed in the transverse plane </a:t>
            </a:r>
            <a:r>
              <a:rPr lang="en-US" sz="2000" dirty="0" err="1" smtClean="0"/>
              <a:t>xy</a:t>
            </a:r>
            <a:endParaRPr lang="en-US" sz="2000" dirty="0" smtClean="0"/>
          </a:p>
          <a:p>
            <a:endParaRPr lang="en-US" sz="2000" dirty="0" smtClean="0"/>
          </a:p>
          <a:p>
            <a:r>
              <a:rPr lang="en-US" sz="2000" dirty="0" smtClean="0">
                <a:hlinkClick r:id="rId4" action="ppaction://hlinkfile"/>
              </a:rPr>
              <a:t>Movie1</a:t>
            </a:r>
            <a:r>
              <a:rPr lang="en-US" sz="2000" dirty="0" smtClean="0"/>
              <a:t>, </a:t>
            </a:r>
            <a:r>
              <a:rPr lang="en-US" sz="2000" dirty="0" smtClean="0">
                <a:hlinkClick r:id="rId5" action="ppaction://hlinkfile"/>
              </a:rPr>
              <a:t>Movie2</a:t>
            </a:r>
            <a:r>
              <a:rPr lang="en-US" sz="2000" dirty="0" smtClean="0"/>
              <a:t> (from HEADTAIL, 2002)</a:t>
            </a:r>
          </a:p>
          <a:p>
            <a:r>
              <a:rPr lang="en-US" sz="2000" dirty="0" smtClean="0">
                <a:hlinkClick r:id="rId6" action="ppaction://hlinkfile"/>
              </a:rPr>
              <a:t>Movie3</a:t>
            </a:r>
            <a:r>
              <a:rPr lang="en-US" sz="2000" dirty="0" smtClean="0"/>
              <a:t> (</a:t>
            </a:r>
            <a:r>
              <a:rPr lang="en-US" sz="2000" dirty="0" smtClean="0">
                <a:latin typeface="Symbol" charset="2"/>
                <a:cs typeface="Symbol" charset="2"/>
              </a:rPr>
              <a:t>r</a:t>
            </a:r>
            <a:r>
              <a:rPr lang="en-US" sz="2000" baseline="-25000" dirty="0" smtClean="0">
                <a:latin typeface="Symbol" charset="2"/>
                <a:cs typeface="Symbol" charset="2"/>
              </a:rPr>
              <a:t>e</a:t>
            </a:r>
            <a:r>
              <a:rPr lang="en-US" sz="2000" dirty="0" smtClean="0"/>
              <a:t>=10</a:t>
            </a:r>
            <a:r>
              <a:rPr lang="en-US" sz="2000" baseline="30000" dirty="0" smtClean="0"/>
              <a:t>11</a:t>
            </a:r>
            <a:r>
              <a:rPr lang="en-US" sz="2000" dirty="0" smtClean="0"/>
              <a:t>), </a:t>
            </a:r>
            <a:r>
              <a:rPr lang="en-US" sz="2000" dirty="0" smtClean="0">
                <a:hlinkClick r:id="rId7" action="ppaction://hlinkfile"/>
              </a:rPr>
              <a:t>Movie4</a:t>
            </a:r>
            <a:r>
              <a:rPr lang="en-US" sz="2000" dirty="0" smtClean="0"/>
              <a:t> (</a:t>
            </a:r>
            <a:r>
              <a:rPr lang="en-US" sz="2000" dirty="0" smtClean="0">
                <a:latin typeface="Symbol" charset="2"/>
                <a:cs typeface="Symbol" charset="2"/>
              </a:rPr>
              <a:t>r</a:t>
            </a:r>
            <a:r>
              <a:rPr lang="en-US" sz="2000" baseline="-25000" dirty="0" smtClean="0">
                <a:latin typeface="Symbol" charset="2"/>
                <a:cs typeface="Symbol" charset="2"/>
              </a:rPr>
              <a:t>e</a:t>
            </a:r>
            <a:r>
              <a:rPr lang="en-US" sz="2000" dirty="0" smtClean="0"/>
              <a:t>=10</a:t>
            </a:r>
            <a:r>
              <a:rPr lang="en-US" sz="2000" baseline="30000" dirty="0" smtClean="0"/>
              <a:t>12</a:t>
            </a:r>
            <a:r>
              <a:rPr lang="en-US" sz="2000" dirty="0" smtClean="0"/>
              <a:t>)  (from CMAD, 2009)</a:t>
            </a:r>
          </a:p>
          <a:p>
            <a:endParaRPr lang="en-US" sz="2000" dirty="0" smtClean="0"/>
          </a:p>
        </p:txBody>
      </p:sp>
      <p:sp>
        <p:nvSpPr>
          <p:cNvPr id="6" name="Slide Number Placeholder 5"/>
          <p:cNvSpPr>
            <a:spLocks noGrp="1"/>
          </p:cNvSpPr>
          <p:nvPr>
            <p:ph type="sldNum" sz="quarter" idx="12"/>
          </p:nvPr>
        </p:nvSpPr>
        <p:spPr/>
        <p:txBody>
          <a:bodyPr/>
          <a:lstStyle/>
          <a:p>
            <a:fld id="{2E081447-C3CE-9F4F-A689-9A72CAFF10CA}"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Transverse</a:t>
            </a:r>
            <a:r>
              <a:rPr lang="de-DE" sz="3200" kern="0" dirty="0" smtClean="0">
                <a:solidFill>
                  <a:schemeClr val="folHlink"/>
                </a:solidFill>
              </a:rPr>
              <a:t> </a:t>
            </a:r>
            <a:r>
              <a:rPr lang="de-DE" sz="3200" kern="0" dirty="0" err="1" smtClean="0">
                <a:solidFill>
                  <a:schemeClr val="folHlink"/>
                </a:solidFill>
              </a:rPr>
              <a:t>beam</a:t>
            </a:r>
            <a:r>
              <a:rPr lang="de-DE" sz="3200" kern="0" dirty="0" smtClean="0">
                <a:solidFill>
                  <a:schemeClr val="folHlink"/>
                </a:solidFill>
              </a:rPr>
              <a:t> </a:t>
            </a:r>
            <a:r>
              <a:rPr lang="de-DE" sz="3200" kern="0" dirty="0" err="1" smtClean="0">
                <a:solidFill>
                  <a:schemeClr val="folHlink"/>
                </a:solidFill>
              </a:rPr>
              <a:t>instability</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1" name="Content Placeholder 8"/>
          <p:cNvSpPr>
            <a:spLocks noGrp="1"/>
          </p:cNvSpPr>
          <p:nvPr>
            <p:ph idx="1"/>
          </p:nvPr>
        </p:nvSpPr>
        <p:spPr>
          <a:xfrm>
            <a:off x="594325" y="1417638"/>
            <a:ext cx="8077200" cy="4830762"/>
          </a:xfrm>
        </p:spPr>
        <p:txBody>
          <a:bodyPr>
            <a:normAutofit lnSpcReduction="10000"/>
          </a:bodyPr>
          <a:lstStyle/>
          <a:p>
            <a:r>
              <a:rPr lang="en-US" sz="2000" dirty="0" smtClean="0"/>
              <a:t>It can be instructive to draw a list of similarities and differences between ECI and TMCI</a:t>
            </a:r>
          </a:p>
          <a:p>
            <a:pPr lvl="1">
              <a:buFont typeface="Wingdings" charset="2"/>
              <a:buChar char="ü"/>
            </a:pPr>
            <a:r>
              <a:rPr lang="en-US" sz="1600" dirty="0" smtClean="0"/>
              <a:t>Both are single bunch phenomena. However, while the ECI has a single bunch mechanism but relies on the presence of other bunches to create the electron cloud, the TMCI is fully single bunch and can also affect one single bunch circulating inside the machine.</a:t>
            </a:r>
          </a:p>
          <a:p>
            <a:pPr lvl="1">
              <a:buFont typeface="Wingdings" charset="2"/>
              <a:buChar char="ü"/>
            </a:pPr>
            <a:r>
              <a:rPr lang="en-US" sz="1600" dirty="0" smtClean="0"/>
              <a:t>Both are fast and have an intensity threshold. </a:t>
            </a:r>
          </a:p>
          <a:p>
            <a:pPr lvl="1">
              <a:buFont typeface="Wingdings" charset="2"/>
              <a:buChar char="ü"/>
            </a:pPr>
            <a:r>
              <a:rPr lang="en-US" sz="1600" dirty="0" smtClean="0"/>
              <a:t>Both can be suppressed, at some intensities, by running the machine with high chromaticity or, in principle, by a wide-band high-gain feedback system</a:t>
            </a:r>
          </a:p>
          <a:p>
            <a:pPr lvl="1">
              <a:buFont typeface="Wingdings" charset="2"/>
              <a:buChar char="ü"/>
            </a:pPr>
            <a:r>
              <a:rPr lang="en-US" sz="1600" dirty="0" smtClean="0"/>
              <a:t>Both feel the beneficial effect of higher synchrotron tunes, because a faster longitudinal motion naturally helps against all resonant phenomena. </a:t>
            </a:r>
          </a:p>
          <a:p>
            <a:pPr lvl="1">
              <a:buFont typeface="Courier New"/>
              <a:buChar char="o"/>
            </a:pPr>
            <a:r>
              <a:rPr lang="en-US" sz="1600" dirty="0" smtClean="0"/>
              <a:t>The TMCI does not exhibit an explicit dependence on the transverse </a:t>
            </a:r>
            <a:r>
              <a:rPr lang="en-US" sz="1600" dirty="0" err="1" smtClean="0"/>
              <a:t>emittances</a:t>
            </a:r>
            <a:r>
              <a:rPr lang="en-US" sz="1600" dirty="0" smtClean="0"/>
              <a:t> of the beam (except through space charge). The ECI depends on the transverse </a:t>
            </a:r>
            <a:r>
              <a:rPr lang="en-US" sz="1600" dirty="0" err="1" smtClean="0"/>
              <a:t>emittances</a:t>
            </a:r>
            <a:r>
              <a:rPr lang="en-US" sz="1600" dirty="0" smtClean="0"/>
              <a:t> because the pinch is affected by the transverse sizes of the beam</a:t>
            </a:r>
          </a:p>
          <a:p>
            <a:pPr lvl="1">
              <a:buFont typeface="Courier New"/>
              <a:buChar char="o"/>
            </a:pPr>
            <a:r>
              <a:rPr lang="en-US" sz="1600" dirty="0" smtClean="0"/>
              <a:t>Under constant bunch length and longitudinal </a:t>
            </a:r>
            <a:r>
              <a:rPr lang="en-US" sz="1600" dirty="0" err="1" smtClean="0"/>
              <a:t>emittance</a:t>
            </a:r>
            <a:r>
              <a:rPr lang="en-US" sz="1600" dirty="0" smtClean="0"/>
              <a:t>, while the TMCI threshold scales with energy like |</a:t>
            </a:r>
            <a:r>
              <a:rPr lang="en-US" sz="1600" dirty="0" err="1" smtClean="0">
                <a:latin typeface="Symbol" charset="2"/>
                <a:cs typeface="Symbol" charset="2"/>
              </a:rPr>
              <a:t>h</a:t>
            </a:r>
            <a:r>
              <a:rPr lang="en-US" sz="1600" dirty="0" smtClean="0"/>
              <a:t>|, the ECI threshold decreases with increasing energy (in spite of the increasing stiffness of the beam particles)</a:t>
            </a:r>
          </a:p>
          <a:p>
            <a:pPr lvl="1">
              <a:buFont typeface="Courier New"/>
              <a:buChar char="o"/>
            </a:pPr>
            <a:r>
              <a:rPr lang="en-US" sz="1600" dirty="0" smtClean="0"/>
              <a:t>To fight TMCI requires the reduction of the impedance of the machine, to fight ECI electron cloud mitigation is needed.    </a:t>
            </a:r>
          </a:p>
          <a:p>
            <a:pPr>
              <a:buNone/>
            </a:pPr>
            <a:endParaRPr lang="en-US" sz="2000" dirty="0" smtClean="0"/>
          </a:p>
        </p:txBody>
      </p:sp>
      <p:sp>
        <p:nvSpPr>
          <p:cNvPr id="6" name="Slide Number Placeholder 5"/>
          <p:cNvSpPr>
            <a:spLocks noGrp="1"/>
          </p:cNvSpPr>
          <p:nvPr>
            <p:ph type="sldNum" sz="quarter" idx="12"/>
          </p:nvPr>
        </p:nvSpPr>
        <p:spPr/>
        <p:txBody>
          <a:bodyPr/>
          <a:lstStyle/>
          <a:p>
            <a:fld id="{2E081447-C3CE-9F4F-A689-9A72CAFF10CA}"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smtClean="0">
                <a:solidFill>
                  <a:schemeClr val="folHlink"/>
                </a:solidFill>
              </a:rPr>
              <a:t>A </a:t>
            </a:r>
            <a:r>
              <a:rPr lang="de-DE" sz="3200" kern="0" dirty="0" err="1" smtClean="0">
                <a:solidFill>
                  <a:schemeClr val="folHlink"/>
                </a:solidFill>
              </a:rPr>
              <a:t>little</a:t>
            </a:r>
            <a:r>
              <a:rPr lang="de-DE" sz="3200" kern="0" dirty="0" smtClean="0">
                <a:solidFill>
                  <a:schemeClr val="folHlink"/>
                </a:solidFill>
              </a:rPr>
              <a:t> </a:t>
            </a:r>
            <a:r>
              <a:rPr lang="de-DE" sz="3200" kern="0" dirty="0" err="1" smtClean="0">
                <a:solidFill>
                  <a:schemeClr val="folHlink"/>
                </a:solidFill>
              </a:rPr>
              <a:t>bit</a:t>
            </a:r>
            <a:r>
              <a:rPr lang="de-DE" sz="3200" kern="0" dirty="0" smtClean="0">
                <a:solidFill>
                  <a:schemeClr val="folHlink"/>
                </a:solidFill>
              </a:rPr>
              <a:t> of </a:t>
            </a:r>
            <a:r>
              <a:rPr lang="de-DE" sz="3200" kern="0" dirty="0" err="1" smtClean="0">
                <a:solidFill>
                  <a:schemeClr val="folHlink"/>
                </a:solidFill>
              </a:rPr>
              <a:t>history</a:t>
            </a:r>
            <a:r>
              <a:rPr lang="de-DE" sz="3200" kern="0" dirty="0" smtClean="0">
                <a:solidFill>
                  <a:schemeClr val="folHlink"/>
                </a:solidFill>
              </a:rPr>
              <a:t>....</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9" name="Rectangle 3"/>
          <p:cNvSpPr txBox="1">
            <a:spLocks noChangeArrowheads="1"/>
          </p:cNvSpPr>
          <p:nvPr/>
        </p:nvSpPr>
        <p:spPr bwMode="auto">
          <a:xfrm>
            <a:off x="588734" y="1600200"/>
            <a:ext cx="8110537"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0000"/>
              </a:buClr>
              <a:buSzPct val="75000"/>
              <a:buFont typeface="Wingdings" charset="2"/>
              <a:buChar char="u"/>
              <a:tabLst/>
              <a:defRPr/>
            </a:pPr>
            <a:r>
              <a:rPr kumimoji="0" lang="de-DE" sz="2200" b="0" i="0" u="none" strike="noStrike" kern="0" cap="none" spc="0" normalizeH="0" baseline="0" noProof="0" dirty="0" smtClean="0">
                <a:ln>
                  <a:noFill/>
                </a:ln>
                <a:solidFill>
                  <a:srgbClr val="00FF00"/>
                </a:solidFill>
                <a:effectLst/>
                <a:uLnTx/>
                <a:uFillTx/>
                <a:latin typeface="+mn-lt"/>
                <a:ea typeface="+mn-ea"/>
                <a:cs typeface="+mn-cs"/>
              </a:rPr>
              <a:t>Novosibirsk </a:t>
            </a:r>
            <a:r>
              <a:rPr kumimoji="0" lang="de-DE" sz="2200" b="0" i="0" u="none" strike="noStrike" kern="0" cap="none" spc="0" normalizeH="0" baseline="0" noProof="0" dirty="0" err="1" smtClean="0">
                <a:ln>
                  <a:noFill/>
                </a:ln>
                <a:solidFill>
                  <a:srgbClr val="00FF00"/>
                </a:solidFill>
                <a:effectLst/>
                <a:uLnTx/>
                <a:uFillTx/>
                <a:latin typeface="+mn-lt"/>
                <a:ea typeface="+mn-ea"/>
                <a:cs typeface="+mn-cs"/>
              </a:rPr>
              <a:t>proton</a:t>
            </a:r>
            <a:r>
              <a:rPr kumimoji="0" lang="de-DE" sz="2200" b="0" i="0" u="none" strike="noStrike" kern="0" cap="none" spc="0" normalizeH="0" baseline="0" noProof="0" dirty="0" smtClean="0">
                <a:ln>
                  <a:noFill/>
                </a:ln>
                <a:solidFill>
                  <a:srgbClr val="00FF00"/>
                </a:solidFill>
                <a:effectLst/>
                <a:uLnTx/>
                <a:uFillTx/>
                <a:latin typeface="+mn-lt"/>
                <a:ea typeface="+mn-ea"/>
                <a:cs typeface="+mn-cs"/>
              </a:rPr>
              <a:t> </a:t>
            </a:r>
            <a:r>
              <a:rPr kumimoji="0" lang="de-DE" sz="2200" b="0" i="0" u="none" strike="noStrike" kern="0" cap="none" spc="0" normalizeH="0" baseline="0" noProof="0" dirty="0" err="1" smtClean="0">
                <a:ln>
                  <a:noFill/>
                </a:ln>
                <a:solidFill>
                  <a:srgbClr val="00FF00"/>
                </a:solidFill>
                <a:effectLst/>
                <a:uLnTx/>
                <a:uFillTx/>
                <a:latin typeface="+mn-lt"/>
                <a:ea typeface="+mn-ea"/>
                <a:cs typeface="+mn-cs"/>
              </a:rPr>
              <a:t>storage</a:t>
            </a:r>
            <a:r>
              <a:rPr kumimoji="0" lang="de-DE" sz="2200" b="0" i="0" u="none" strike="noStrike" kern="0" cap="none" spc="0" normalizeH="0" baseline="0" noProof="0" dirty="0" smtClean="0">
                <a:ln>
                  <a:noFill/>
                </a:ln>
                <a:solidFill>
                  <a:srgbClr val="00FF00"/>
                </a:solidFill>
                <a:effectLst/>
                <a:uLnTx/>
                <a:uFillTx/>
                <a:latin typeface="+mn-lt"/>
                <a:ea typeface="+mn-ea"/>
                <a:cs typeface="+mn-cs"/>
              </a:rPr>
              <a:t> ring (1967):</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unusual</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transverse</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instabilities</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occurred</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for</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bunched</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and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unbunched</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beams</a:t>
            </a:r>
            <a:r>
              <a:rPr kumimoji="0" lang="de-DE" sz="2200" b="0" i="0" u="none" strike="noStrike" kern="0" cap="none" spc="0" normalizeH="0" baseline="0" noProof="0" dirty="0" smtClean="0">
                <a:ln>
                  <a:noFill/>
                </a:ln>
                <a:solidFill>
                  <a:schemeClr val="tx1"/>
                </a:solidFill>
                <a:effectLst/>
                <a:uLnTx/>
                <a:uFillTx/>
                <a:latin typeface="+mn-lt"/>
                <a:ea typeface="+mn-ea"/>
                <a:cs typeface="+mn-cs"/>
              </a:rPr>
              <a:t>. Model of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coupled</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electron/beam</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centroid</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oscillation</a:t>
            </a:r>
            <a:r>
              <a:rPr kumimoji="0" lang="de-DE" sz="2200" b="0" i="0" u="none" strike="noStrike" kern="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FF0000"/>
              </a:buClr>
              <a:buSzPct val="75000"/>
              <a:buFont typeface="Wingdings" charset="2"/>
              <a:buChar char="u"/>
              <a:tabLst/>
              <a:defRPr/>
            </a:pPr>
            <a:r>
              <a:rPr kumimoji="0" lang="de-DE" sz="2200" b="0" i="0" u="none" strike="noStrike" kern="0" cap="none" spc="0" normalizeH="0" baseline="0" noProof="0" dirty="0" smtClean="0">
                <a:ln>
                  <a:noFill/>
                </a:ln>
                <a:solidFill>
                  <a:srgbClr val="00FF00"/>
                </a:solidFill>
                <a:effectLst/>
                <a:uLnTx/>
                <a:uFillTx/>
                <a:latin typeface="+mn-lt"/>
                <a:ea typeface="+mn-ea"/>
                <a:cs typeface="+mn-cs"/>
              </a:rPr>
              <a:t>CERN ISR (1970s):</a:t>
            </a:r>
            <a:r>
              <a:rPr lang="de-DE" sz="2200" kern="0" dirty="0" smtClean="0"/>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coasting</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beam</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instability</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and fast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pressure</a:t>
            </a:r>
            <a:r>
              <a:rPr lang="de-DE" sz="2200" kern="0" dirty="0" smtClean="0"/>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rise</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for</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bunched</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proton</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beam</a:t>
            </a:r>
            <a:r>
              <a:rPr lang="de-DE" sz="2200" dirty="0" smtClean="0"/>
              <a:t>.</a:t>
            </a:r>
          </a:p>
          <a:p>
            <a:pPr marL="342900" indent="-342900" defTabSz="914400" fontAlgn="base">
              <a:spcBef>
                <a:spcPct val="20000"/>
              </a:spcBef>
              <a:spcAft>
                <a:spcPct val="0"/>
              </a:spcAft>
              <a:buClr>
                <a:srgbClr val="FF0000"/>
              </a:buClr>
              <a:buSzPct val="75000"/>
              <a:buFont typeface="Wingdings" charset="2"/>
              <a:buChar char="u"/>
            </a:pPr>
            <a:r>
              <a:rPr lang="de-DE" sz="2200" dirty="0" smtClean="0"/>
              <a:t> </a:t>
            </a:r>
            <a:r>
              <a:rPr lang="de-DE" sz="2200" dirty="0" smtClean="0">
                <a:solidFill>
                  <a:srgbClr val="00FF00"/>
                </a:solidFill>
              </a:rPr>
              <a:t>Los Alamos PSR (1988):                                                                                   </a:t>
            </a:r>
            <a:r>
              <a:rPr lang="de-DE" sz="2200" dirty="0" smtClean="0"/>
              <a:t>fast </a:t>
            </a:r>
            <a:r>
              <a:rPr lang="de-DE" sz="2200" dirty="0" err="1" smtClean="0"/>
              <a:t>instability</a:t>
            </a:r>
            <a:r>
              <a:rPr lang="de-DE" sz="2200" dirty="0" smtClean="0"/>
              <a:t> </a:t>
            </a:r>
            <a:r>
              <a:rPr lang="de-DE" sz="2200" dirty="0" err="1" smtClean="0"/>
              <a:t>with</a:t>
            </a:r>
            <a:r>
              <a:rPr lang="de-DE" sz="2200" dirty="0" smtClean="0"/>
              <a:t> </a:t>
            </a:r>
            <a:r>
              <a:rPr lang="de-DE" sz="2200" dirty="0" err="1" smtClean="0"/>
              <a:t>beam</a:t>
            </a:r>
            <a:r>
              <a:rPr lang="de-DE" sz="2200" dirty="0" smtClean="0"/>
              <a:t> </a:t>
            </a:r>
            <a:r>
              <a:rPr lang="de-DE" sz="2200" dirty="0" err="1" smtClean="0"/>
              <a:t>loss</a:t>
            </a:r>
            <a:r>
              <a:rPr lang="de-DE" sz="2200" dirty="0" smtClean="0"/>
              <a:t> </a:t>
            </a:r>
            <a:r>
              <a:rPr lang="de-DE" sz="2200" dirty="0" err="1" smtClean="0"/>
              <a:t>above</a:t>
            </a:r>
            <a:r>
              <a:rPr lang="de-DE" sz="2200" dirty="0" smtClean="0"/>
              <a:t> a </a:t>
            </a:r>
            <a:r>
              <a:rPr lang="de-DE" sz="2200" dirty="0" err="1" smtClean="0"/>
              <a:t>threshold</a:t>
            </a:r>
            <a:r>
              <a:rPr lang="de-DE" sz="2200" dirty="0" smtClean="0"/>
              <a:t> </a:t>
            </a:r>
            <a:r>
              <a:rPr lang="de-DE" sz="2200" dirty="0" err="1" smtClean="0"/>
              <a:t>current</a:t>
            </a:r>
            <a:r>
              <a:rPr lang="de-DE" sz="2200" dirty="0" smtClean="0"/>
              <a:t> (</a:t>
            </a:r>
            <a:r>
              <a:rPr lang="de-DE" sz="2200" dirty="0" err="1" smtClean="0"/>
              <a:t>for</a:t>
            </a:r>
            <a:r>
              <a:rPr lang="de-DE" sz="2200" dirty="0" smtClean="0"/>
              <a:t> </a:t>
            </a:r>
            <a:r>
              <a:rPr lang="de-DE" sz="2200" dirty="0" err="1" smtClean="0"/>
              <a:t>bunched</a:t>
            </a:r>
            <a:r>
              <a:rPr lang="de-DE" sz="2200" dirty="0" smtClean="0"/>
              <a:t> and </a:t>
            </a:r>
            <a:r>
              <a:rPr lang="de-DE" sz="2200" dirty="0" err="1" smtClean="0"/>
              <a:t>unbunched</a:t>
            </a:r>
            <a:r>
              <a:rPr lang="de-DE" sz="2200" dirty="0" smtClean="0"/>
              <a:t> </a:t>
            </a:r>
            <a:r>
              <a:rPr lang="de-DE" sz="2200" dirty="0" err="1" smtClean="0"/>
              <a:t>beams</a:t>
            </a:r>
            <a:r>
              <a:rPr lang="de-DE" sz="2200" dirty="0" smtClean="0"/>
              <a:t>)</a:t>
            </a:r>
          </a:p>
          <a:p>
            <a:pPr marL="342900" indent="-342900" defTabSz="914400" fontAlgn="base">
              <a:spcBef>
                <a:spcPct val="20000"/>
              </a:spcBef>
              <a:spcAft>
                <a:spcPct val="0"/>
              </a:spcAft>
              <a:buClr>
                <a:srgbClr val="FF0000"/>
              </a:buClr>
              <a:buSzPct val="75000"/>
              <a:buFont typeface="Wingdings" charset="2"/>
              <a:buChar char="u"/>
            </a:pPr>
            <a:r>
              <a:rPr lang="de-DE" sz="2200" dirty="0" smtClean="0">
                <a:solidFill>
                  <a:srgbClr val="00FF00"/>
                </a:solidFill>
              </a:rPr>
              <a:t>KEK PF (1989):                                                                                        </a:t>
            </a:r>
            <a:r>
              <a:rPr lang="de-DE" sz="2200" dirty="0" err="1" smtClean="0"/>
              <a:t>multibunch</a:t>
            </a:r>
            <a:r>
              <a:rPr lang="de-DE" sz="2200" dirty="0" smtClean="0"/>
              <a:t> </a:t>
            </a:r>
            <a:r>
              <a:rPr lang="de-DE" sz="2200" dirty="0" err="1" smtClean="0"/>
              <a:t>instability</a:t>
            </a:r>
            <a:r>
              <a:rPr lang="de-DE" sz="2200" dirty="0" smtClean="0"/>
              <a:t> </a:t>
            </a:r>
            <a:r>
              <a:rPr lang="de-DE" sz="2200" dirty="0" err="1" smtClean="0"/>
              <a:t>for</a:t>
            </a:r>
            <a:r>
              <a:rPr lang="de-DE" sz="2200" dirty="0" smtClean="0"/>
              <a:t> </a:t>
            </a:r>
            <a:r>
              <a:rPr lang="de-DE" sz="2200" dirty="0" err="1" smtClean="0"/>
              <a:t>positron</a:t>
            </a:r>
            <a:r>
              <a:rPr lang="de-DE" sz="2200" dirty="0" smtClean="0"/>
              <a:t> </a:t>
            </a:r>
            <a:r>
              <a:rPr lang="de-DE" sz="2200" dirty="0" err="1" smtClean="0"/>
              <a:t>bunch</a:t>
            </a:r>
            <a:r>
              <a:rPr lang="de-DE" sz="2200" dirty="0" smtClean="0"/>
              <a:t> </a:t>
            </a:r>
            <a:r>
              <a:rPr lang="de-DE" sz="2200" dirty="0" err="1" smtClean="0"/>
              <a:t>trains</a:t>
            </a:r>
            <a:r>
              <a:rPr lang="de-DE" sz="2200" dirty="0" smtClean="0"/>
              <a:t>.</a:t>
            </a:r>
            <a:r>
              <a:rPr lang="de-DE" sz="2200" dirty="0" smtClean="0">
                <a:solidFill>
                  <a:srgbClr val="00FF00"/>
                </a:solidFill>
              </a:rPr>
              <a:t> </a:t>
            </a:r>
            <a:endParaRPr lang="de-DE" sz="2200" dirty="0" smtClean="0"/>
          </a:p>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65" charset="2"/>
              <a:buNone/>
              <a:tabLst/>
              <a:defRPr/>
            </a:pPr>
            <a:endParaRPr kumimoji="0" lang="de-DE"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itchFamily="-65" charset="2"/>
              <a:buNone/>
              <a:tabLst/>
              <a:defRPr/>
            </a:pPr>
            <a:endParaRPr kumimoji="0" lang="de-DE" sz="2000" b="0" i="0" u="none" strike="noStrike" kern="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2E081447-C3CE-9F4F-A689-9A72CAFF10CA}" type="slidenum">
              <a:rPr lang="en-US" smtClean="0"/>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heckerboard(across)">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checkerboard(across)">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checkerboard(across)">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From</a:t>
            </a:r>
            <a:r>
              <a:rPr lang="de-DE" sz="3200" kern="0" dirty="0" smtClean="0">
                <a:solidFill>
                  <a:schemeClr val="folHlink"/>
                </a:solidFill>
              </a:rPr>
              <a:t> </a:t>
            </a:r>
            <a:r>
              <a:rPr lang="de-DE" sz="3200" kern="0" dirty="0" err="1" smtClean="0">
                <a:solidFill>
                  <a:schemeClr val="folHlink"/>
                </a:solidFill>
              </a:rPr>
              <a:t>the</a:t>
            </a:r>
            <a:r>
              <a:rPr lang="de-DE" sz="3200" kern="0" dirty="0" smtClean="0">
                <a:solidFill>
                  <a:schemeClr val="folHlink"/>
                </a:solidFill>
              </a:rPr>
              <a:t> 90ies up to </a:t>
            </a:r>
            <a:r>
              <a:rPr lang="de-DE" sz="3200" kern="0" dirty="0" err="1" smtClean="0">
                <a:solidFill>
                  <a:schemeClr val="folHlink"/>
                </a:solidFill>
              </a:rPr>
              <a:t>nowadays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6" name="Rectangle 3"/>
          <p:cNvSpPr txBox="1">
            <a:spLocks noChangeArrowheads="1"/>
          </p:cNvSpPr>
          <p:nvPr/>
        </p:nvSpPr>
        <p:spPr bwMode="auto">
          <a:xfrm>
            <a:off x="457200" y="1417638"/>
            <a:ext cx="8110537"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rgbClr val="FF0000"/>
              </a:buClr>
              <a:buSzPct val="75000"/>
              <a:buFont typeface="Wingdings" charset="2"/>
              <a:buChar char="u"/>
              <a:tabLst/>
              <a:defRPr/>
            </a:pPr>
            <a:r>
              <a:rPr kumimoji="0" lang="de-DE" sz="2200" b="0" i="0" u="none" strike="noStrike" kern="0" cap="none" spc="0" normalizeH="0" baseline="0" noProof="0" dirty="0" smtClean="0">
                <a:ln>
                  <a:noFill/>
                </a:ln>
                <a:solidFill>
                  <a:srgbClr val="00FF00"/>
                </a:solidFill>
                <a:effectLst/>
                <a:uLnTx/>
                <a:uFillTx/>
                <a:latin typeface="+mn-lt"/>
                <a:ea typeface="+mn-ea"/>
                <a:cs typeface="+mn-cs"/>
              </a:rPr>
              <a:t>CERN 1997:</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crash</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program</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is</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launched</a:t>
            </a:r>
            <a:r>
              <a:rPr kumimoji="0" lang="de-DE" sz="2200" b="0" i="0" u="none" strike="noStrike" kern="0" cap="none" spc="0" normalizeH="0" baseline="0" noProof="0" dirty="0" smtClean="0">
                <a:ln>
                  <a:noFill/>
                </a:ln>
                <a:solidFill>
                  <a:schemeClr val="tx1"/>
                </a:solidFill>
                <a:effectLst/>
                <a:uLnTx/>
                <a:uFillTx/>
                <a:latin typeface="+mn-lt"/>
                <a:ea typeface="+mn-ea"/>
                <a:cs typeface="+mn-cs"/>
              </a:rPr>
              <a:t> to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study</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electron</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clouds</a:t>
            </a:r>
            <a:r>
              <a:rPr lang="de-DE" sz="2200" kern="0" dirty="0" smtClean="0"/>
              <a:t> </a:t>
            </a:r>
            <a:r>
              <a:rPr lang="de-DE" sz="2200" kern="0" dirty="0" err="1" smtClean="0"/>
              <a:t>because</a:t>
            </a:r>
            <a:r>
              <a:rPr lang="de-DE" sz="2200" kern="0" dirty="0" smtClean="0"/>
              <a:t> </a:t>
            </a:r>
            <a:r>
              <a:rPr lang="de-DE" sz="2200" kern="0" dirty="0" err="1" smtClean="0"/>
              <a:t>it</a:t>
            </a:r>
            <a:r>
              <a:rPr lang="de-DE" sz="2200" kern="0" dirty="0" smtClean="0"/>
              <a:t> </a:t>
            </a:r>
            <a:r>
              <a:rPr lang="de-DE" sz="2200" kern="0" dirty="0" err="1" smtClean="0"/>
              <a:t>is</a:t>
            </a:r>
            <a:r>
              <a:rPr lang="de-DE" sz="2200" kern="0" dirty="0" smtClean="0"/>
              <a:t> </a:t>
            </a:r>
            <a:r>
              <a:rPr lang="de-DE" sz="2200" kern="0" dirty="0" err="1" smtClean="0"/>
              <a:t>suspected</a:t>
            </a:r>
            <a:r>
              <a:rPr lang="de-DE" sz="2200" kern="0" dirty="0" smtClean="0"/>
              <a:t> </a:t>
            </a:r>
            <a:r>
              <a:rPr lang="de-DE" sz="2200" kern="0" dirty="0" err="1" smtClean="0"/>
              <a:t>that</a:t>
            </a:r>
            <a:r>
              <a:rPr lang="de-DE" sz="2200" kern="0" dirty="0" smtClean="0"/>
              <a:t> </a:t>
            </a:r>
            <a:r>
              <a:rPr lang="de-DE" sz="2200" kern="0" dirty="0" err="1" smtClean="0"/>
              <a:t>they</a:t>
            </a:r>
            <a:r>
              <a:rPr lang="de-DE" sz="2200" kern="0" dirty="0" smtClean="0"/>
              <a:t> </a:t>
            </a:r>
            <a:r>
              <a:rPr lang="de-DE" sz="2200" kern="0" dirty="0" err="1" smtClean="0"/>
              <a:t>may</a:t>
            </a:r>
            <a:r>
              <a:rPr lang="de-DE" sz="2200" kern="0" dirty="0" smtClean="0"/>
              <a:t> </a:t>
            </a:r>
            <a:r>
              <a:rPr lang="de-DE" sz="2200" kern="0" dirty="0" err="1" smtClean="0"/>
              <a:t>endanger</a:t>
            </a:r>
            <a:r>
              <a:rPr lang="de-DE" sz="2200" kern="0" dirty="0" smtClean="0"/>
              <a:t> LHC </a:t>
            </a:r>
            <a:r>
              <a:rPr lang="de-DE" sz="2200" kern="0" dirty="0" err="1" smtClean="0"/>
              <a:t>operation</a:t>
            </a:r>
            <a:endParaRPr kumimoji="0" lang="de-DE" sz="2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FF0000"/>
              </a:buClr>
              <a:buSzPct val="75000"/>
              <a:buFont typeface="Wingdings" charset="2"/>
              <a:buChar char="u"/>
              <a:tabLst/>
              <a:defRPr/>
            </a:pPr>
            <a:r>
              <a:rPr kumimoji="0" lang="de-DE" sz="2200" b="0" i="0" u="none" strike="noStrike" kern="0" cap="none" spc="0" normalizeH="0" baseline="0" noProof="0" dirty="0" smtClean="0">
                <a:ln>
                  <a:noFill/>
                </a:ln>
                <a:solidFill>
                  <a:srgbClr val="00FF00"/>
                </a:solidFill>
                <a:effectLst/>
                <a:uLnTx/>
                <a:uFillTx/>
                <a:latin typeface="+mn-lt"/>
                <a:ea typeface="+mn-ea"/>
                <a:cs typeface="+mn-cs"/>
              </a:rPr>
              <a:t>SPS and PS (</a:t>
            </a:r>
            <a:r>
              <a:rPr kumimoji="0" lang="de-DE" sz="2200" b="0" i="0" u="none" strike="noStrike" kern="0" cap="none" spc="0" normalizeH="0" baseline="0" noProof="0" dirty="0" err="1" smtClean="0">
                <a:ln>
                  <a:noFill/>
                </a:ln>
                <a:solidFill>
                  <a:srgbClr val="00FF00"/>
                </a:solidFill>
                <a:effectLst/>
                <a:uLnTx/>
                <a:uFillTx/>
                <a:latin typeface="+mn-lt"/>
                <a:ea typeface="+mn-ea"/>
                <a:cs typeface="+mn-cs"/>
              </a:rPr>
              <a:t>since</a:t>
            </a:r>
            <a:r>
              <a:rPr kumimoji="0" lang="de-DE" sz="2200" b="0" i="0" u="none" strike="noStrike" kern="0" cap="none" spc="0" normalizeH="0" baseline="0" noProof="0" dirty="0" smtClean="0">
                <a:ln>
                  <a:noFill/>
                </a:ln>
                <a:solidFill>
                  <a:srgbClr val="00FF00"/>
                </a:solidFill>
                <a:effectLst/>
                <a:uLnTx/>
                <a:uFillTx/>
                <a:latin typeface="+mn-lt"/>
                <a:ea typeface="+mn-ea"/>
                <a:cs typeface="+mn-cs"/>
              </a:rPr>
              <a:t> 1999):</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evidences</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for</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electron</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cloud</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with</a:t>
            </a:r>
            <a:r>
              <a:rPr kumimoji="0" lang="de-DE" sz="2200" b="0" i="0" u="none" strike="noStrike" kern="0" cap="none" spc="0" normalizeH="0" baseline="0" noProof="0" dirty="0" smtClean="0">
                <a:ln>
                  <a:noFill/>
                </a:ln>
                <a:solidFill>
                  <a:schemeClr val="tx1"/>
                </a:solidFill>
                <a:effectLst/>
                <a:uLnTx/>
                <a:uFillTx/>
                <a:latin typeface="+mn-lt"/>
                <a:ea typeface="+mn-ea"/>
                <a:cs typeface="+mn-cs"/>
              </a:rPr>
              <a:t> LHC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type</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beams</a:t>
            </a:r>
            <a:r>
              <a:rPr lang="de-DE" sz="2200" kern="0" dirty="0" smtClean="0"/>
              <a:t> (</a:t>
            </a:r>
            <a:r>
              <a:rPr lang="de-DE" sz="2200" kern="0" dirty="0" err="1" smtClean="0"/>
              <a:t>pressure</a:t>
            </a:r>
            <a:r>
              <a:rPr lang="de-DE" sz="2200" kern="0" dirty="0" smtClean="0"/>
              <a:t> </a:t>
            </a:r>
            <a:r>
              <a:rPr lang="de-DE" sz="2200" kern="0" dirty="0" err="1" smtClean="0"/>
              <a:t>rise</a:t>
            </a:r>
            <a:r>
              <a:rPr lang="de-DE" sz="2200" kern="0" dirty="0" smtClean="0"/>
              <a:t>, </a:t>
            </a:r>
            <a:r>
              <a:rPr lang="de-DE" sz="2200" kern="0" dirty="0" err="1" smtClean="0"/>
              <a:t>signals</a:t>
            </a:r>
            <a:r>
              <a:rPr lang="de-DE" sz="2200" kern="0" dirty="0" smtClean="0"/>
              <a:t> at </a:t>
            </a:r>
            <a:r>
              <a:rPr lang="de-DE" sz="2200" kern="0" dirty="0" err="1" smtClean="0"/>
              <a:t>the</a:t>
            </a:r>
            <a:r>
              <a:rPr lang="de-DE" sz="2200" kern="0" dirty="0" smtClean="0"/>
              <a:t> </a:t>
            </a:r>
            <a:r>
              <a:rPr lang="de-DE" sz="2200" kern="0" dirty="0" err="1" smtClean="0"/>
              <a:t>PUs</a:t>
            </a:r>
            <a:r>
              <a:rPr lang="de-DE" sz="2200" kern="0" dirty="0" smtClean="0"/>
              <a:t>, </a:t>
            </a:r>
            <a:r>
              <a:rPr lang="de-DE" sz="2200" kern="0" dirty="0" err="1" smtClean="0"/>
              <a:t>instability</a:t>
            </a:r>
            <a:r>
              <a:rPr lang="de-DE" sz="2200" kern="0" dirty="0" smtClean="0"/>
              <a:t>)</a:t>
            </a:r>
            <a:endParaRPr kumimoji="0" lang="de-DE" sz="2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FF0000"/>
              </a:buClr>
              <a:buSzPct val="75000"/>
              <a:buFont typeface="Wingdings" charset="2"/>
              <a:buChar char="u"/>
              <a:tabLst/>
              <a:defRPr/>
            </a:pPr>
            <a:r>
              <a:rPr kumimoji="0" lang="de-DE" sz="2200" b="0" i="0" u="none" strike="noStrike" kern="0" cap="none" spc="0" normalizeH="0" baseline="0" noProof="0" dirty="0" smtClean="0">
                <a:ln>
                  <a:noFill/>
                </a:ln>
                <a:solidFill>
                  <a:srgbClr val="00FF00"/>
                </a:solidFill>
                <a:effectLst/>
                <a:uLnTx/>
                <a:uFillTx/>
                <a:latin typeface="+mn-lt"/>
                <a:ea typeface="+mn-ea"/>
                <a:cs typeface="+mn-cs"/>
              </a:rPr>
              <a:t>KEKB and PEP-II (1999):</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e-cloud</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induced</a:t>
            </a:r>
            <a:r>
              <a:rPr kumimoji="0" lang="de-DE" sz="2200" b="0" i="0" u="none" strike="noStrike" kern="0" cap="none" spc="0" normalizeH="0" baseline="0" noProof="0" dirty="0" smtClean="0">
                <a:ln>
                  <a:noFill/>
                </a:ln>
                <a:solidFill>
                  <a:schemeClr val="tx1"/>
                </a:solidFill>
                <a:effectLst/>
                <a:uLnTx/>
                <a:uFillTx/>
                <a:latin typeface="+mn-lt"/>
                <a:ea typeface="+mn-ea"/>
                <a:cs typeface="+mn-cs"/>
              </a:rPr>
              <a:t> tune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shifts</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along</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bunch</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train</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and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instabilities</a:t>
            </a:r>
            <a:r>
              <a:rPr kumimoji="0" lang="de-DE" sz="2200" b="0" i="0" u="none" strike="noStrike" kern="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90000"/>
              </a:lnSpc>
              <a:spcBef>
                <a:spcPct val="20000"/>
              </a:spcBef>
              <a:spcAft>
                <a:spcPct val="0"/>
              </a:spcAft>
              <a:buClr>
                <a:srgbClr val="FF0000"/>
              </a:buClr>
              <a:buSzPct val="75000"/>
              <a:buFont typeface="Wingdings" charset="2"/>
              <a:buChar char="u"/>
              <a:tabLst/>
              <a:defRPr/>
            </a:pPr>
            <a:r>
              <a:rPr kumimoji="0" lang="de-DE" sz="2200" b="0" i="0" u="none" strike="noStrike" kern="0" cap="none" spc="0" normalizeH="0" baseline="0" noProof="0" dirty="0" smtClean="0">
                <a:ln>
                  <a:noFill/>
                </a:ln>
                <a:solidFill>
                  <a:srgbClr val="00FF00"/>
                </a:solidFill>
                <a:effectLst/>
                <a:uLnTx/>
                <a:uFillTx/>
                <a:latin typeface="+mn-lt"/>
                <a:ea typeface="+mn-ea"/>
                <a:cs typeface="+mn-cs"/>
              </a:rPr>
              <a:t>RHIC (2002):</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pressure</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rise</a:t>
            </a:r>
            <a:r>
              <a:rPr kumimoji="0" lang="de-DE" sz="2200" b="0" i="0" u="none" strike="noStrike" kern="0" cap="none" spc="0" normalizeH="0" baseline="0" noProof="0" dirty="0" smtClean="0">
                <a:ln>
                  <a:noFill/>
                </a:ln>
                <a:solidFill>
                  <a:schemeClr val="tx1"/>
                </a:solidFill>
                <a:effectLst/>
                <a:uLnTx/>
                <a:uFillTx/>
                <a:latin typeface="+mn-lt"/>
                <a:ea typeface="+mn-ea"/>
                <a:cs typeface="+mn-cs"/>
              </a:rPr>
              <a:t>, tune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shift</a:t>
            </a:r>
            <a:r>
              <a:rPr kumimoji="0" lang="de-DE" sz="2200" b="0" i="0" u="none" strike="noStrike" kern="0" cap="none" spc="0" normalizeH="0" baseline="0" noProof="0" dirty="0" smtClean="0">
                <a:ln>
                  <a:noFill/>
                </a:ln>
                <a:solidFill>
                  <a:schemeClr val="tx1"/>
                </a:solidFill>
                <a:effectLst/>
                <a:uLnTx/>
                <a:uFillTx/>
                <a:latin typeface="+mn-lt"/>
                <a:ea typeface="+mn-ea"/>
                <a:cs typeface="+mn-cs"/>
              </a:rPr>
              <a:t>, still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unexplained</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instabilities</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transition</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Electron</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detectors</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installed</a:t>
            </a:r>
            <a:r>
              <a:rPr kumimoji="0" lang="de-DE" sz="2200" b="0" i="0" u="none" strike="noStrike" kern="0" cap="none" spc="0" normalizeH="0" baseline="0" noProof="0" dirty="0" smtClean="0">
                <a:ln>
                  <a:noFill/>
                </a:ln>
                <a:solidFill>
                  <a:schemeClr val="tx1"/>
                </a:solidFill>
                <a:effectLst/>
                <a:uLnTx/>
                <a:uFillTx/>
                <a:latin typeface="+mn-lt"/>
                <a:ea typeface="+mn-ea"/>
                <a:cs typeface="+mn-cs"/>
              </a:rPr>
              <a:t>.</a:t>
            </a:r>
          </a:p>
          <a:p>
            <a:pPr marL="342900" lvl="0" indent="-342900" defTabSz="914400" fontAlgn="base">
              <a:lnSpc>
                <a:spcPct val="90000"/>
              </a:lnSpc>
              <a:spcBef>
                <a:spcPct val="20000"/>
              </a:spcBef>
              <a:spcAft>
                <a:spcPct val="0"/>
              </a:spcAft>
              <a:buClr>
                <a:srgbClr val="FF0000"/>
              </a:buClr>
              <a:buSzPct val="75000"/>
              <a:buFont typeface="Wingdings" charset="2"/>
              <a:buChar char="u"/>
            </a:pPr>
            <a:r>
              <a:rPr lang="de-DE" sz="2200" kern="0" dirty="0" err="1" smtClean="0">
                <a:solidFill>
                  <a:srgbClr val="00FF00"/>
                </a:solidFill>
              </a:rPr>
              <a:t>Tevatron</a:t>
            </a:r>
            <a:r>
              <a:rPr lang="de-DE" sz="2200" kern="0" dirty="0" smtClean="0">
                <a:solidFill>
                  <a:srgbClr val="00FF00"/>
                </a:solidFill>
              </a:rPr>
              <a:t>, SNS, </a:t>
            </a:r>
            <a:r>
              <a:rPr lang="de-DE" sz="2200" kern="0" dirty="0" err="1" smtClean="0">
                <a:solidFill>
                  <a:srgbClr val="00FF00"/>
                </a:solidFill>
              </a:rPr>
              <a:t>Da</a:t>
            </a:r>
            <a:r>
              <a:rPr lang="de-DE" sz="2200" kern="0" dirty="0" err="1" smtClean="0">
                <a:solidFill>
                  <a:srgbClr val="00FF00"/>
                </a:solidFill>
                <a:latin typeface="Symbol" charset="2"/>
                <a:cs typeface="Symbol" charset="2"/>
              </a:rPr>
              <a:t>F</a:t>
            </a:r>
            <a:r>
              <a:rPr lang="de-DE" sz="2200" kern="0" dirty="0" err="1" smtClean="0">
                <a:solidFill>
                  <a:srgbClr val="00FF00"/>
                </a:solidFill>
              </a:rPr>
              <a:t>ne</a:t>
            </a:r>
            <a:r>
              <a:rPr lang="de-DE" sz="2200" kern="0" dirty="0" smtClean="0">
                <a:solidFill>
                  <a:srgbClr val="00FF00"/>
                </a:solidFill>
              </a:rPr>
              <a:t> (2003-2008)</a:t>
            </a:r>
            <a:r>
              <a:rPr lang="de-DE" sz="2200" kern="0" dirty="0" smtClean="0"/>
              <a:t>: </a:t>
            </a:r>
            <a:r>
              <a:rPr lang="de-DE" sz="2200" kern="0" dirty="0" err="1" smtClean="0"/>
              <a:t>several</a:t>
            </a:r>
            <a:r>
              <a:rPr lang="de-DE" sz="2200" kern="0" dirty="0" smtClean="0"/>
              <a:t> </a:t>
            </a:r>
            <a:r>
              <a:rPr lang="de-DE" sz="2200" kern="0" dirty="0" err="1" smtClean="0"/>
              <a:t>signatures</a:t>
            </a:r>
            <a:r>
              <a:rPr lang="de-DE" sz="2200" kern="0" dirty="0" smtClean="0"/>
              <a:t> of </a:t>
            </a:r>
            <a:r>
              <a:rPr lang="de-DE" sz="2200" kern="0" dirty="0" err="1" smtClean="0"/>
              <a:t>electron</a:t>
            </a:r>
            <a:r>
              <a:rPr lang="de-DE" sz="2200" kern="0" dirty="0" smtClean="0"/>
              <a:t> </a:t>
            </a:r>
            <a:r>
              <a:rPr lang="de-DE" sz="2200" kern="0" dirty="0" err="1" smtClean="0"/>
              <a:t>cloud</a:t>
            </a:r>
            <a:r>
              <a:rPr lang="de-DE" sz="2200" kern="0" dirty="0" smtClean="0"/>
              <a:t>, </a:t>
            </a:r>
            <a:r>
              <a:rPr lang="de-DE" sz="2200" kern="0" dirty="0" err="1" smtClean="0"/>
              <a:t>like</a:t>
            </a:r>
            <a:r>
              <a:rPr lang="de-DE" sz="2200" kern="0" dirty="0" smtClean="0"/>
              <a:t> </a:t>
            </a:r>
            <a:r>
              <a:rPr lang="de-DE" sz="2200" kern="0" dirty="0" err="1" smtClean="0"/>
              <a:t>pressure</a:t>
            </a:r>
            <a:r>
              <a:rPr lang="de-DE" sz="2200" kern="0" dirty="0" smtClean="0"/>
              <a:t> </a:t>
            </a:r>
            <a:r>
              <a:rPr lang="de-DE" sz="2200" kern="0" dirty="0" err="1" smtClean="0"/>
              <a:t>rise</a:t>
            </a:r>
            <a:r>
              <a:rPr lang="de-DE" sz="2200" kern="0" dirty="0" smtClean="0"/>
              <a:t> </a:t>
            </a:r>
            <a:r>
              <a:rPr lang="de-DE" sz="2200" kern="0" dirty="0" err="1" smtClean="0"/>
              <a:t>or</a:t>
            </a:r>
            <a:r>
              <a:rPr lang="de-DE" sz="2200" kern="0" dirty="0" smtClean="0"/>
              <a:t> </a:t>
            </a:r>
            <a:r>
              <a:rPr lang="de-DE" sz="2200" kern="0" dirty="0" err="1" smtClean="0"/>
              <a:t>beam</a:t>
            </a:r>
            <a:r>
              <a:rPr lang="de-DE" sz="2200" kern="0" dirty="0" smtClean="0"/>
              <a:t> </a:t>
            </a:r>
            <a:r>
              <a:rPr lang="de-DE" sz="2200" kern="0" dirty="0" err="1" smtClean="0"/>
              <a:t>instabilities</a:t>
            </a:r>
            <a:r>
              <a:rPr lang="de-DE" sz="2200" kern="0" dirty="0" smtClean="0"/>
              <a:t>, </a:t>
            </a:r>
            <a:r>
              <a:rPr lang="de-DE" sz="2200" kern="0" dirty="0" err="1" smtClean="0"/>
              <a:t>are</a:t>
            </a:r>
            <a:r>
              <a:rPr lang="de-DE" sz="2200" kern="0" dirty="0" smtClean="0"/>
              <a:t> </a:t>
            </a:r>
            <a:r>
              <a:rPr lang="de-DE" sz="2200" kern="0" dirty="0" err="1" smtClean="0"/>
              <a:t>noticed</a:t>
            </a:r>
            <a:r>
              <a:rPr lang="de-DE" sz="2200" kern="0" dirty="0" smtClean="0"/>
              <a:t> in high </a:t>
            </a:r>
            <a:r>
              <a:rPr lang="de-DE" sz="2200" kern="0" dirty="0" err="1" smtClean="0"/>
              <a:t>intensity</a:t>
            </a:r>
            <a:r>
              <a:rPr lang="de-DE" sz="2200" kern="0" dirty="0" smtClean="0"/>
              <a:t> </a:t>
            </a:r>
            <a:r>
              <a:rPr lang="de-DE" sz="2200" kern="0" dirty="0" err="1" smtClean="0"/>
              <a:t>operation</a:t>
            </a:r>
            <a:r>
              <a:rPr lang="de-DE" sz="2200" kern="0" dirty="0" smtClean="0"/>
              <a:t>. Even </a:t>
            </a:r>
            <a:r>
              <a:rPr lang="de-DE" sz="2200" kern="0" dirty="0" smtClean="0">
                <a:solidFill>
                  <a:srgbClr val="00FF00"/>
                </a:solidFill>
              </a:rPr>
              <a:t>ANKA</a:t>
            </a:r>
            <a:r>
              <a:rPr lang="de-DE" sz="2200" kern="0" dirty="0" smtClean="0"/>
              <a:t> </a:t>
            </a:r>
            <a:r>
              <a:rPr lang="de-DE" sz="2200" kern="0" dirty="0" err="1" smtClean="0"/>
              <a:t>suspects</a:t>
            </a:r>
            <a:r>
              <a:rPr lang="de-DE" sz="2200" kern="0" dirty="0" smtClean="0"/>
              <a:t> </a:t>
            </a:r>
            <a:r>
              <a:rPr lang="de-DE" sz="2200" kern="0" dirty="0" err="1" smtClean="0"/>
              <a:t>electron</a:t>
            </a:r>
            <a:r>
              <a:rPr lang="de-DE" sz="2200" kern="0" dirty="0" smtClean="0"/>
              <a:t> </a:t>
            </a:r>
            <a:r>
              <a:rPr lang="de-DE" sz="2200" kern="0" dirty="0" err="1" smtClean="0"/>
              <a:t>cloud</a:t>
            </a:r>
            <a:r>
              <a:rPr lang="de-DE" sz="2200" kern="0" dirty="0" smtClean="0"/>
              <a:t> to </a:t>
            </a:r>
            <a:r>
              <a:rPr lang="de-DE" sz="2200" kern="0" dirty="0" err="1" smtClean="0"/>
              <a:t>justify</a:t>
            </a:r>
            <a:r>
              <a:rPr lang="de-DE" sz="2200" kern="0" dirty="0" smtClean="0"/>
              <a:t> </a:t>
            </a:r>
            <a:r>
              <a:rPr lang="de-DE" sz="2200" kern="0" dirty="0" err="1" smtClean="0"/>
              <a:t>vacuum</a:t>
            </a:r>
            <a:r>
              <a:rPr lang="de-DE" sz="2200" kern="0" dirty="0" smtClean="0"/>
              <a:t> </a:t>
            </a:r>
            <a:r>
              <a:rPr lang="de-DE" sz="2200" kern="0" dirty="0" err="1" smtClean="0"/>
              <a:t>degradation</a:t>
            </a:r>
            <a:r>
              <a:rPr lang="de-DE" sz="2200" kern="0" dirty="0" smtClean="0"/>
              <a:t> and </a:t>
            </a:r>
            <a:r>
              <a:rPr lang="de-DE" sz="2200" kern="0" dirty="0" err="1" smtClean="0"/>
              <a:t>heating</a:t>
            </a:r>
            <a:r>
              <a:rPr lang="de-DE" sz="2200" kern="0" dirty="0" smtClean="0"/>
              <a:t> in </a:t>
            </a:r>
            <a:r>
              <a:rPr lang="de-DE" sz="2200" kern="0" dirty="0" err="1" smtClean="0"/>
              <a:t>the</a:t>
            </a:r>
            <a:r>
              <a:rPr lang="de-DE" sz="2200" kern="0" dirty="0" smtClean="0"/>
              <a:t> </a:t>
            </a:r>
            <a:r>
              <a:rPr lang="de-DE" sz="2200" kern="0" dirty="0" err="1" smtClean="0"/>
              <a:t>superconducting</a:t>
            </a:r>
            <a:r>
              <a:rPr lang="de-DE" sz="2200" kern="0" dirty="0" smtClean="0"/>
              <a:t> </a:t>
            </a:r>
            <a:r>
              <a:rPr lang="de-DE" sz="2200" kern="0" dirty="0" err="1" smtClean="0"/>
              <a:t>wiggler</a:t>
            </a:r>
            <a:r>
              <a:rPr lang="de-DE" sz="2200" kern="0" dirty="0" smtClean="0"/>
              <a:t>.</a:t>
            </a:r>
          </a:p>
          <a:p>
            <a:pPr marL="342900" lvl="0" indent="-342900" defTabSz="914400" fontAlgn="base">
              <a:lnSpc>
                <a:spcPct val="90000"/>
              </a:lnSpc>
              <a:spcBef>
                <a:spcPct val="20000"/>
              </a:spcBef>
              <a:spcAft>
                <a:spcPct val="0"/>
              </a:spcAft>
              <a:buClr>
                <a:srgbClr val="FF0000"/>
              </a:buClr>
              <a:buSzPct val="75000"/>
              <a:buFont typeface="Wingdings" charset="2"/>
              <a:buChar char="u"/>
            </a:pPr>
            <a:r>
              <a:rPr lang="de-DE" sz="2200" kern="0" dirty="0" err="1" smtClean="0">
                <a:solidFill>
                  <a:srgbClr val="00FF00"/>
                </a:solidFill>
              </a:rPr>
              <a:t>Cesr-TA</a:t>
            </a:r>
            <a:r>
              <a:rPr lang="de-DE" sz="2200" kern="0" dirty="0" smtClean="0">
                <a:solidFill>
                  <a:srgbClr val="00FF00"/>
                </a:solidFill>
              </a:rPr>
              <a:t> (2008-2009): </a:t>
            </a:r>
            <a:r>
              <a:rPr lang="de-DE" sz="2200" kern="0" dirty="0" smtClean="0">
                <a:solidFill>
                  <a:srgbClr val="000000"/>
                </a:solidFill>
              </a:rPr>
              <a:t>A </a:t>
            </a:r>
            <a:r>
              <a:rPr lang="de-DE" sz="2200" kern="0" dirty="0" err="1" smtClean="0">
                <a:solidFill>
                  <a:srgbClr val="000000"/>
                </a:solidFill>
              </a:rPr>
              <a:t>program</a:t>
            </a:r>
            <a:r>
              <a:rPr lang="de-DE" sz="2200" kern="0" dirty="0" smtClean="0">
                <a:solidFill>
                  <a:srgbClr val="000000"/>
                </a:solidFill>
              </a:rPr>
              <a:t> to </a:t>
            </a:r>
            <a:r>
              <a:rPr lang="de-DE" sz="2200" kern="0" dirty="0" err="1" smtClean="0">
                <a:solidFill>
                  <a:srgbClr val="000000"/>
                </a:solidFill>
              </a:rPr>
              <a:t>study</a:t>
            </a:r>
            <a:r>
              <a:rPr lang="de-DE" sz="2200" kern="0" dirty="0" smtClean="0">
                <a:solidFill>
                  <a:srgbClr val="000000"/>
                </a:solidFill>
              </a:rPr>
              <a:t> </a:t>
            </a:r>
            <a:r>
              <a:rPr lang="de-DE" sz="2200" kern="0" dirty="0" err="1" smtClean="0">
                <a:solidFill>
                  <a:srgbClr val="000000"/>
                </a:solidFill>
              </a:rPr>
              <a:t>specifically</a:t>
            </a:r>
            <a:r>
              <a:rPr lang="de-DE" sz="2200" kern="0" dirty="0" smtClean="0">
                <a:solidFill>
                  <a:srgbClr val="000000"/>
                </a:solidFill>
              </a:rPr>
              <a:t> </a:t>
            </a:r>
            <a:r>
              <a:rPr lang="de-DE" sz="2200" kern="0" dirty="0" err="1" smtClean="0">
                <a:solidFill>
                  <a:srgbClr val="000000"/>
                </a:solidFill>
              </a:rPr>
              <a:t>electron</a:t>
            </a:r>
            <a:r>
              <a:rPr lang="de-DE" sz="2200" kern="0" dirty="0" smtClean="0">
                <a:solidFill>
                  <a:srgbClr val="000000"/>
                </a:solidFill>
              </a:rPr>
              <a:t> </a:t>
            </a:r>
            <a:r>
              <a:rPr lang="de-DE" sz="2200" kern="0" dirty="0" err="1" smtClean="0">
                <a:solidFill>
                  <a:srgbClr val="000000"/>
                </a:solidFill>
              </a:rPr>
              <a:t>cloud</a:t>
            </a:r>
            <a:r>
              <a:rPr lang="de-DE" sz="2200" kern="0" dirty="0" smtClean="0">
                <a:solidFill>
                  <a:srgbClr val="000000"/>
                </a:solidFill>
              </a:rPr>
              <a:t> </a:t>
            </a:r>
            <a:r>
              <a:rPr lang="de-DE" sz="2200" kern="0" dirty="0" err="1" smtClean="0">
                <a:solidFill>
                  <a:srgbClr val="000000"/>
                </a:solidFill>
              </a:rPr>
              <a:t>issues</a:t>
            </a:r>
            <a:r>
              <a:rPr lang="de-DE" sz="2200" kern="0" dirty="0" smtClean="0">
                <a:solidFill>
                  <a:srgbClr val="000000"/>
                </a:solidFill>
              </a:rPr>
              <a:t> </a:t>
            </a:r>
            <a:r>
              <a:rPr lang="de-DE" sz="2200" kern="0" dirty="0" err="1" smtClean="0">
                <a:solidFill>
                  <a:srgbClr val="000000"/>
                </a:solidFill>
              </a:rPr>
              <a:t>is</a:t>
            </a:r>
            <a:r>
              <a:rPr lang="de-DE" sz="2200" kern="0" dirty="0" smtClean="0">
                <a:solidFill>
                  <a:srgbClr val="000000"/>
                </a:solidFill>
              </a:rPr>
              <a:t> </a:t>
            </a:r>
            <a:r>
              <a:rPr lang="de-DE" sz="2200" kern="0" dirty="0" err="1" smtClean="0">
                <a:solidFill>
                  <a:srgbClr val="000000"/>
                </a:solidFill>
              </a:rPr>
              <a:t>launched</a:t>
            </a:r>
            <a:r>
              <a:rPr lang="de-DE" sz="2200" kern="0" dirty="0" smtClean="0">
                <a:solidFill>
                  <a:srgbClr val="000000"/>
                </a:solidFill>
              </a:rPr>
              <a:t>. </a:t>
            </a:r>
            <a:r>
              <a:rPr lang="de-DE" sz="2200" kern="0" dirty="0" err="1" smtClean="0">
                <a:solidFill>
                  <a:srgbClr val="000000"/>
                </a:solidFill>
              </a:rPr>
              <a:t>Thanks</a:t>
            </a:r>
            <a:r>
              <a:rPr lang="de-DE" sz="2200" kern="0" dirty="0" smtClean="0">
                <a:solidFill>
                  <a:srgbClr val="000000"/>
                </a:solidFill>
              </a:rPr>
              <a:t> to </a:t>
            </a:r>
            <a:r>
              <a:rPr lang="de-DE" sz="2200" kern="0" dirty="0" err="1" smtClean="0">
                <a:solidFill>
                  <a:srgbClr val="000000"/>
                </a:solidFill>
              </a:rPr>
              <a:t>its</a:t>
            </a:r>
            <a:r>
              <a:rPr lang="de-DE" sz="2200" kern="0" dirty="0" smtClean="0">
                <a:solidFill>
                  <a:srgbClr val="000000"/>
                </a:solidFill>
              </a:rPr>
              <a:t> </a:t>
            </a:r>
            <a:r>
              <a:rPr lang="de-DE" sz="2200" kern="0" dirty="0" err="1" smtClean="0">
                <a:solidFill>
                  <a:srgbClr val="000000"/>
                </a:solidFill>
              </a:rPr>
              <a:t>tunability</a:t>
            </a:r>
            <a:r>
              <a:rPr lang="de-DE" sz="2200" kern="0" dirty="0" smtClean="0">
                <a:solidFill>
                  <a:srgbClr val="000000"/>
                </a:solidFill>
              </a:rPr>
              <a:t>, </a:t>
            </a:r>
            <a:r>
              <a:rPr lang="de-DE" sz="2200" kern="0" dirty="0" err="1" smtClean="0">
                <a:solidFill>
                  <a:srgbClr val="000000"/>
                </a:solidFill>
              </a:rPr>
              <a:t>the</a:t>
            </a:r>
            <a:r>
              <a:rPr lang="de-DE" sz="2200" kern="0" dirty="0" smtClean="0">
                <a:solidFill>
                  <a:srgbClr val="000000"/>
                </a:solidFill>
              </a:rPr>
              <a:t> ring </a:t>
            </a:r>
            <a:r>
              <a:rPr lang="de-DE" sz="2200" kern="0" dirty="0" err="1" smtClean="0">
                <a:solidFill>
                  <a:srgbClr val="000000"/>
                </a:solidFill>
              </a:rPr>
              <a:t>is</a:t>
            </a:r>
            <a:r>
              <a:rPr lang="de-DE" sz="2200" kern="0" dirty="0" smtClean="0">
                <a:solidFill>
                  <a:srgbClr val="000000"/>
                </a:solidFill>
              </a:rPr>
              <a:t> </a:t>
            </a:r>
            <a:r>
              <a:rPr lang="de-DE" sz="2200" kern="0" dirty="0" err="1" smtClean="0">
                <a:solidFill>
                  <a:srgbClr val="000000"/>
                </a:solidFill>
              </a:rPr>
              <a:t>used</a:t>
            </a:r>
            <a:r>
              <a:rPr lang="de-DE" sz="2200" kern="0" dirty="0" smtClean="0">
                <a:solidFill>
                  <a:srgbClr val="000000"/>
                </a:solidFill>
              </a:rPr>
              <a:t> </a:t>
            </a:r>
            <a:r>
              <a:rPr lang="de-DE" sz="2200" kern="0" dirty="0" err="1" smtClean="0">
                <a:solidFill>
                  <a:srgbClr val="000000"/>
                </a:solidFill>
              </a:rPr>
              <a:t>with</a:t>
            </a:r>
            <a:r>
              <a:rPr lang="de-DE" sz="2200" kern="0" dirty="0" smtClean="0">
                <a:solidFill>
                  <a:srgbClr val="000000"/>
                </a:solidFill>
              </a:rPr>
              <a:t> </a:t>
            </a:r>
            <a:r>
              <a:rPr lang="de-DE" sz="2200" kern="0" dirty="0" err="1" smtClean="0">
                <a:solidFill>
                  <a:srgbClr val="000000"/>
                </a:solidFill>
              </a:rPr>
              <a:t>positrons</a:t>
            </a:r>
            <a:r>
              <a:rPr lang="de-DE" sz="2200" kern="0" dirty="0" smtClean="0">
                <a:solidFill>
                  <a:srgbClr val="000000"/>
                </a:solidFill>
              </a:rPr>
              <a:t> to </a:t>
            </a:r>
            <a:r>
              <a:rPr lang="de-DE" sz="2200" kern="0" dirty="0" err="1" smtClean="0">
                <a:solidFill>
                  <a:srgbClr val="000000"/>
                </a:solidFill>
              </a:rPr>
              <a:t>study</a:t>
            </a:r>
            <a:r>
              <a:rPr lang="de-DE" sz="2200" kern="0" dirty="0" smtClean="0">
                <a:solidFill>
                  <a:srgbClr val="000000"/>
                </a:solidFill>
              </a:rPr>
              <a:t> </a:t>
            </a:r>
            <a:r>
              <a:rPr lang="de-DE" sz="2200" kern="0" dirty="0" err="1" smtClean="0">
                <a:solidFill>
                  <a:srgbClr val="000000"/>
                </a:solidFill>
              </a:rPr>
              <a:t>e-cloud</a:t>
            </a:r>
            <a:r>
              <a:rPr lang="de-DE" sz="2200" kern="0" dirty="0" smtClean="0">
                <a:solidFill>
                  <a:srgbClr val="000000"/>
                </a:solidFill>
              </a:rPr>
              <a:t> and </a:t>
            </a:r>
            <a:r>
              <a:rPr lang="de-DE" sz="2200" kern="0" dirty="0" err="1" smtClean="0">
                <a:solidFill>
                  <a:srgbClr val="000000"/>
                </a:solidFill>
              </a:rPr>
              <a:t>benchmark</a:t>
            </a:r>
            <a:r>
              <a:rPr lang="de-DE" sz="2200" kern="0" dirty="0" smtClean="0">
                <a:solidFill>
                  <a:srgbClr val="000000"/>
                </a:solidFill>
              </a:rPr>
              <a:t> </a:t>
            </a:r>
            <a:r>
              <a:rPr lang="de-DE" sz="2200" kern="0" dirty="0" err="1" smtClean="0">
                <a:solidFill>
                  <a:srgbClr val="000000"/>
                </a:solidFill>
              </a:rPr>
              <a:t>simulation</a:t>
            </a:r>
            <a:r>
              <a:rPr lang="de-DE" sz="2200" kern="0" dirty="0" smtClean="0">
                <a:solidFill>
                  <a:srgbClr val="000000"/>
                </a:solidFill>
              </a:rPr>
              <a:t> </a:t>
            </a:r>
            <a:r>
              <a:rPr lang="de-DE" sz="2200" kern="0" dirty="0" err="1" smtClean="0">
                <a:solidFill>
                  <a:srgbClr val="000000"/>
                </a:solidFill>
              </a:rPr>
              <a:t>codes</a:t>
            </a:r>
            <a:r>
              <a:rPr lang="de-DE" sz="2200" kern="0" dirty="0" smtClean="0">
                <a:solidFill>
                  <a:srgbClr val="000000"/>
                </a:solidFill>
              </a:rPr>
              <a:t>.</a:t>
            </a:r>
            <a:endParaRPr kumimoji="0" lang="de-DE" sz="2200" b="0" i="0" u="none" strike="noStrike" kern="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2E081447-C3CE-9F4F-A689-9A72CAFF10CA}" type="slidenum">
              <a:rPr lang="en-US" smtClean="0"/>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heckerboard(across)">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indicators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7" name="Rectangle 3"/>
          <p:cNvSpPr txBox="1">
            <a:spLocks noChangeArrowheads="1"/>
          </p:cNvSpPr>
          <p:nvPr/>
        </p:nvSpPr>
        <p:spPr bwMode="auto">
          <a:xfrm>
            <a:off x="629967" y="165346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90000"/>
              </a:lnSpc>
              <a:spcBef>
                <a:spcPct val="20000"/>
              </a:spcBef>
              <a:spcAft>
                <a:spcPct val="0"/>
              </a:spcAft>
              <a:buClrTx/>
              <a:buSzTx/>
              <a:tabLst/>
              <a:defRPr/>
            </a:pPr>
            <a:r>
              <a:rPr kumimoji="0" lang="de-DE" sz="2200" b="0" i="0" u="none" strike="noStrike" kern="0" cap="none" spc="0" normalizeH="0" baseline="0" noProof="0" dirty="0" err="1" smtClean="0">
                <a:ln>
                  <a:noFill/>
                </a:ln>
                <a:solidFill>
                  <a:schemeClr val="tx1"/>
                </a:solidFill>
                <a:effectLst/>
                <a:uLnTx/>
                <a:uFillTx/>
                <a:latin typeface="+mn-lt"/>
                <a:ea typeface="+mn-ea"/>
                <a:cs typeface="+mn-cs"/>
              </a:rPr>
              <a:t>The</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presence</a:t>
            </a:r>
            <a:r>
              <a:rPr kumimoji="0" lang="de-DE" sz="2200" b="0" i="0" u="none" strike="noStrike" kern="0" cap="none" spc="0" normalizeH="0" baseline="0" noProof="0" dirty="0" smtClean="0">
                <a:ln>
                  <a:noFill/>
                </a:ln>
                <a:solidFill>
                  <a:schemeClr val="tx1"/>
                </a:solidFill>
                <a:effectLst/>
                <a:uLnTx/>
                <a:uFillTx/>
                <a:latin typeface="+mn-lt"/>
                <a:ea typeface="+mn-ea"/>
                <a:cs typeface="+mn-cs"/>
              </a:rPr>
              <a:t> of an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electron</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cloud</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inside</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an</a:t>
            </a:r>
            <a:r>
              <a:rPr kumimoji="0" lang="de-DE" sz="2200" b="0" i="0" u="none" strike="noStrike" kern="0" cap="none" spc="0" normalizeH="0" noProof="0" dirty="0" smtClean="0">
                <a:ln>
                  <a:noFill/>
                </a:ln>
                <a:solidFill>
                  <a:schemeClr val="tx1"/>
                </a:solidFill>
                <a:effectLst/>
                <a:uLnTx/>
                <a:uFillTx/>
                <a:latin typeface="+mn-lt"/>
                <a:ea typeface="+mn-ea"/>
                <a:cs typeface="+mn-cs"/>
              </a:rPr>
              <a:t> </a:t>
            </a:r>
            <a:r>
              <a:rPr kumimoji="0" lang="de-DE" sz="2200" b="0" i="0" u="none" strike="noStrike" kern="0" cap="none" spc="0" normalizeH="0" noProof="0" dirty="0" err="1" smtClean="0">
                <a:ln>
                  <a:noFill/>
                </a:ln>
                <a:solidFill>
                  <a:schemeClr val="tx1"/>
                </a:solidFill>
                <a:effectLst/>
                <a:uLnTx/>
                <a:uFillTx/>
                <a:latin typeface="+mn-lt"/>
                <a:ea typeface="+mn-ea"/>
                <a:cs typeface="+mn-cs"/>
              </a:rPr>
              <a:t>accelerator</a:t>
            </a:r>
            <a:r>
              <a:rPr kumimoji="0" lang="de-DE" sz="2200" b="0" i="0" u="none" strike="noStrike" kern="0" cap="none" spc="0" normalizeH="0" noProof="0" dirty="0" smtClean="0">
                <a:ln>
                  <a:noFill/>
                </a:ln>
                <a:solidFill>
                  <a:schemeClr val="tx1"/>
                </a:solidFill>
                <a:effectLst/>
                <a:uLnTx/>
                <a:uFillTx/>
                <a:latin typeface="+mn-lt"/>
                <a:ea typeface="+mn-ea"/>
                <a:cs typeface="+mn-cs"/>
              </a:rPr>
              <a:t> ring </a:t>
            </a:r>
            <a:r>
              <a:rPr kumimoji="0" lang="de-DE" sz="2200" b="0" i="0" u="none" strike="noStrike" kern="0" cap="none" spc="0" normalizeH="0" noProof="0" dirty="0" err="1" smtClean="0">
                <a:ln>
                  <a:noFill/>
                </a:ln>
                <a:solidFill>
                  <a:schemeClr val="tx1"/>
                </a:solidFill>
                <a:effectLst/>
                <a:uLnTx/>
                <a:uFillTx/>
                <a:latin typeface="+mn-lt"/>
                <a:ea typeface="+mn-ea"/>
                <a:cs typeface="+mn-cs"/>
              </a:rPr>
              <a:t>is</a:t>
            </a:r>
            <a:r>
              <a:rPr kumimoji="0" lang="de-DE" sz="2200" b="0" i="0" u="none" strike="noStrike" kern="0" cap="none" spc="0" normalizeH="0" noProof="0" dirty="0" smtClean="0">
                <a:ln>
                  <a:noFill/>
                </a:ln>
                <a:solidFill>
                  <a:schemeClr val="tx1"/>
                </a:solidFill>
                <a:effectLst/>
                <a:uLnTx/>
                <a:uFillTx/>
                <a:latin typeface="+mn-lt"/>
                <a:ea typeface="+mn-ea"/>
                <a:cs typeface="+mn-cs"/>
              </a:rPr>
              <a:t> </a:t>
            </a:r>
            <a:r>
              <a:rPr kumimoji="0" lang="de-DE" sz="2200" b="0" i="0" u="none" strike="noStrike" kern="0" cap="none" spc="0" normalizeH="0" noProof="0" dirty="0" err="1" smtClean="0">
                <a:ln>
                  <a:noFill/>
                </a:ln>
                <a:solidFill>
                  <a:schemeClr val="tx1"/>
                </a:solidFill>
                <a:effectLst/>
                <a:uLnTx/>
                <a:uFillTx/>
                <a:latin typeface="+mn-lt"/>
                <a:ea typeface="+mn-ea"/>
                <a:cs typeface="+mn-cs"/>
              </a:rPr>
              <a:t>revealed</a:t>
            </a:r>
            <a:r>
              <a:rPr kumimoji="0" lang="de-DE" sz="2200" b="0" i="0" u="none" strike="noStrike" kern="0" cap="none" spc="0" normalizeH="0" noProof="0" dirty="0" smtClean="0">
                <a:ln>
                  <a:noFill/>
                </a:ln>
                <a:solidFill>
                  <a:schemeClr val="tx1"/>
                </a:solidFill>
                <a:effectLst/>
                <a:uLnTx/>
                <a:uFillTx/>
                <a:latin typeface="+mn-lt"/>
                <a:ea typeface="+mn-ea"/>
                <a:cs typeface="+mn-cs"/>
              </a:rPr>
              <a:t> </a:t>
            </a:r>
            <a:r>
              <a:rPr kumimoji="0" lang="de-DE" sz="2200" b="0" i="0" u="none" strike="noStrike" kern="0" cap="none" spc="0" normalizeH="0" noProof="0" dirty="0" err="1" smtClean="0">
                <a:ln>
                  <a:noFill/>
                </a:ln>
                <a:solidFill>
                  <a:schemeClr val="tx1"/>
                </a:solidFill>
                <a:effectLst/>
                <a:uLnTx/>
                <a:uFillTx/>
                <a:latin typeface="+mn-lt"/>
                <a:ea typeface="+mn-ea"/>
                <a:cs typeface="+mn-cs"/>
              </a:rPr>
              <a:t>by</a:t>
            </a:r>
            <a:r>
              <a:rPr kumimoji="0" lang="de-DE" sz="2200" b="0" i="0" u="none" strike="noStrike" kern="0" cap="none" spc="0" normalizeH="0" noProof="0" dirty="0" smtClean="0">
                <a:ln>
                  <a:noFill/>
                </a:ln>
                <a:solidFill>
                  <a:schemeClr val="tx1"/>
                </a:solidFill>
                <a:effectLst/>
                <a:uLnTx/>
                <a:uFillTx/>
                <a:latin typeface="+mn-lt"/>
                <a:ea typeface="+mn-ea"/>
                <a:cs typeface="+mn-cs"/>
              </a:rPr>
              <a:t> </a:t>
            </a:r>
            <a:r>
              <a:rPr kumimoji="0" lang="de-DE" sz="2200" b="0" i="0" u="none" strike="noStrike" kern="0" cap="none" spc="0" normalizeH="0" noProof="0" dirty="0" err="1" smtClean="0">
                <a:ln>
                  <a:noFill/>
                </a:ln>
                <a:solidFill>
                  <a:schemeClr val="tx1"/>
                </a:solidFill>
                <a:effectLst/>
                <a:uLnTx/>
                <a:uFillTx/>
                <a:latin typeface="+mn-lt"/>
                <a:ea typeface="+mn-ea"/>
                <a:cs typeface="+mn-cs"/>
              </a:rPr>
              <a:t>several</a:t>
            </a:r>
            <a:r>
              <a:rPr kumimoji="0" lang="de-DE" sz="2200" b="0" i="0" u="none" strike="noStrike" kern="0" cap="none" spc="0" normalizeH="0" noProof="0" dirty="0" smtClean="0">
                <a:ln>
                  <a:noFill/>
                </a:ln>
                <a:solidFill>
                  <a:schemeClr val="tx1"/>
                </a:solidFill>
                <a:effectLst/>
                <a:uLnTx/>
                <a:uFillTx/>
                <a:latin typeface="+mn-lt"/>
                <a:ea typeface="+mn-ea"/>
                <a:cs typeface="+mn-cs"/>
              </a:rPr>
              <a:t> </a:t>
            </a:r>
            <a:r>
              <a:rPr kumimoji="0" lang="de-DE" sz="2200" b="1" i="0" u="none" strike="noStrike" kern="0" cap="none" spc="0" normalizeH="0" noProof="0" dirty="0" err="1" smtClean="0">
                <a:ln>
                  <a:noFill/>
                </a:ln>
                <a:solidFill>
                  <a:schemeClr val="tx1"/>
                </a:solidFill>
                <a:effectLst/>
                <a:uLnTx/>
                <a:uFillTx/>
                <a:latin typeface="+mn-lt"/>
                <a:ea typeface="+mn-ea"/>
                <a:cs typeface="+mn-cs"/>
              </a:rPr>
              <a:t>typical</a:t>
            </a:r>
            <a:r>
              <a:rPr kumimoji="0" lang="de-DE" sz="2200" b="1" i="0" u="none" strike="noStrike" kern="0" cap="none" spc="0" normalizeH="0" noProof="0" dirty="0" smtClean="0">
                <a:ln>
                  <a:noFill/>
                </a:ln>
                <a:solidFill>
                  <a:schemeClr val="tx1"/>
                </a:solidFill>
                <a:effectLst/>
                <a:uLnTx/>
                <a:uFillTx/>
                <a:latin typeface="+mn-lt"/>
                <a:ea typeface="+mn-ea"/>
                <a:cs typeface="+mn-cs"/>
              </a:rPr>
              <a:t> </a:t>
            </a:r>
            <a:r>
              <a:rPr kumimoji="0" lang="de-DE" sz="2200" b="1" i="0" u="none" strike="noStrike" kern="0" cap="none" spc="0" normalizeH="0" noProof="0" dirty="0" err="1" smtClean="0">
                <a:ln>
                  <a:noFill/>
                </a:ln>
                <a:solidFill>
                  <a:schemeClr val="tx1"/>
                </a:solidFill>
                <a:effectLst/>
                <a:uLnTx/>
                <a:uFillTx/>
                <a:latin typeface="+mn-lt"/>
                <a:ea typeface="+mn-ea"/>
                <a:cs typeface="+mn-cs"/>
              </a:rPr>
              <a:t>signatures</a:t>
            </a:r>
            <a:endParaRPr kumimoji="0" lang="de-DE" sz="2200" b="1"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base" latinLnBrk="0" hangingPunct="1">
              <a:lnSpc>
                <a:spcPct val="90000"/>
              </a:lnSpc>
              <a:spcBef>
                <a:spcPct val="20000"/>
              </a:spcBef>
              <a:spcAft>
                <a:spcPct val="0"/>
              </a:spcAft>
              <a:buClrTx/>
              <a:buSzTx/>
              <a:buFont typeface="Wingdings" charset="2"/>
              <a:buChar char="ü"/>
              <a:tabLst/>
              <a:defRPr/>
            </a:pPr>
            <a:r>
              <a:rPr kumimoji="0" lang="de-DE" sz="2200" b="0" i="0" u="none" strike="noStrike" kern="0" cap="none" spc="0" normalizeH="0" baseline="0" noProof="0" dirty="0" err="1" smtClean="0">
                <a:ln>
                  <a:noFill/>
                </a:ln>
                <a:solidFill>
                  <a:schemeClr val="tx1"/>
                </a:solidFill>
                <a:effectLst/>
                <a:uLnTx/>
                <a:uFillTx/>
                <a:latin typeface="+mn-lt"/>
                <a:ea typeface="+mn-ea"/>
                <a:cs typeface="+mn-cs"/>
              </a:rPr>
              <a:t>Nonlinear</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rgbClr val="0000FF"/>
                </a:solidFill>
                <a:effectLst/>
                <a:uLnTx/>
                <a:uFillTx/>
                <a:latin typeface="+mn-lt"/>
                <a:ea typeface="+mn-ea"/>
                <a:cs typeface="+mn-cs"/>
              </a:rPr>
              <a:t>pressure</a:t>
            </a:r>
            <a:r>
              <a:rPr kumimoji="0" lang="de-DE" sz="2200" b="0" i="0" u="none" strike="noStrike" kern="0" cap="none" spc="0" normalizeH="0" baseline="0" noProof="0" dirty="0" smtClean="0">
                <a:ln>
                  <a:noFill/>
                </a:ln>
                <a:solidFill>
                  <a:srgbClr val="0000FF"/>
                </a:solidFill>
                <a:effectLst/>
                <a:uLnTx/>
                <a:uFillTx/>
                <a:latin typeface="+mn-lt"/>
                <a:ea typeface="+mn-ea"/>
                <a:cs typeface="+mn-cs"/>
              </a:rPr>
              <a:t> </a:t>
            </a:r>
            <a:r>
              <a:rPr kumimoji="0" lang="de-DE" sz="2200" b="0" i="0" u="none" strike="noStrike" kern="0" cap="none" spc="0" normalizeH="0" baseline="0" noProof="0" dirty="0" err="1" smtClean="0">
                <a:ln>
                  <a:noFill/>
                </a:ln>
                <a:solidFill>
                  <a:srgbClr val="0000FF"/>
                </a:solidFill>
                <a:effectLst/>
                <a:uLnTx/>
                <a:uFillTx/>
                <a:latin typeface="+mn-lt"/>
                <a:ea typeface="+mn-ea"/>
                <a:cs typeface="+mn-cs"/>
              </a:rPr>
              <a:t>rise</a:t>
            </a:r>
            <a:r>
              <a:rPr kumimoji="0" lang="de-DE" sz="2200" b="0" i="0" u="none" strike="noStrike" kern="0" cap="none" spc="0" normalizeH="0" baseline="0" noProof="0" dirty="0" smtClean="0">
                <a:ln>
                  <a:noFill/>
                </a:ln>
                <a:solidFill>
                  <a:srgbClr val="0000FF"/>
                </a:solidFill>
                <a:effectLst/>
                <a:uLnTx/>
                <a:uFillTx/>
                <a:latin typeface="+mn-lt"/>
                <a:ea typeface="+mn-ea"/>
                <a:cs typeface="+mn-cs"/>
              </a:rPr>
              <a:t>, </a:t>
            </a:r>
            <a:r>
              <a:rPr kumimoji="0" lang="de-DE" sz="2200" b="0" i="0" u="none" strike="noStrike" kern="0" cap="none" spc="0" normalizeH="0" baseline="0" noProof="0" dirty="0" err="1" smtClean="0">
                <a:ln>
                  <a:noFill/>
                </a:ln>
                <a:solidFill>
                  <a:srgbClr val="0000FF"/>
                </a:solidFill>
                <a:effectLst/>
                <a:uLnTx/>
                <a:uFillTx/>
                <a:latin typeface="+mn-lt"/>
                <a:ea typeface="+mn-ea"/>
                <a:cs typeface="+mn-cs"/>
              </a:rPr>
              <a:t>outgassing</a:t>
            </a:r>
            <a:endParaRPr kumimoji="0" lang="de-DE" sz="2200" b="0" i="0" u="none" strike="noStrike" kern="0" cap="none" spc="0" normalizeH="0" baseline="0" noProof="0" dirty="0" smtClean="0">
              <a:ln>
                <a:noFill/>
              </a:ln>
              <a:solidFill>
                <a:srgbClr val="0000FF"/>
              </a:solidFill>
              <a:effectLst/>
              <a:uLnTx/>
              <a:uFillTx/>
              <a:latin typeface="+mn-lt"/>
              <a:ea typeface="+mn-ea"/>
              <a:cs typeface="+mn-cs"/>
            </a:endParaRPr>
          </a:p>
          <a:p>
            <a:pPr marL="609600" marR="0" lvl="0" indent="-609600" algn="l" defTabSz="914400" rtl="0" eaLnBrk="1" fontAlgn="base" latinLnBrk="0" hangingPunct="1">
              <a:lnSpc>
                <a:spcPct val="90000"/>
              </a:lnSpc>
              <a:spcBef>
                <a:spcPct val="20000"/>
              </a:spcBef>
              <a:spcAft>
                <a:spcPct val="0"/>
              </a:spcAft>
              <a:buClrTx/>
              <a:buSzTx/>
              <a:buFont typeface="Wingdings" charset="2"/>
              <a:buChar char="ü"/>
              <a:tabLst/>
              <a:defRPr/>
            </a:pPr>
            <a:r>
              <a:rPr lang="de-DE" sz="2200" kern="0" dirty="0" err="1" smtClean="0">
                <a:solidFill>
                  <a:srgbClr val="000000"/>
                </a:solidFill>
              </a:rPr>
              <a:t>Anomalous</a:t>
            </a:r>
            <a:r>
              <a:rPr lang="de-DE" sz="2200" kern="0" dirty="0" smtClean="0">
                <a:solidFill>
                  <a:srgbClr val="0000FF"/>
                </a:solidFill>
              </a:rPr>
              <a:t> </a:t>
            </a:r>
            <a:r>
              <a:rPr lang="de-DE" sz="2200" kern="0" dirty="0" err="1" smtClean="0">
                <a:solidFill>
                  <a:srgbClr val="0000FF"/>
                </a:solidFill>
              </a:rPr>
              <a:t>heat</a:t>
            </a:r>
            <a:r>
              <a:rPr lang="de-DE" sz="2200" kern="0" dirty="0" smtClean="0">
                <a:solidFill>
                  <a:srgbClr val="0000FF"/>
                </a:solidFill>
              </a:rPr>
              <a:t> </a:t>
            </a:r>
            <a:r>
              <a:rPr lang="de-DE" sz="2200" kern="0" dirty="0" err="1" smtClean="0">
                <a:solidFill>
                  <a:srgbClr val="0000FF"/>
                </a:solidFill>
              </a:rPr>
              <a:t>load</a:t>
            </a:r>
            <a:endParaRPr kumimoji="0" lang="de-DE" sz="22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base" latinLnBrk="0" hangingPunct="1">
              <a:lnSpc>
                <a:spcPct val="90000"/>
              </a:lnSpc>
              <a:spcBef>
                <a:spcPct val="20000"/>
              </a:spcBef>
              <a:spcAft>
                <a:spcPct val="0"/>
              </a:spcAft>
              <a:buClrTx/>
              <a:buSzTx/>
              <a:buFont typeface="Wingdings" charset="2"/>
              <a:buChar char="ü"/>
              <a:tabLst/>
              <a:defRPr/>
            </a:pPr>
            <a:r>
              <a:rPr kumimoji="0" lang="de-DE" sz="2200" b="0" i="0" u="none" strike="noStrike" kern="0" cap="none" spc="0" normalizeH="0" baseline="0" noProof="0" dirty="0" err="1" smtClean="0">
                <a:ln>
                  <a:noFill/>
                </a:ln>
                <a:solidFill>
                  <a:schemeClr val="tx1"/>
                </a:solidFill>
                <a:effectLst/>
                <a:uLnTx/>
                <a:uFillTx/>
                <a:latin typeface="+mn-lt"/>
                <a:ea typeface="+mn-ea"/>
                <a:cs typeface="+mn-cs"/>
              </a:rPr>
              <a:t>Spurious</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signal</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collected</a:t>
            </a:r>
            <a:r>
              <a:rPr kumimoji="0" lang="de-DE" sz="2200" b="0" i="0" u="none" strike="noStrike" kern="0" cap="none" spc="0" normalizeH="0" noProof="0" dirty="0" smtClean="0">
                <a:ln>
                  <a:noFill/>
                </a:ln>
                <a:solidFill>
                  <a:schemeClr val="tx1"/>
                </a:solidFill>
                <a:effectLst/>
                <a:uLnTx/>
                <a:uFillTx/>
                <a:latin typeface="+mn-lt"/>
                <a:ea typeface="+mn-ea"/>
                <a:cs typeface="+mn-cs"/>
              </a:rPr>
              <a:t> at</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the</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rgbClr val="0000FF"/>
                </a:solidFill>
                <a:effectLst/>
                <a:uLnTx/>
                <a:uFillTx/>
                <a:latin typeface="+mn-lt"/>
                <a:ea typeface="+mn-ea"/>
                <a:cs typeface="+mn-cs"/>
              </a:rPr>
              <a:t>pick-up</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electrodes</a:t>
            </a:r>
            <a:endParaRPr kumimoji="0" lang="de-DE" sz="22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base" latinLnBrk="0" hangingPunct="1">
              <a:lnSpc>
                <a:spcPct val="90000"/>
              </a:lnSpc>
              <a:spcBef>
                <a:spcPct val="20000"/>
              </a:spcBef>
              <a:spcAft>
                <a:spcPct val="0"/>
              </a:spcAft>
              <a:buClr>
                <a:schemeClr val="tx1"/>
              </a:buClr>
              <a:buSzTx/>
              <a:buFont typeface="Wingdings" charset="2"/>
              <a:buChar char="ü"/>
              <a:tabLst/>
              <a:defRPr/>
            </a:pPr>
            <a:r>
              <a:rPr kumimoji="0" lang="de-DE" sz="2200" b="0" i="0" u="none" strike="noStrike" kern="0" cap="none" spc="0" normalizeH="0" baseline="0" noProof="0" dirty="0" smtClean="0">
                <a:ln>
                  <a:noFill/>
                </a:ln>
                <a:solidFill>
                  <a:srgbClr val="0000FF"/>
                </a:solidFill>
                <a:effectLst/>
                <a:uLnTx/>
                <a:uFillTx/>
                <a:latin typeface="+mn-lt"/>
                <a:ea typeface="+mn-ea"/>
                <a:cs typeface="+mn-cs"/>
              </a:rPr>
              <a:t>Tune </a:t>
            </a:r>
            <a:r>
              <a:rPr kumimoji="0" lang="de-DE" sz="2200" b="0" i="0" u="none" strike="noStrike" kern="0" cap="none" spc="0" normalizeH="0" baseline="0" noProof="0" dirty="0" err="1" smtClean="0">
                <a:ln>
                  <a:noFill/>
                </a:ln>
                <a:solidFill>
                  <a:srgbClr val="0000FF"/>
                </a:solidFill>
                <a:effectLst/>
                <a:uLnTx/>
                <a:uFillTx/>
                <a:latin typeface="+mn-lt"/>
                <a:ea typeface="+mn-ea"/>
                <a:cs typeface="+mn-cs"/>
              </a:rPr>
              <a:t>shift</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along</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the</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bunch</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train</a:t>
            </a:r>
            <a:endParaRPr kumimoji="0" lang="de-DE" sz="22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base" latinLnBrk="0" hangingPunct="1">
              <a:lnSpc>
                <a:spcPct val="90000"/>
              </a:lnSpc>
              <a:spcBef>
                <a:spcPct val="20000"/>
              </a:spcBef>
              <a:spcAft>
                <a:spcPct val="0"/>
              </a:spcAft>
              <a:buClr>
                <a:schemeClr val="tx1"/>
              </a:buClr>
              <a:buSzTx/>
              <a:buFont typeface="Wingdings" charset="2"/>
              <a:buChar char="ü"/>
              <a:tabLst/>
              <a:defRPr/>
            </a:pPr>
            <a:r>
              <a:rPr lang="de-DE" sz="2200" kern="0" dirty="0" err="1" smtClean="0">
                <a:solidFill>
                  <a:srgbClr val="0000FF"/>
                </a:solidFill>
              </a:rPr>
              <a:t>Coherent</a:t>
            </a:r>
            <a:r>
              <a:rPr lang="de-DE" sz="2200" kern="0" dirty="0" smtClean="0">
                <a:solidFill>
                  <a:srgbClr val="0000FF"/>
                </a:solidFill>
              </a:rPr>
              <a:t> </a:t>
            </a:r>
            <a:r>
              <a:rPr lang="de-DE" sz="2200" kern="0" dirty="0" err="1" smtClean="0">
                <a:solidFill>
                  <a:srgbClr val="0000FF"/>
                </a:solidFill>
              </a:rPr>
              <a:t>instability</a:t>
            </a:r>
            <a:r>
              <a:rPr lang="de-DE" sz="2200" kern="0" dirty="0" smtClean="0">
                <a:solidFill>
                  <a:srgbClr val="0000FF"/>
                </a:solidFill>
              </a:rPr>
              <a:t> </a:t>
            </a:r>
            <a:r>
              <a:rPr lang="de-DE" sz="2200" kern="0" dirty="0" err="1" smtClean="0"/>
              <a:t>affecting</a:t>
            </a:r>
            <a:r>
              <a:rPr lang="de-DE" sz="2200" kern="0" dirty="0" smtClean="0"/>
              <a:t> </a:t>
            </a:r>
            <a:r>
              <a:rPr lang="de-DE" sz="2200" kern="0" dirty="0" err="1" smtClean="0"/>
              <a:t>the</a:t>
            </a:r>
            <a:r>
              <a:rPr lang="de-DE" sz="2200" kern="0" dirty="0" smtClean="0"/>
              <a:t> last </a:t>
            </a:r>
            <a:r>
              <a:rPr lang="de-DE" sz="2200" kern="0" dirty="0" err="1" smtClean="0"/>
              <a:t>bunches</a:t>
            </a:r>
            <a:r>
              <a:rPr lang="de-DE" sz="2200" kern="0" dirty="0" smtClean="0"/>
              <a:t> of a </a:t>
            </a:r>
            <a:r>
              <a:rPr lang="de-DE" sz="2200" kern="0" dirty="0" err="1" smtClean="0"/>
              <a:t>train</a:t>
            </a:r>
            <a:endParaRPr kumimoji="0" lang="de-DE" sz="22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base" latinLnBrk="0" hangingPunct="1">
              <a:lnSpc>
                <a:spcPct val="90000"/>
              </a:lnSpc>
              <a:spcBef>
                <a:spcPct val="20000"/>
              </a:spcBef>
              <a:spcAft>
                <a:spcPct val="0"/>
              </a:spcAft>
              <a:buClrTx/>
              <a:buSzTx/>
              <a:buFont typeface="Wingdings" charset="2"/>
              <a:buChar char="ü"/>
              <a:tabLst/>
              <a:defRPr/>
            </a:pPr>
            <a:r>
              <a:rPr kumimoji="0" lang="de-DE" sz="2200" b="0" i="0" u="none" strike="noStrike" kern="0" cap="none" spc="0" normalizeH="0" baseline="0" noProof="0" dirty="0" err="1" smtClean="0">
                <a:ln>
                  <a:noFill/>
                </a:ln>
                <a:solidFill>
                  <a:schemeClr val="tx1"/>
                </a:solidFill>
                <a:effectLst/>
                <a:uLnTx/>
                <a:uFillTx/>
                <a:latin typeface="+mn-lt"/>
                <a:ea typeface="+mn-ea"/>
                <a:cs typeface="+mn-cs"/>
              </a:rPr>
              <a:t>Beam</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size</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blow-up</a:t>
            </a:r>
            <a:r>
              <a:rPr kumimoji="0" lang="de-DE" sz="2200" b="0" i="0" u="none" strike="noStrike" kern="0" cap="none" spc="0" normalizeH="0" baseline="0" noProof="0" dirty="0" smtClean="0">
                <a:ln>
                  <a:noFill/>
                </a:ln>
                <a:solidFill>
                  <a:schemeClr val="tx1"/>
                </a:solidFill>
                <a:effectLst/>
                <a:uLnTx/>
                <a:uFillTx/>
                <a:latin typeface="+mn-lt"/>
                <a:ea typeface="+mn-ea"/>
                <a:cs typeface="+mn-cs"/>
              </a:rPr>
              <a:t> and </a:t>
            </a:r>
            <a:r>
              <a:rPr kumimoji="0" lang="de-DE" sz="2200" b="0" i="0" u="none" strike="noStrike" kern="0" cap="none" spc="0" normalizeH="0" baseline="0" noProof="0" dirty="0" err="1" smtClean="0">
                <a:ln>
                  <a:noFill/>
                </a:ln>
                <a:solidFill>
                  <a:srgbClr val="0000FF"/>
                </a:solidFill>
                <a:effectLst/>
                <a:uLnTx/>
                <a:uFillTx/>
                <a:latin typeface="+mn-lt"/>
                <a:ea typeface="+mn-ea"/>
                <a:cs typeface="+mn-cs"/>
              </a:rPr>
              <a:t>emittance</a:t>
            </a:r>
            <a:r>
              <a:rPr kumimoji="0" lang="de-DE" sz="2200" b="0" i="0" u="none" strike="noStrike" kern="0" cap="none" spc="0" normalizeH="0" baseline="0" noProof="0" dirty="0" smtClean="0">
                <a:ln>
                  <a:noFill/>
                </a:ln>
                <a:solidFill>
                  <a:srgbClr val="0000FF"/>
                </a:solidFill>
                <a:effectLst/>
                <a:uLnTx/>
                <a:uFillTx/>
                <a:latin typeface="+mn-lt"/>
                <a:ea typeface="+mn-ea"/>
                <a:cs typeface="+mn-cs"/>
              </a:rPr>
              <a:t> growth</a:t>
            </a:r>
          </a:p>
          <a:p>
            <a:pPr marL="609600" marR="0" lvl="0" indent="-609600" algn="l" defTabSz="914400" rtl="0" eaLnBrk="1" fontAlgn="base" latinLnBrk="0" hangingPunct="1">
              <a:lnSpc>
                <a:spcPct val="90000"/>
              </a:lnSpc>
              <a:spcBef>
                <a:spcPct val="20000"/>
              </a:spcBef>
              <a:spcAft>
                <a:spcPct val="0"/>
              </a:spcAft>
              <a:buClr>
                <a:schemeClr val="tx1"/>
              </a:buClr>
              <a:buSzTx/>
              <a:buFont typeface="Wingdings" charset="2"/>
              <a:buChar char="ü"/>
              <a:tabLst/>
              <a:defRPr/>
            </a:pPr>
            <a:r>
              <a:rPr kumimoji="0" lang="de-DE" sz="2200" b="0" i="0" u="none" strike="noStrike" kern="0" cap="none" spc="0" normalizeH="0" baseline="0" noProof="0" dirty="0" err="1" smtClean="0">
                <a:ln>
                  <a:noFill/>
                </a:ln>
                <a:solidFill>
                  <a:srgbClr val="0000FF"/>
                </a:solidFill>
                <a:effectLst/>
                <a:uLnTx/>
                <a:uFillTx/>
                <a:latin typeface="+mn-lt"/>
                <a:ea typeface="+mn-ea"/>
                <a:cs typeface="+mn-cs"/>
              </a:rPr>
              <a:t>Luminosity</a:t>
            </a:r>
            <a:r>
              <a:rPr kumimoji="0" lang="de-DE" sz="2200" b="0" i="0" u="none" strike="noStrike" kern="0" cap="none" spc="0" normalizeH="0" baseline="0" noProof="0" dirty="0" smtClean="0">
                <a:ln>
                  <a:noFill/>
                </a:ln>
                <a:solidFill>
                  <a:srgbClr val="0000FF"/>
                </a:solidFill>
                <a:effectLst/>
                <a:uLnTx/>
                <a:uFillTx/>
                <a:latin typeface="+mn-lt"/>
                <a:ea typeface="+mn-ea"/>
                <a:cs typeface="+mn-cs"/>
              </a:rPr>
              <a:t> drop</a:t>
            </a:r>
            <a:r>
              <a:rPr kumimoji="0" lang="de-DE" sz="2200" b="0" i="0" u="none" strike="noStrike" kern="0" cap="none" spc="0" normalizeH="0" baseline="0" noProof="0" dirty="0" smtClean="0">
                <a:ln>
                  <a:noFill/>
                </a:ln>
                <a:solidFill>
                  <a:schemeClr val="tx1"/>
                </a:solidFill>
                <a:effectLst/>
                <a:uLnTx/>
                <a:uFillTx/>
                <a:latin typeface="+mn-lt"/>
                <a:ea typeface="+mn-ea"/>
                <a:cs typeface="+mn-cs"/>
              </a:rPr>
              <a:t> in </a:t>
            </a:r>
            <a:r>
              <a:rPr kumimoji="0" lang="de-DE" sz="2200" b="0" i="0" u="none" strike="noStrike" kern="0" cap="none" spc="0" normalizeH="0" baseline="0" noProof="0" dirty="0" err="1" smtClean="0">
                <a:ln>
                  <a:noFill/>
                </a:ln>
                <a:solidFill>
                  <a:schemeClr val="tx1"/>
                </a:solidFill>
                <a:effectLst/>
                <a:uLnTx/>
                <a:uFillTx/>
                <a:latin typeface="+mn-lt"/>
                <a:ea typeface="+mn-ea"/>
                <a:cs typeface="+mn-cs"/>
              </a:rPr>
              <a:t>colliders</a:t>
            </a:r>
            <a:endParaRPr kumimoji="0" lang="de-DE" sz="2200" b="0" i="0" u="none" strike="noStrike" kern="0" cap="none" spc="0" normalizeH="0" baseline="0" noProof="0" dirty="0" smtClean="0">
              <a:ln>
                <a:noFill/>
              </a:ln>
              <a:solidFill>
                <a:schemeClr val="tx1"/>
              </a:solidFill>
              <a:effectLst/>
              <a:uLnTx/>
              <a:uFillTx/>
              <a:latin typeface="+mn-lt"/>
              <a:ea typeface="+mn-ea"/>
              <a:cs typeface="+mn-cs"/>
            </a:endParaRPr>
          </a:p>
          <a:p>
            <a:pPr marL="609600" indent="-609600" defTabSz="914400" fontAlgn="base">
              <a:lnSpc>
                <a:spcPct val="90000"/>
              </a:lnSpc>
              <a:spcBef>
                <a:spcPct val="20000"/>
              </a:spcBef>
              <a:spcAft>
                <a:spcPct val="0"/>
              </a:spcAft>
              <a:buClr>
                <a:schemeClr val="tx1"/>
              </a:buClr>
              <a:buFont typeface="Wingdings" charset="2"/>
              <a:buChar char="ü"/>
            </a:pPr>
            <a:r>
              <a:rPr lang="de-DE" sz="2200" kern="0" dirty="0" err="1" smtClean="0"/>
              <a:t>Active</a:t>
            </a:r>
            <a:r>
              <a:rPr lang="de-DE" sz="2200" kern="0" dirty="0" smtClean="0"/>
              <a:t> </a:t>
            </a:r>
            <a:r>
              <a:rPr lang="de-DE" sz="2200" kern="0" dirty="0" err="1" smtClean="0"/>
              <a:t>monitoring</a:t>
            </a:r>
            <a:r>
              <a:rPr lang="de-DE" sz="2200" kern="0" dirty="0" smtClean="0"/>
              <a:t>: </a:t>
            </a:r>
            <a:r>
              <a:rPr lang="de-DE" sz="2200" kern="0" dirty="0" err="1" smtClean="0"/>
              <a:t>signal</a:t>
            </a:r>
            <a:r>
              <a:rPr lang="de-DE" sz="2200" kern="0" dirty="0" smtClean="0"/>
              <a:t> on </a:t>
            </a:r>
            <a:r>
              <a:rPr lang="de-DE" sz="2200" kern="0" dirty="0" err="1" smtClean="0"/>
              <a:t>dedicated</a:t>
            </a:r>
            <a:r>
              <a:rPr lang="de-DE" sz="2200" kern="0" dirty="0" smtClean="0"/>
              <a:t> </a:t>
            </a:r>
            <a:r>
              <a:rPr lang="de-DE" sz="2200" kern="0" dirty="0" err="1" smtClean="0"/>
              <a:t>electron</a:t>
            </a:r>
            <a:r>
              <a:rPr lang="de-DE" sz="2200" kern="0" dirty="0" smtClean="0"/>
              <a:t> </a:t>
            </a:r>
            <a:r>
              <a:rPr lang="de-DE" sz="2200" kern="0" dirty="0" err="1" smtClean="0">
                <a:solidFill>
                  <a:srgbClr val="0000FF"/>
                </a:solidFill>
              </a:rPr>
              <a:t>detectors</a:t>
            </a:r>
            <a:r>
              <a:rPr lang="de-DE" sz="2200" kern="0" dirty="0" smtClean="0"/>
              <a:t> (</a:t>
            </a:r>
            <a:r>
              <a:rPr lang="de-DE" sz="2200" kern="0" dirty="0" err="1" smtClean="0"/>
              <a:t>e.g</a:t>
            </a:r>
            <a:r>
              <a:rPr lang="de-DE" sz="2200" kern="0" dirty="0" smtClean="0"/>
              <a:t>. </a:t>
            </a:r>
            <a:r>
              <a:rPr lang="de-DE" sz="2200" kern="0" dirty="0" err="1" smtClean="0"/>
              <a:t>strip</a:t>
            </a:r>
            <a:r>
              <a:rPr lang="de-DE" sz="2200" kern="0" dirty="0" smtClean="0"/>
              <a:t> </a:t>
            </a:r>
            <a:r>
              <a:rPr lang="de-DE" sz="2200" kern="0" dirty="0" err="1" smtClean="0"/>
              <a:t>monitors</a:t>
            </a:r>
            <a:r>
              <a:rPr lang="de-DE" sz="2200" kern="0" dirty="0" smtClean="0"/>
              <a:t>) and </a:t>
            </a:r>
            <a:r>
              <a:rPr lang="de-DE" sz="2200" kern="0" dirty="0" err="1" smtClean="0">
                <a:solidFill>
                  <a:srgbClr val="0000FF"/>
                </a:solidFill>
              </a:rPr>
              <a:t>retarding</a:t>
            </a:r>
            <a:r>
              <a:rPr lang="de-DE" sz="2200" kern="0" dirty="0" smtClean="0">
                <a:solidFill>
                  <a:srgbClr val="0000FF"/>
                </a:solidFill>
              </a:rPr>
              <a:t> </a:t>
            </a:r>
            <a:r>
              <a:rPr lang="de-DE" sz="2200" kern="0" dirty="0" err="1" smtClean="0">
                <a:solidFill>
                  <a:srgbClr val="0000FF"/>
                </a:solidFill>
              </a:rPr>
              <a:t>field</a:t>
            </a:r>
            <a:r>
              <a:rPr lang="de-DE" sz="2200" kern="0" dirty="0" smtClean="0">
                <a:solidFill>
                  <a:srgbClr val="0000FF"/>
                </a:solidFill>
              </a:rPr>
              <a:t> </a:t>
            </a:r>
            <a:r>
              <a:rPr lang="de-DE" sz="2200" kern="0" dirty="0" err="1" smtClean="0">
                <a:solidFill>
                  <a:srgbClr val="0000FF"/>
                </a:solidFill>
              </a:rPr>
              <a:t>analysers</a:t>
            </a:r>
            <a:endParaRPr lang="de-DE" sz="2200" kern="0" dirty="0" smtClean="0"/>
          </a:p>
        </p:txBody>
      </p:sp>
      <p:sp>
        <p:nvSpPr>
          <p:cNvPr id="6" name="Slide Number Placeholder 5"/>
          <p:cNvSpPr>
            <a:spLocks noGrp="1"/>
          </p:cNvSpPr>
          <p:nvPr>
            <p:ph type="sldNum" sz="quarter" idx="12"/>
          </p:nvPr>
        </p:nvSpPr>
        <p:spPr/>
        <p:txBody>
          <a:bodyPr/>
          <a:lstStyle/>
          <a:p>
            <a:fld id="{2E081447-C3CE-9F4F-A689-9A72CAFF10CA}"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indicators</a:t>
            </a:r>
            <a:endParaRPr lang="de-DE" sz="4000" kern="0" dirty="0">
              <a:solidFill>
                <a:schemeClr val="tx2"/>
              </a:solidFill>
            </a:endParaRPr>
          </a:p>
        </p:txBody>
      </p:sp>
      <p:pic>
        <p:nvPicPr>
          <p:cNvPr id="4" name="Picture 3" descr="cern_logo.gif"/>
          <p:cNvPicPr>
            <a:picLocks noChangeAspect="1"/>
          </p:cNvPicPr>
          <p:nvPr/>
        </p:nvPicPr>
        <p:blipFill>
          <a:blip r:embed="rId3"/>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4"/>
          <a:stretch>
            <a:fillRect/>
          </a:stretch>
        </p:blipFill>
        <p:spPr>
          <a:xfrm>
            <a:off x="8064000" y="0"/>
            <a:ext cx="1080000" cy="1080000"/>
          </a:xfrm>
          <a:prstGeom prst="rect">
            <a:avLst/>
          </a:prstGeom>
        </p:spPr>
      </p:pic>
      <p:graphicFrame>
        <p:nvGraphicFramePr>
          <p:cNvPr id="62466" name="Object 2"/>
          <p:cNvGraphicFramePr>
            <a:graphicFrameLocks noChangeAspect="1"/>
          </p:cNvGraphicFramePr>
          <p:nvPr/>
        </p:nvGraphicFramePr>
        <p:xfrm>
          <a:off x="1399504" y="1406434"/>
          <a:ext cx="2868613" cy="1984375"/>
        </p:xfrm>
        <a:graphic>
          <a:graphicData uri="http://schemas.openxmlformats.org/presentationml/2006/ole">
            <p:oleObj spid="_x0000_s62466" name="Dokument" r:id="rId5" imgW="2337816" imgH="1618488" progId="Word.Document.8">
              <p:embed/>
            </p:oleObj>
          </a:graphicData>
        </a:graphic>
      </p:graphicFrame>
      <p:graphicFrame>
        <p:nvGraphicFramePr>
          <p:cNvPr id="62467" name="Object 3"/>
          <p:cNvGraphicFramePr>
            <a:graphicFrameLocks noChangeAspect="1"/>
          </p:cNvGraphicFramePr>
          <p:nvPr/>
        </p:nvGraphicFramePr>
        <p:xfrm>
          <a:off x="1399504" y="3540034"/>
          <a:ext cx="2854325" cy="2001838"/>
        </p:xfrm>
        <a:graphic>
          <a:graphicData uri="http://schemas.openxmlformats.org/presentationml/2006/ole">
            <p:oleObj spid="_x0000_s62467" name="Dokument" r:id="rId6" imgW="2337816" imgH="1639824" progId="Word.Document.8">
              <p:embed/>
            </p:oleObj>
          </a:graphicData>
        </a:graphic>
      </p:graphicFrame>
      <p:graphicFrame>
        <p:nvGraphicFramePr>
          <p:cNvPr id="62470" name="Object 6"/>
          <p:cNvGraphicFramePr>
            <a:graphicFrameLocks noChangeAspect="1"/>
          </p:cNvGraphicFramePr>
          <p:nvPr/>
        </p:nvGraphicFramePr>
        <p:xfrm>
          <a:off x="4447504" y="1388971"/>
          <a:ext cx="2873375" cy="2001838"/>
        </p:xfrm>
        <a:graphic>
          <a:graphicData uri="http://schemas.openxmlformats.org/presentationml/2006/ole">
            <p:oleObj spid="_x0000_s62470" name="Dokument" r:id="rId7" imgW="2350008" imgH="1636776" progId="Word.Document.8">
              <p:embed/>
            </p:oleObj>
          </a:graphicData>
        </a:graphic>
      </p:graphicFrame>
      <p:graphicFrame>
        <p:nvGraphicFramePr>
          <p:cNvPr id="62471" name="Object 7"/>
          <p:cNvGraphicFramePr>
            <a:graphicFrameLocks noChangeAspect="1"/>
          </p:cNvGraphicFramePr>
          <p:nvPr/>
        </p:nvGraphicFramePr>
        <p:xfrm>
          <a:off x="4447504" y="3522571"/>
          <a:ext cx="2857500" cy="1992313"/>
        </p:xfrm>
        <a:graphic>
          <a:graphicData uri="http://schemas.openxmlformats.org/presentationml/2006/ole">
            <p:oleObj spid="_x0000_s62471" name="Dokument" r:id="rId8" imgW="2337816" imgH="1630680" progId="Word.Document.8">
              <p:embed/>
            </p:oleObj>
          </a:graphicData>
        </a:graphic>
      </p:graphicFrame>
      <p:sp>
        <p:nvSpPr>
          <p:cNvPr id="12" name="Content Placeholder 8"/>
          <p:cNvSpPr>
            <a:spLocks noGrp="1"/>
          </p:cNvSpPr>
          <p:nvPr>
            <p:ph idx="1"/>
          </p:nvPr>
        </p:nvSpPr>
        <p:spPr>
          <a:xfrm>
            <a:off x="594325" y="5715000"/>
            <a:ext cx="8077200" cy="914399"/>
          </a:xfrm>
        </p:spPr>
        <p:txBody>
          <a:bodyPr>
            <a:normAutofit fontScale="85000" lnSpcReduction="10000"/>
          </a:bodyPr>
          <a:lstStyle/>
          <a:p>
            <a:r>
              <a:rPr lang="en-US" sz="2000" dirty="0" smtClean="0"/>
              <a:t>The electron cloud signal first appeared in the SPS on the signal from a pick up as a shift of the baseline (depending on the charge collected by the electrodes)</a:t>
            </a:r>
          </a:p>
          <a:p>
            <a:r>
              <a:rPr lang="en-US" sz="2000" dirty="0" smtClean="0"/>
              <a:t>Correlation with train structure, length, gap were immediately apparent.</a:t>
            </a:r>
          </a:p>
        </p:txBody>
      </p:sp>
      <p:sp>
        <p:nvSpPr>
          <p:cNvPr id="10" name="Slide Number Placeholder 9"/>
          <p:cNvSpPr>
            <a:spLocks noGrp="1"/>
          </p:cNvSpPr>
          <p:nvPr>
            <p:ph type="sldNum" sz="quarter" idx="12"/>
          </p:nvPr>
        </p:nvSpPr>
        <p:spPr/>
        <p:txBody>
          <a:bodyPr/>
          <a:lstStyle/>
          <a:p>
            <a:fld id="{2E081447-C3CE-9F4F-A689-9A72CAFF10CA}"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57"/>
          <p:cNvPicPr>
            <a:picLocks noChangeAspect="1" noChangeArrowheads="1"/>
          </p:cNvPicPr>
          <p:nvPr/>
        </p:nvPicPr>
        <p:blipFill>
          <a:blip r:embed="rId2"/>
          <a:srcRect/>
          <a:stretch>
            <a:fillRect/>
          </a:stretch>
        </p:blipFill>
        <p:spPr bwMode="auto">
          <a:xfrm>
            <a:off x="1905000" y="1447800"/>
            <a:ext cx="5300663" cy="2925763"/>
          </a:xfrm>
          <a:prstGeom prst="rect">
            <a:avLst/>
          </a:prstGeom>
          <a:noFill/>
          <a:ln w="9525">
            <a:noFill/>
            <a:miter lim="800000"/>
            <a:headEnd/>
            <a:tailEnd/>
          </a:ln>
        </p:spPr>
      </p:pic>
      <p:sp>
        <p:nvSpPr>
          <p:cNvPr id="15365" name="Text Box 60"/>
          <p:cNvSpPr txBox="1">
            <a:spLocks noChangeArrowheads="1"/>
          </p:cNvSpPr>
          <p:nvPr/>
        </p:nvSpPr>
        <p:spPr bwMode="auto">
          <a:xfrm>
            <a:off x="650006" y="4668611"/>
            <a:ext cx="7692256" cy="1077218"/>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1600" dirty="0" err="1"/>
              <a:t>The</a:t>
            </a:r>
            <a:r>
              <a:rPr lang="de-DE" sz="1600" dirty="0"/>
              <a:t> </a:t>
            </a:r>
            <a:r>
              <a:rPr lang="de-DE" sz="1600" dirty="0" err="1">
                <a:solidFill>
                  <a:srgbClr val="0000FF"/>
                </a:solidFill>
              </a:rPr>
              <a:t>number</a:t>
            </a:r>
            <a:r>
              <a:rPr lang="de-DE" sz="1600" dirty="0">
                <a:solidFill>
                  <a:srgbClr val="0000FF"/>
                </a:solidFill>
              </a:rPr>
              <a:t> of</a:t>
            </a:r>
            <a:r>
              <a:rPr lang="de-DE" sz="1600" dirty="0" smtClean="0">
                <a:solidFill>
                  <a:srgbClr val="0000FF"/>
                </a:solidFill>
              </a:rPr>
              <a:t> </a:t>
            </a:r>
            <a:r>
              <a:rPr lang="de-DE" sz="1600" dirty="0" err="1" smtClean="0">
                <a:solidFill>
                  <a:srgbClr val="0000FF"/>
                </a:solidFill>
              </a:rPr>
              <a:t>electron/ion</a:t>
            </a:r>
            <a:r>
              <a:rPr lang="de-DE" sz="1600" dirty="0" smtClean="0">
                <a:solidFill>
                  <a:srgbClr val="0000FF"/>
                </a:solidFill>
              </a:rPr>
              <a:t> </a:t>
            </a:r>
            <a:r>
              <a:rPr lang="de-DE" sz="1600" dirty="0" err="1" smtClean="0">
                <a:solidFill>
                  <a:srgbClr val="0000FF"/>
                </a:solidFill>
              </a:rPr>
              <a:t>pairs</a:t>
            </a:r>
            <a:r>
              <a:rPr lang="de-DE" sz="1600" dirty="0" smtClean="0">
                <a:solidFill>
                  <a:srgbClr val="0000FF"/>
                </a:solidFill>
              </a:rPr>
              <a:t> </a:t>
            </a:r>
            <a:r>
              <a:rPr lang="de-DE" sz="1600" dirty="0" err="1">
                <a:solidFill>
                  <a:srgbClr val="0000FF"/>
                </a:solidFill>
              </a:rPr>
              <a:t>created</a:t>
            </a:r>
            <a:r>
              <a:rPr lang="de-DE" sz="1600" dirty="0">
                <a:solidFill>
                  <a:srgbClr val="0000FF"/>
                </a:solidFill>
              </a:rPr>
              <a:t> per </a:t>
            </a:r>
            <a:r>
              <a:rPr lang="de-DE" sz="1600" dirty="0" err="1">
                <a:solidFill>
                  <a:srgbClr val="0000FF"/>
                </a:solidFill>
              </a:rPr>
              <a:t>unit</a:t>
            </a:r>
            <a:r>
              <a:rPr lang="de-DE" sz="1600" dirty="0">
                <a:solidFill>
                  <a:srgbClr val="0000FF"/>
                </a:solidFill>
              </a:rPr>
              <a:t> </a:t>
            </a:r>
            <a:r>
              <a:rPr lang="de-DE" sz="1600" dirty="0" err="1">
                <a:solidFill>
                  <a:srgbClr val="0000FF"/>
                </a:solidFill>
              </a:rPr>
              <a:t>length</a:t>
            </a:r>
            <a:r>
              <a:rPr lang="de-DE" sz="1600" dirty="0"/>
              <a:t> </a:t>
            </a:r>
            <a:r>
              <a:rPr lang="de-DE" sz="1600" dirty="0" smtClean="0"/>
              <a:t>(</a:t>
            </a:r>
            <a:r>
              <a:rPr lang="de-DE" sz="1600" dirty="0" err="1" smtClean="0">
                <a:latin typeface="Symbol" pitchFamily="-65" charset="2"/>
              </a:rPr>
              <a:t>l</a:t>
            </a:r>
            <a:r>
              <a:rPr lang="de-DE" sz="1600" dirty="0" err="1" smtClean="0"/>
              <a:t>=dN</a:t>
            </a:r>
            <a:r>
              <a:rPr lang="de-DE" sz="1600" baseline="-25000" dirty="0" err="1" smtClean="0"/>
              <a:t>ion</a:t>
            </a:r>
            <a:r>
              <a:rPr lang="de-DE" sz="1600" dirty="0" err="1" smtClean="0"/>
              <a:t>/ds=dN</a:t>
            </a:r>
            <a:r>
              <a:rPr lang="de-DE" sz="1600" baseline="-25000" dirty="0" err="1" smtClean="0"/>
              <a:t>el</a:t>
            </a:r>
            <a:r>
              <a:rPr lang="de-DE" sz="1600" dirty="0" err="1" smtClean="0"/>
              <a:t>/ds</a:t>
            </a:r>
            <a:r>
              <a:rPr lang="de-DE" sz="1600" dirty="0" smtClean="0"/>
              <a:t>) </a:t>
            </a:r>
            <a:r>
              <a:rPr lang="de-DE" sz="1600" dirty="0" err="1"/>
              <a:t>depends</a:t>
            </a:r>
            <a:r>
              <a:rPr lang="de-DE" sz="1600" dirty="0"/>
              <a:t> on </a:t>
            </a:r>
            <a:r>
              <a:rPr lang="de-DE" sz="1600" dirty="0" err="1"/>
              <a:t>the</a:t>
            </a:r>
            <a:r>
              <a:rPr lang="de-DE" sz="1600" dirty="0"/>
              <a:t> partial </a:t>
            </a:r>
            <a:r>
              <a:rPr lang="de-DE" sz="1600" dirty="0" err="1" smtClean="0"/>
              <a:t>pressures</a:t>
            </a:r>
            <a:r>
              <a:rPr lang="de-DE" sz="1600" dirty="0" smtClean="0"/>
              <a:t> </a:t>
            </a:r>
            <a:r>
              <a:rPr lang="de-DE" sz="1600" dirty="0"/>
              <a:t>of </a:t>
            </a:r>
            <a:r>
              <a:rPr lang="de-DE" sz="1600" dirty="0" err="1"/>
              <a:t>the</a:t>
            </a:r>
            <a:r>
              <a:rPr lang="de-DE" sz="1600" dirty="0" smtClean="0"/>
              <a:t> </a:t>
            </a:r>
            <a:r>
              <a:rPr lang="de-DE" sz="1600" dirty="0" err="1" smtClean="0"/>
              <a:t>components</a:t>
            </a:r>
            <a:r>
              <a:rPr lang="de-DE" sz="1600" dirty="0" smtClean="0"/>
              <a:t> of </a:t>
            </a:r>
            <a:r>
              <a:rPr lang="de-DE" sz="1600" dirty="0" err="1" smtClean="0"/>
              <a:t>the</a:t>
            </a:r>
            <a:r>
              <a:rPr lang="de-DE" sz="1600" dirty="0" smtClean="0"/>
              <a:t> residual </a:t>
            </a:r>
            <a:r>
              <a:rPr lang="de-DE" sz="1600" dirty="0"/>
              <a:t>gas</a:t>
            </a:r>
            <a:r>
              <a:rPr lang="de-DE" sz="1600" dirty="0" smtClean="0"/>
              <a:t> (</a:t>
            </a:r>
            <a:r>
              <a:rPr lang="de-DE" sz="1600" dirty="0" err="1" smtClean="0"/>
              <a:t>P</a:t>
            </a:r>
            <a:r>
              <a:rPr lang="de-DE" sz="1600" baseline="-25000" dirty="0" err="1" smtClean="0"/>
              <a:t>n</a:t>
            </a:r>
            <a:r>
              <a:rPr lang="de-DE" sz="1600" dirty="0" smtClean="0"/>
              <a:t>)</a:t>
            </a:r>
            <a:r>
              <a:rPr lang="de-DE" sz="1600" dirty="0"/>
              <a:t>, </a:t>
            </a:r>
            <a:r>
              <a:rPr lang="de-DE" sz="1600" dirty="0" err="1"/>
              <a:t>the</a:t>
            </a:r>
            <a:r>
              <a:rPr lang="de-DE" sz="1600" dirty="0"/>
              <a:t> cross </a:t>
            </a:r>
            <a:r>
              <a:rPr lang="de-DE" sz="1600" dirty="0" err="1"/>
              <a:t>section</a:t>
            </a:r>
            <a:r>
              <a:rPr lang="de-DE" sz="1600" dirty="0"/>
              <a:t> of </a:t>
            </a:r>
            <a:r>
              <a:rPr lang="de-DE" sz="1600" dirty="0" err="1"/>
              <a:t>the</a:t>
            </a:r>
            <a:r>
              <a:rPr lang="de-DE" sz="1600" dirty="0"/>
              <a:t> </a:t>
            </a:r>
            <a:r>
              <a:rPr lang="de-DE" sz="1600" dirty="0" err="1"/>
              <a:t>ionization</a:t>
            </a:r>
            <a:r>
              <a:rPr lang="de-DE" sz="1600" dirty="0"/>
              <a:t> </a:t>
            </a:r>
            <a:r>
              <a:rPr lang="de-DE" sz="1600" dirty="0" err="1" smtClean="0"/>
              <a:t>process</a:t>
            </a:r>
            <a:r>
              <a:rPr lang="de-DE" sz="1600" dirty="0" smtClean="0"/>
              <a:t> </a:t>
            </a:r>
            <a:r>
              <a:rPr lang="de-DE" sz="1600" dirty="0" err="1" smtClean="0"/>
              <a:t>for</a:t>
            </a:r>
            <a:r>
              <a:rPr lang="de-DE" sz="1600" dirty="0" smtClean="0"/>
              <a:t> </a:t>
            </a:r>
            <a:r>
              <a:rPr lang="de-DE" sz="1600" dirty="0" err="1" smtClean="0"/>
              <a:t>each</a:t>
            </a:r>
            <a:r>
              <a:rPr lang="de-DE" sz="1600" dirty="0" smtClean="0"/>
              <a:t> of </a:t>
            </a:r>
            <a:r>
              <a:rPr lang="de-DE" sz="1600" dirty="0" err="1" smtClean="0"/>
              <a:t>these</a:t>
            </a:r>
            <a:r>
              <a:rPr lang="de-DE" sz="1600" dirty="0" smtClean="0"/>
              <a:t> </a:t>
            </a:r>
            <a:r>
              <a:rPr lang="de-DE" sz="1600" dirty="0" err="1" smtClean="0"/>
              <a:t>species</a:t>
            </a:r>
            <a:r>
              <a:rPr lang="de-DE" sz="1600" dirty="0" smtClean="0"/>
              <a:t> (</a:t>
            </a:r>
            <a:r>
              <a:rPr lang="de-DE" sz="1600" dirty="0" err="1" smtClean="0">
                <a:latin typeface="Symbol" pitchFamily="-65" charset="2"/>
              </a:rPr>
              <a:t>s</a:t>
            </a:r>
            <a:r>
              <a:rPr lang="de-DE" sz="1600" baseline="-25000" dirty="0" err="1" smtClean="0"/>
              <a:t>n</a:t>
            </a:r>
            <a:r>
              <a:rPr lang="de-DE" sz="1600" dirty="0" smtClean="0"/>
              <a:t>), </a:t>
            </a:r>
            <a:r>
              <a:rPr lang="de-DE" sz="1600" dirty="0" err="1"/>
              <a:t>the</a:t>
            </a:r>
            <a:r>
              <a:rPr lang="de-DE" sz="1600" dirty="0"/>
              <a:t> </a:t>
            </a:r>
            <a:r>
              <a:rPr lang="de-DE" sz="1600" dirty="0" err="1"/>
              <a:t>number</a:t>
            </a:r>
            <a:r>
              <a:rPr lang="de-DE" sz="1600" dirty="0"/>
              <a:t> of</a:t>
            </a:r>
            <a:r>
              <a:rPr lang="de-DE" sz="1600" dirty="0" smtClean="0"/>
              <a:t> </a:t>
            </a:r>
            <a:r>
              <a:rPr lang="de-DE" sz="1600" dirty="0" err="1" smtClean="0"/>
              <a:t>particles</a:t>
            </a:r>
            <a:r>
              <a:rPr lang="de-DE" sz="1600" dirty="0" smtClean="0"/>
              <a:t> </a:t>
            </a:r>
            <a:r>
              <a:rPr lang="de-DE" sz="1600" dirty="0"/>
              <a:t>per </a:t>
            </a:r>
            <a:r>
              <a:rPr lang="de-DE" sz="1600" dirty="0" err="1"/>
              <a:t>bunch</a:t>
            </a:r>
            <a:r>
              <a:rPr lang="de-DE" sz="1600" dirty="0"/>
              <a:t> (</a:t>
            </a:r>
            <a:r>
              <a:rPr lang="de-DE" sz="1600" dirty="0" smtClean="0"/>
              <a:t>N</a:t>
            </a:r>
            <a:r>
              <a:rPr lang="de-DE" sz="1600" baseline="-25000" dirty="0" smtClean="0"/>
              <a:t>b</a:t>
            </a:r>
            <a:r>
              <a:rPr lang="de-DE" sz="1600" dirty="0" smtClean="0"/>
              <a:t>). </a:t>
            </a:r>
            <a:r>
              <a:rPr lang="de-DE" sz="1600" dirty="0" err="1" smtClean="0"/>
              <a:t>We</a:t>
            </a:r>
            <a:r>
              <a:rPr lang="de-DE" sz="1600" dirty="0" smtClean="0"/>
              <a:t> </a:t>
            </a:r>
            <a:r>
              <a:rPr lang="de-DE" sz="1600" dirty="0" err="1" smtClean="0"/>
              <a:t>assume</a:t>
            </a:r>
            <a:r>
              <a:rPr lang="de-DE" sz="1600" dirty="0" smtClean="0"/>
              <a:t> </a:t>
            </a:r>
            <a:r>
              <a:rPr lang="de-DE" sz="1600" dirty="0" err="1" smtClean="0"/>
              <a:t>room</a:t>
            </a:r>
            <a:r>
              <a:rPr lang="de-DE" sz="1600" dirty="0" smtClean="0"/>
              <a:t> </a:t>
            </a:r>
            <a:r>
              <a:rPr lang="de-DE" sz="1600" dirty="0" err="1" smtClean="0"/>
              <a:t>temperature</a:t>
            </a:r>
            <a:r>
              <a:rPr lang="de-DE" sz="1600" dirty="0" smtClean="0"/>
              <a:t> T=300 K</a:t>
            </a:r>
            <a:endParaRPr lang="de-DE" sz="1600" dirty="0"/>
          </a:p>
        </p:txBody>
      </p:sp>
      <p:pic>
        <p:nvPicPr>
          <p:cNvPr id="8" name="Picture 7" descr="cern_logo.gif"/>
          <p:cNvPicPr>
            <a:picLocks noChangeAspect="1"/>
          </p:cNvPicPr>
          <p:nvPr/>
        </p:nvPicPr>
        <p:blipFill>
          <a:blip r:embed="rId3"/>
          <a:stretch>
            <a:fillRect/>
          </a:stretch>
        </p:blipFill>
        <p:spPr>
          <a:xfrm>
            <a:off x="0" y="0"/>
            <a:ext cx="1080000" cy="1080000"/>
          </a:xfrm>
          <a:prstGeom prst="rect">
            <a:avLst/>
          </a:prstGeom>
        </p:spPr>
      </p:pic>
      <p:pic>
        <p:nvPicPr>
          <p:cNvPr id="9" name="Picture 8" descr="LOGO-BE-200x200_jpg.jpg"/>
          <p:cNvPicPr>
            <a:picLocks noChangeAspect="1"/>
          </p:cNvPicPr>
          <p:nvPr/>
        </p:nvPicPr>
        <p:blipFill>
          <a:blip r:embed="rId4"/>
          <a:stretch>
            <a:fillRect/>
          </a:stretch>
        </p:blipFill>
        <p:spPr>
          <a:xfrm>
            <a:off x="8064000" y="0"/>
            <a:ext cx="1080000" cy="1080000"/>
          </a:xfrm>
          <a:prstGeom prst="rect">
            <a:avLst/>
          </a:prstGeom>
        </p:spPr>
      </p:pic>
      <p:sp>
        <p:nvSpPr>
          <p:cNvPr id="11"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tx1"/>
                </a:solidFill>
                <a:effectLst/>
                <a:uLnTx/>
                <a:uFillTx/>
                <a:latin typeface="+mj-lt"/>
                <a:ea typeface="+mj-ea"/>
                <a:cs typeface="+mj-cs"/>
              </a:rPr>
              <a:t>Beam ionization</a:t>
            </a:r>
            <a:endParaRPr kumimoji="0" lang="en-US" sz="34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Slide Number Placeholder 9"/>
          <p:cNvSpPr>
            <a:spLocks noGrp="1"/>
          </p:cNvSpPr>
          <p:nvPr>
            <p:ph type="sldNum" sz="quarter" idx="12"/>
          </p:nvPr>
        </p:nvSpPr>
        <p:spPr/>
        <p:txBody>
          <a:bodyPr/>
          <a:lstStyle/>
          <a:p>
            <a:fld id="{2E081447-C3CE-9F4F-A689-9A72CAFF10CA}" type="slidenum">
              <a:rPr lang="en-US" smtClean="0"/>
              <a:pPr/>
              <a:t>5</a:t>
            </a:fld>
            <a:endParaRPr lang="en-US"/>
          </a:p>
        </p:txBody>
      </p:sp>
      <p:pic>
        <p:nvPicPr>
          <p:cNvPr id="14" name="Picture 13"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512621" y="5852492"/>
            <a:ext cx="5929813" cy="6480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indicators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2" name="Content Placeholder 8"/>
          <p:cNvSpPr>
            <a:spLocks noGrp="1"/>
          </p:cNvSpPr>
          <p:nvPr>
            <p:ph idx="1"/>
          </p:nvPr>
        </p:nvSpPr>
        <p:spPr>
          <a:xfrm>
            <a:off x="594325" y="5562600"/>
            <a:ext cx="8077200" cy="914399"/>
          </a:xfrm>
        </p:spPr>
        <p:txBody>
          <a:bodyPr>
            <a:normAutofit fontScale="92500" lnSpcReduction="20000"/>
          </a:bodyPr>
          <a:lstStyle/>
          <a:p>
            <a:r>
              <a:rPr lang="en-US" sz="2000" dirty="0" smtClean="0"/>
              <a:t>The electron cloud causes beam size blow up (through instability and incoherent effects) that manifests itself at the tail of the bunch train</a:t>
            </a:r>
          </a:p>
          <a:p>
            <a:r>
              <a:rPr lang="en-US" sz="2000" dirty="0" smtClean="0"/>
              <a:t>Above an example of </a:t>
            </a:r>
            <a:r>
              <a:rPr lang="en-US" sz="2000" dirty="0" err="1" smtClean="0"/>
              <a:t>yz</a:t>
            </a:r>
            <a:r>
              <a:rPr lang="en-US" sz="2000" dirty="0" smtClean="0"/>
              <a:t> beam scan done in the KEK-LER</a:t>
            </a:r>
          </a:p>
        </p:txBody>
      </p:sp>
      <p:sp>
        <p:nvSpPr>
          <p:cNvPr id="10" name="Text Box 3"/>
          <p:cNvSpPr txBox="1">
            <a:spLocks noChangeArrowheads="1"/>
          </p:cNvSpPr>
          <p:nvPr/>
        </p:nvSpPr>
        <p:spPr bwMode="auto">
          <a:xfrm>
            <a:off x="5622925" y="2163762"/>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1" name="Text Box 4"/>
          <p:cNvSpPr txBox="1">
            <a:spLocks noChangeArrowheads="1"/>
          </p:cNvSpPr>
          <p:nvPr/>
        </p:nvSpPr>
        <p:spPr bwMode="auto">
          <a:xfrm>
            <a:off x="4572000" y="2027237"/>
            <a:ext cx="37338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
        <p:nvSpPr>
          <p:cNvPr id="13" name="Rectangle 5"/>
          <p:cNvSpPr>
            <a:spLocks noChangeArrowheads="1"/>
          </p:cNvSpPr>
          <p:nvPr/>
        </p:nvSpPr>
        <p:spPr bwMode="auto">
          <a:xfrm>
            <a:off x="7924800" y="2636837"/>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4" name="Text Box 6"/>
          <p:cNvSpPr txBox="1">
            <a:spLocks noChangeArrowheads="1"/>
          </p:cNvSpPr>
          <p:nvPr/>
        </p:nvSpPr>
        <p:spPr bwMode="auto">
          <a:xfrm>
            <a:off x="990600" y="4389437"/>
            <a:ext cx="64770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
        <p:nvSpPr>
          <p:cNvPr id="15" name="Text Box 8"/>
          <p:cNvSpPr txBox="1">
            <a:spLocks noChangeArrowheads="1"/>
          </p:cNvSpPr>
          <p:nvPr/>
        </p:nvSpPr>
        <p:spPr bwMode="auto">
          <a:xfrm>
            <a:off x="710508" y="1805556"/>
            <a:ext cx="4312855" cy="646331"/>
          </a:xfrm>
          <a:prstGeom prst="rect">
            <a:avLst/>
          </a:prstGeom>
          <a:noFill/>
          <a:ln w="9525">
            <a:noFill/>
            <a:miter lim="800000"/>
            <a:headEnd/>
            <a:tailEnd/>
          </a:ln>
          <a:effectLst/>
        </p:spPr>
        <p:txBody>
          <a:bodyPr wrap="square">
            <a:prstTxWarp prst="textNoShape">
              <a:avLst/>
            </a:prstTxWarp>
            <a:spAutoFit/>
          </a:bodyPr>
          <a:lstStyle/>
          <a:p>
            <a:r>
              <a:rPr lang="de-DE" dirty="0" err="1"/>
              <a:t>Vertical</a:t>
            </a:r>
            <a:r>
              <a:rPr lang="de-DE" dirty="0"/>
              <a:t> </a:t>
            </a:r>
            <a:r>
              <a:rPr lang="de-DE" dirty="0" err="1"/>
              <a:t>beam</a:t>
            </a:r>
            <a:r>
              <a:rPr lang="de-DE" dirty="0"/>
              <a:t> </a:t>
            </a:r>
            <a:r>
              <a:rPr lang="de-DE" dirty="0" err="1"/>
              <a:t>size</a:t>
            </a:r>
            <a:r>
              <a:rPr lang="de-DE" dirty="0"/>
              <a:t> </a:t>
            </a:r>
            <a:r>
              <a:rPr lang="de-DE" dirty="0" err="1"/>
              <a:t>blow</a:t>
            </a:r>
            <a:r>
              <a:rPr lang="de-DE" dirty="0"/>
              <a:t> up </a:t>
            </a:r>
            <a:r>
              <a:rPr lang="de-DE" dirty="0" err="1"/>
              <a:t>observed</a:t>
            </a:r>
            <a:r>
              <a:rPr lang="de-DE" dirty="0"/>
              <a:t> </a:t>
            </a:r>
            <a:r>
              <a:rPr lang="de-DE" dirty="0" err="1"/>
              <a:t>with</a:t>
            </a:r>
            <a:r>
              <a:rPr lang="de-DE" dirty="0"/>
              <a:t> a </a:t>
            </a:r>
            <a:r>
              <a:rPr lang="de-DE" dirty="0" err="1"/>
              <a:t>streak</a:t>
            </a:r>
            <a:r>
              <a:rPr lang="de-DE" dirty="0"/>
              <a:t> </a:t>
            </a:r>
            <a:r>
              <a:rPr lang="de-DE" dirty="0" err="1" smtClean="0"/>
              <a:t>camera</a:t>
            </a:r>
            <a:endParaRPr lang="de-DE" dirty="0"/>
          </a:p>
        </p:txBody>
      </p:sp>
      <p:pic>
        <p:nvPicPr>
          <p:cNvPr id="16" name="Picture 11"/>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5867400" y="1493837"/>
            <a:ext cx="1524000" cy="1495425"/>
          </a:xfrm>
          <a:prstGeom prst="rect">
            <a:avLst/>
          </a:prstGeom>
          <a:noFill/>
          <a:ln w="9525">
            <a:noFill/>
            <a:miter lim="800000"/>
            <a:headEnd/>
            <a:tailEnd/>
          </a:ln>
          <a:effectLst/>
        </p:spPr>
      </p:pic>
      <p:pic>
        <p:nvPicPr>
          <p:cNvPr id="17" name="Picture 12"/>
          <p:cNvPicPr>
            <a:picLocks noChangeAspect="1" noChangeArrowheads="1"/>
          </p:cNvPicPr>
          <p:nvPr/>
        </p:nvPicPr>
        <p:blipFill>
          <a:blip r:embed="rId6"/>
          <a:srcRect/>
          <a:stretch>
            <a:fillRect/>
          </a:stretch>
        </p:blipFill>
        <p:spPr bwMode="auto">
          <a:xfrm>
            <a:off x="533400" y="3017837"/>
            <a:ext cx="3733800" cy="2055813"/>
          </a:xfrm>
          <a:prstGeom prst="rect">
            <a:avLst/>
          </a:prstGeom>
          <a:noFill/>
        </p:spPr>
      </p:pic>
      <p:sp>
        <p:nvSpPr>
          <p:cNvPr id="18" name="Text Box 13"/>
          <p:cNvSpPr txBox="1">
            <a:spLocks noChangeArrowheads="1"/>
          </p:cNvSpPr>
          <p:nvPr/>
        </p:nvSpPr>
        <p:spPr bwMode="auto">
          <a:xfrm>
            <a:off x="990600" y="2560637"/>
            <a:ext cx="25146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
        <p:nvSpPr>
          <p:cNvPr id="19" name="Rectangle 14"/>
          <p:cNvSpPr>
            <a:spLocks noChangeArrowheads="1"/>
          </p:cNvSpPr>
          <p:nvPr/>
        </p:nvSpPr>
        <p:spPr bwMode="auto">
          <a:xfrm>
            <a:off x="609600" y="2636837"/>
            <a:ext cx="1741488" cy="441325"/>
          </a:xfrm>
          <a:prstGeom prst="rect">
            <a:avLst/>
          </a:prstGeom>
          <a:noFill/>
          <a:ln w="9525">
            <a:noFill/>
            <a:miter lim="800000"/>
            <a:headEnd/>
            <a:tailEnd/>
          </a:ln>
          <a:effectLst/>
        </p:spPr>
        <p:txBody>
          <a:bodyPr wrap="none">
            <a:prstTxWarp prst="textNoShape">
              <a:avLst/>
            </a:prstTxWarp>
            <a:spAutoFit/>
          </a:bodyPr>
          <a:lstStyle/>
          <a:p>
            <a:r>
              <a:rPr lang="de-DE" sz="2200">
                <a:latin typeface="Textile" charset="0"/>
              </a:rPr>
              <a:t>Train head</a:t>
            </a:r>
          </a:p>
        </p:txBody>
      </p:sp>
      <p:pic>
        <p:nvPicPr>
          <p:cNvPr id="20" name="Picture 15"/>
          <p:cNvPicPr>
            <a:picLocks noChangeAspect="1" noChangeArrowheads="1"/>
          </p:cNvPicPr>
          <p:nvPr/>
        </p:nvPicPr>
        <p:blipFill>
          <a:blip r:embed="rId7"/>
          <a:srcRect/>
          <a:stretch>
            <a:fillRect/>
          </a:stretch>
        </p:blipFill>
        <p:spPr bwMode="auto">
          <a:xfrm>
            <a:off x="4800600" y="3475037"/>
            <a:ext cx="3695700" cy="1676400"/>
          </a:xfrm>
          <a:prstGeom prst="rect">
            <a:avLst/>
          </a:prstGeom>
          <a:noFill/>
        </p:spPr>
      </p:pic>
      <p:sp>
        <p:nvSpPr>
          <p:cNvPr id="21" name="Rectangle 16"/>
          <p:cNvSpPr>
            <a:spLocks noChangeArrowheads="1"/>
          </p:cNvSpPr>
          <p:nvPr/>
        </p:nvSpPr>
        <p:spPr bwMode="auto">
          <a:xfrm>
            <a:off x="6858000" y="3094037"/>
            <a:ext cx="1530350" cy="441325"/>
          </a:xfrm>
          <a:prstGeom prst="rect">
            <a:avLst/>
          </a:prstGeom>
          <a:noFill/>
          <a:ln w="9525">
            <a:noFill/>
            <a:miter lim="800000"/>
            <a:headEnd/>
            <a:tailEnd/>
          </a:ln>
          <a:effectLst/>
        </p:spPr>
        <p:txBody>
          <a:bodyPr wrap="none">
            <a:prstTxWarp prst="textNoShape">
              <a:avLst/>
            </a:prstTxWarp>
            <a:spAutoFit/>
          </a:bodyPr>
          <a:lstStyle/>
          <a:p>
            <a:r>
              <a:rPr lang="de-DE" sz="2200">
                <a:latin typeface="Textile" charset="0"/>
              </a:rPr>
              <a:t>Train tail</a:t>
            </a:r>
          </a:p>
        </p:txBody>
      </p:sp>
      <p:sp>
        <p:nvSpPr>
          <p:cNvPr id="22" name="Slide Number Placeholder 21"/>
          <p:cNvSpPr>
            <a:spLocks noGrp="1"/>
          </p:cNvSpPr>
          <p:nvPr>
            <p:ph type="sldNum" sz="quarter" idx="12"/>
          </p:nvPr>
        </p:nvSpPr>
        <p:spPr/>
        <p:txBody>
          <a:bodyPr/>
          <a:lstStyle/>
          <a:p>
            <a:fld id="{2E081447-C3CE-9F4F-A689-9A72CAFF10CA}"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indicators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2" name="Content Placeholder 8"/>
          <p:cNvSpPr>
            <a:spLocks noGrp="1"/>
          </p:cNvSpPr>
          <p:nvPr>
            <p:ph idx="1"/>
          </p:nvPr>
        </p:nvSpPr>
        <p:spPr>
          <a:xfrm>
            <a:off x="594282" y="5478929"/>
            <a:ext cx="8229600" cy="1066800"/>
          </a:xfrm>
        </p:spPr>
        <p:txBody>
          <a:bodyPr>
            <a:normAutofit fontScale="85000" lnSpcReduction="20000"/>
          </a:bodyPr>
          <a:lstStyle/>
          <a:p>
            <a:r>
              <a:rPr lang="en-US" sz="2000" dirty="0" smtClean="0"/>
              <a:t>The electron cloud causes a positive tune shift along the bunch train (if we could measure along the bunch, the tune shift would be also modulated along the bunch)</a:t>
            </a:r>
          </a:p>
          <a:p>
            <a:r>
              <a:rPr lang="en-US" sz="2000" dirty="0" smtClean="0"/>
              <a:t>Above an example tune shift along the train in the KEK-LER, for three different bunch </a:t>
            </a:r>
            <a:r>
              <a:rPr lang="en-US" sz="2000" dirty="0" err="1" smtClean="0"/>
              <a:t>spacings</a:t>
            </a:r>
            <a:endParaRPr lang="en-US" sz="2000" dirty="0" smtClean="0"/>
          </a:p>
        </p:txBody>
      </p:sp>
      <p:sp>
        <p:nvSpPr>
          <p:cNvPr id="22" name="Text Box 3"/>
          <p:cNvSpPr txBox="1">
            <a:spLocks noChangeArrowheads="1"/>
          </p:cNvSpPr>
          <p:nvPr/>
        </p:nvSpPr>
        <p:spPr bwMode="auto">
          <a:xfrm>
            <a:off x="5715000" y="2346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23" name="Text Box 4"/>
          <p:cNvSpPr txBox="1">
            <a:spLocks noChangeArrowheads="1"/>
          </p:cNvSpPr>
          <p:nvPr/>
        </p:nvSpPr>
        <p:spPr bwMode="auto">
          <a:xfrm>
            <a:off x="4664075" y="2209800"/>
            <a:ext cx="37338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
        <p:nvSpPr>
          <p:cNvPr id="24" name="Rectangle 5"/>
          <p:cNvSpPr>
            <a:spLocks noChangeArrowheads="1"/>
          </p:cNvSpPr>
          <p:nvPr/>
        </p:nvSpPr>
        <p:spPr bwMode="auto">
          <a:xfrm>
            <a:off x="8016875" y="2819400"/>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25" name="Text Box 6"/>
          <p:cNvSpPr txBox="1">
            <a:spLocks noChangeArrowheads="1"/>
          </p:cNvSpPr>
          <p:nvPr/>
        </p:nvSpPr>
        <p:spPr bwMode="auto">
          <a:xfrm>
            <a:off x="1082675" y="4572000"/>
            <a:ext cx="64770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
        <p:nvSpPr>
          <p:cNvPr id="26" name="Text Box 11"/>
          <p:cNvSpPr txBox="1">
            <a:spLocks noChangeArrowheads="1"/>
          </p:cNvSpPr>
          <p:nvPr/>
        </p:nvSpPr>
        <p:spPr bwMode="auto">
          <a:xfrm>
            <a:off x="625475" y="1828800"/>
            <a:ext cx="2839126" cy="369332"/>
          </a:xfrm>
          <a:prstGeom prst="rect">
            <a:avLst/>
          </a:prstGeom>
          <a:noFill/>
          <a:ln w="9525">
            <a:noFill/>
            <a:miter lim="800000"/>
            <a:headEnd/>
            <a:tailEnd/>
          </a:ln>
          <a:effectLst/>
        </p:spPr>
        <p:txBody>
          <a:bodyPr wrap="none">
            <a:prstTxWarp prst="textNoShape">
              <a:avLst/>
            </a:prstTxWarp>
            <a:spAutoFit/>
          </a:bodyPr>
          <a:lstStyle/>
          <a:p>
            <a:r>
              <a:rPr lang="de-DE" b="1" dirty="0"/>
              <a:t>Tune </a:t>
            </a:r>
            <a:r>
              <a:rPr lang="de-DE" b="1" dirty="0" err="1"/>
              <a:t>shift</a:t>
            </a:r>
            <a:r>
              <a:rPr lang="de-DE" b="1" dirty="0"/>
              <a:t> </a:t>
            </a:r>
            <a:r>
              <a:rPr lang="de-DE" b="1" dirty="0" err="1"/>
              <a:t>from</a:t>
            </a:r>
            <a:r>
              <a:rPr lang="de-DE" b="1" dirty="0"/>
              <a:t> </a:t>
            </a:r>
            <a:r>
              <a:rPr lang="de-DE" b="1" dirty="0" err="1"/>
              <a:t>the</a:t>
            </a:r>
            <a:r>
              <a:rPr lang="de-DE" b="1" dirty="0"/>
              <a:t> </a:t>
            </a:r>
            <a:r>
              <a:rPr lang="de-DE" b="1" dirty="0" err="1"/>
              <a:t>e-cloud</a:t>
            </a:r>
            <a:r>
              <a:rPr lang="de-DE" b="1" dirty="0"/>
              <a:t>:</a:t>
            </a:r>
          </a:p>
        </p:txBody>
      </p:sp>
      <p:pic>
        <p:nvPicPr>
          <p:cNvPr id="27" name="Picture 12"/>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457200" y="2299419"/>
            <a:ext cx="4144378" cy="3079900"/>
          </a:xfrm>
          <a:prstGeom prst="rect">
            <a:avLst/>
          </a:prstGeom>
          <a:noFill/>
          <a:ln w="9525">
            <a:noFill/>
            <a:miter lim="800000"/>
            <a:headEnd/>
            <a:tailEnd/>
          </a:ln>
          <a:effectLst/>
        </p:spPr>
      </p:pic>
      <p:pic>
        <p:nvPicPr>
          <p:cNvPr id="28" name="Picture 13"/>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4785036" y="2299419"/>
            <a:ext cx="4144378" cy="3079900"/>
          </a:xfrm>
          <a:prstGeom prst="rect">
            <a:avLst/>
          </a:prstGeom>
          <a:noFill/>
          <a:ln w="9525">
            <a:noFill/>
            <a:miter lim="800000"/>
            <a:headEnd/>
            <a:tailEnd/>
          </a:ln>
          <a:effectLst/>
        </p:spPr>
      </p:pic>
      <p:sp>
        <p:nvSpPr>
          <p:cNvPr id="13" name="Slide Number Placeholder 12"/>
          <p:cNvSpPr>
            <a:spLocks noGrp="1"/>
          </p:cNvSpPr>
          <p:nvPr>
            <p:ph type="sldNum" sz="quarter" idx="12"/>
          </p:nvPr>
        </p:nvSpPr>
        <p:spPr/>
        <p:txBody>
          <a:bodyPr/>
          <a:lstStyle/>
          <a:p>
            <a:fld id="{2E081447-C3CE-9F4F-A689-9A72CAFF10CA}"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indicators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2" name="Content Placeholder 8"/>
          <p:cNvSpPr>
            <a:spLocks noGrp="1"/>
          </p:cNvSpPr>
          <p:nvPr>
            <p:ph idx="1"/>
          </p:nvPr>
        </p:nvSpPr>
        <p:spPr>
          <a:xfrm>
            <a:off x="457200" y="4724400"/>
            <a:ext cx="8229600" cy="1752600"/>
          </a:xfrm>
        </p:spPr>
        <p:txBody>
          <a:bodyPr>
            <a:normAutofit/>
          </a:bodyPr>
          <a:lstStyle/>
          <a:p>
            <a:r>
              <a:rPr lang="en-US" sz="2000" dirty="0" smtClean="0"/>
              <a:t>Horizontal and vertical tune shifts along a 46 bunch train in </a:t>
            </a:r>
            <a:r>
              <a:rPr lang="en-US" sz="2000" dirty="0" err="1" smtClean="0"/>
              <a:t>Cesr</a:t>
            </a:r>
            <a:r>
              <a:rPr lang="en-US" sz="2000" dirty="0" smtClean="0"/>
              <a:t>-TA (Cornell facility presently used for electron cloud studies) taken during a positron run</a:t>
            </a:r>
          </a:p>
          <a:p>
            <a:r>
              <a:rPr lang="en-US" sz="2000" dirty="0" smtClean="0"/>
              <a:t>Dependence on the beam current is shown, clearly pointing to stronger electron cloud for higher currents.</a:t>
            </a:r>
          </a:p>
        </p:txBody>
      </p:sp>
      <p:pic>
        <p:nvPicPr>
          <p:cNvPr id="7" name="Picture 12" descr="qx"/>
          <p:cNvPicPr>
            <a:picLocks noChangeAspect="1" noChangeArrowheads="1"/>
          </p:cNvPicPr>
          <p:nvPr/>
        </p:nvPicPr>
        <p:blipFill>
          <a:blip r:embed="rId4"/>
          <a:srcRect/>
          <a:stretch>
            <a:fillRect/>
          </a:stretch>
        </p:blipFill>
        <p:spPr bwMode="auto">
          <a:xfrm>
            <a:off x="152400" y="1828800"/>
            <a:ext cx="4183282" cy="2520000"/>
          </a:xfrm>
          <a:prstGeom prst="rect">
            <a:avLst/>
          </a:prstGeom>
          <a:noFill/>
        </p:spPr>
      </p:pic>
      <p:pic>
        <p:nvPicPr>
          <p:cNvPr id="9" name="Picture 6" descr="qy"/>
          <p:cNvPicPr>
            <a:picLocks noChangeAspect="1" noChangeArrowheads="1"/>
          </p:cNvPicPr>
          <p:nvPr/>
        </p:nvPicPr>
        <p:blipFill>
          <a:blip r:embed="rId5"/>
          <a:srcRect/>
          <a:stretch>
            <a:fillRect/>
          </a:stretch>
        </p:blipFill>
        <p:spPr bwMode="auto">
          <a:xfrm>
            <a:off x="4537104" y="1828800"/>
            <a:ext cx="4149696" cy="2520000"/>
          </a:xfrm>
          <a:prstGeom prst="rect">
            <a:avLst/>
          </a:prstGeom>
          <a:noFill/>
        </p:spPr>
      </p:pic>
      <p:sp>
        <p:nvSpPr>
          <p:cNvPr id="8" name="Slide Number Placeholder 7"/>
          <p:cNvSpPr>
            <a:spLocks noGrp="1"/>
          </p:cNvSpPr>
          <p:nvPr>
            <p:ph type="sldNum" sz="quarter" idx="12"/>
          </p:nvPr>
        </p:nvSpPr>
        <p:spPr/>
        <p:txBody>
          <a:bodyPr/>
          <a:lstStyle/>
          <a:p>
            <a:fld id="{2E081447-C3CE-9F4F-A689-9A72CAFF10CA}"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indicators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2" name="Content Placeholder 8"/>
          <p:cNvSpPr>
            <a:spLocks noGrp="1"/>
          </p:cNvSpPr>
          <p:nvPr>
            <p:ph idx="1"/>
          </p:nvPr>
        </p:nvSpPr>
        <p:spPr>
          <a:xfrm>
            <a:off x="457200" y="5804400"/>
            <a:ext cx="8229600" cy="838200"/>
          </a:xfrm>
        </p:spPr>
        <p:txBody>
          <a:bodyPr>
            <a:normAutofit/>
          </a:bodyPr>
          <a:lstStyle/>
          <a:p>
            <a:r>
              <a:rPr lang="en-US" sz="2000" dirty="0" smtClean="0"/>
              <a:t>Some times some witness (trailing) bunches are located behind a train to measure the tune shift while the electron cloud is decaying (positrons) </a:t>
            </a:r>
          </a:p>
        </p:txBody>
      </p:sp>
      <p:pic>
        <p:nvPicPr>
          <p:cNvPr id="8" name="Picture 7"/>
          <p:cNvPicPr>
            <a:picLocks noChangeAspect="1"/>
          </p:cNvPicPr>
          <p:nvPr/>
        </p:nvPicPr>
        <p:blipFill>
          <a:blip r:embed="rId4"/>
          <a:stretch>
            <a:fillRect/>
          </a:stretch>
        </p:blipFill>
        <p:spPr>
          <a:xfrm>
            <a:off x="1676399" y="1124400"/>
            <a:ext cx="5906796" cy="4680000"/>
          </a:xfrm>
          <a:prstGeom prst="rect">
            <a:avLst/>
          </a:prstGeom>
        </p:spPr>
      </p:pic>
      <p:sp>
        <p:nvSpPr>
          <p:cNvPr id="7" name="Slide Number Placeholder 6"/>
          <p:cNvSpPr>
            <a:spLocks noGrp="1"/>
          </p:cNvSpPr>
          <p:nvPr>
            <p:ph type="sldNum" sz="quarter" idx="12"/>
          </p:nvPr>
        </p:nvSpPr>
        <p:spPr/>
        <p:txBody>
          <a:bodyPr/>
          <a:lstStyle/>
          <a:p>
            <a:fld id="{2E081447-C3CE-9F4F-A689-9A72CAFF10CA}"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indicators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2" name="Content Placeholder 8"/>
          <p:cNvSpPr>
            <a:spLocks noGrp="1"/>
          </p:cNvSpPr>
          <p:nvPr>
            <p:ph idx="1"/>
          </p:nvPr>
        </p:nvSpPr>
        <p:spPr>
          <a:xfrm>
            <a:off x="457200" y="5804400"/>
            <a:ext cx="8229600" cy="838200"/>
          </a:xfrm>
        </p:spPr>
        <p:txBody>
          <a:bodyPr>
            <a:normAutofit/>
          </a:bodyPr>
          <a:lstStyle/>
          <a:p>
            <a:r>
              <a:rPr lang="en-US" sz="2000" dirty="0" smtClean="0"/>
              <a:t>Some times some witness (trailing) bunches are located behind a train to measure the tune shift while the electron cloud is decaying (electrons) </a:t>
            </a:r>
          </a:p>
        </p:txBody>
      </p:sp>
      <p:pic>
        <p:nvPicPr>
          <p:cNvPr id="7" name="Picture 6"/>
          <p:cNvPicPr>
            <a:picLocks noChangeAspect="1"/>
          </p:cNvPicPr>
          <p:nvPr/>
        </p:nvPicPr>
        <p:blipFill>
          <a:blip r:embed="rId4"/>
          <a:stretch>
            <a:fillRect/>
          </a:stretch>
        </p:blipFill>
        <p:spPr>
          <a:xfrm>
            <a:off x="1524000" y="1124400"/>
            <a:ext cx="5806343" cy="4680000"/>
          </a:xfrm>
          <a:prstGeom prst="rect">
            <a:avLst/>
          </a:prstGeom>
        </p:spPr>
      </p:pic>
      <p:sp>
        <p:nvSpPr>
          <p:cNvPr id="8" name="Slide Number Placeholder 7"/>
          <p:cNvSpPr>
            <a:spLocks noGrp="1"/>
          </p:cNvSpPr>
          <p:nvPr>
            <p:ph type="sldNum" sz="quarter" idx="12"/>
          </p:nvPr>
        </p:nvSpPr>
        <p:spPr/>
        <p:txBody>
          <a:bodyPr/>
          <a:lstStyle/>
          <a:p>
            <a:fld id="{2E081447-C3CE-9F4F-A689-9A72CAFF10CA}"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indicators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2" name="Content Placeholder 8"/>
          <p:cNvSpPr>
            <a:spLocks noGrp="1"/>
          </p:cNvSpPr>
          <p:nvPr>
            <p:ph idx="1"/>
          </p:nvPr>
        </p:nvSpPr>
        <p:spPr>
          <a:xfrm>
            <a:off x="594282" y="5478929"/>
            <a:ext cx="8229600" cy="1066800"/>
          </a:xfrm>
        </p:spPr>
        <p:txBody>
          <a:bodyPr>
            <a:normAutofit fontScale="85000" lnSpcReduction="10000"/>
          </a:bodyPr>
          <a:lstStyle/>
          <a:p>
            <a:r>
              <a:rPr lang="en-US" sz="2000" dirty="0" smtClean="0"/>
              <a:t>The electron cloud measured with pick up </a:t>
            </a:r>
            <a:r>
              <a:rPr lang="en-US" sz="2000" dirty="0" err="1" smtClean="0"/>
              <a:t>electrods</a:t>
            </a:r>
            <a:r>
              <a:rPr lang="en-US" sz="2000" dirty="0" smtClean="0"/>
              <a:t> at BNL-RHIC (signal collected over two turns, RHIC period is about 12.67 </a:t>
            </a:r>
            <a:r>
              <a:rPr lang="en-US" sz="2000" dirty="0" smtClean="0">
                <a:latin typeface="Symbol" charset="2"/>
                <a:cs typeface="Symbol" charset="2"/>
              </a:rPr>
              <a:t>m</a:t>
            </a:r>
            <a:r>
              <a:rPr lang="en-US" sz="2000" dirty="0" smtClean="0"/>
              <a:t>s)</a:t>
            </a:r>
          </a:p>
          <a:p>
            <a:r>
              <a:rPr lang="en-US" sz="2000" dirty="0" smtClean="0"/>
              <a:t>The beam structure is of 3 batches of 16 bunches with 4 empty buckets between them</a:t>
            </a:r>
          </a:p>
        </p:txBody>
      </p:sp>
      <p:pic>
        <p:nvPicPr>
          <p:cNvPr id="13" name="Picture 10" descr="giovanni.pdf                                                   0005AFB9Macintosh HD                   BC25E8C6:"/>
          <p:cNvPicPr>
            <a:picLocks noChangeAspect="1" noChangeArrowheads="1"/>
          </p:cNvPicPr>
          <p:nvPr/>
        </p:nvPicPr>
        <p:blipFill>
          <a:blip r:embed="rId4">
            <a:lum bright="-48000" contrast="66000"/>
          </a:blip>
          <a:srcRect/>
          <a:stretch>
            <a:fillRect/>
          </a:stretch>
        </p:blipFill>
        <p:spPr bwMode="auto">
          <a:xfrm>
            <a:off x="1080000" y="1417638"/>
            <a:ext cx="6790777" cy="3882563"/>
          </a:xfrm>
          <a:prstGeom prst="rect">
            <a:avLst/>
          </a:prstGeom>
          <a:noFill/>
        </p:spPr>
      </p:pic>
      <p:sp>
        <p:nvSpPr>
          <p:cNvPr id="7" name="Slide Number Placeholder 6"/>
          <p:cNvSpPr>
            <a:spLocks noGrp="1"/>
          </p:cNvSpPr>
          <p:nvPr>
            <p:ph type="sldNum" sz="quarter" idx="12"/>
          </p:nvPr>
        </p:nvSpPr>
        <p:spPr/>
        <p:txBody>
          <a:bodyPr/>
          <a:lstStyle/>
          <a:p>
            <a:fld id="{2E081447-C3CE-9F4F-A689-9A72CAFF10CA}"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indicators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2" name="Content Placeholder 8"/>
          <p:cNvSpPr>
            <a:spLocks noGrp="1"/>
          </p:cNvSpPr>
          <p:nvPr>
            <p:ph idx="1"/>
          </p:nvPr>
        </p:nvSpPr>
        <p:spPr>
          <a:xfrm>
            <a:off x="594282" y="5638800"/>
            <a:ext cx="8229600" cy="1066800"/>
          </a:xfrm>
        </p:spPr>
        <p:txBody>
          <a:bodyPr>
            <a:normAutofit lnSpcReduction="10000"/>
          </a:bodyPr>
          <a:lstStyle/>
          <a:p>
            <a:r>
              <a:rPr lang="en-US" sz="2000" dirty="0" smtClean="0"/>
              <a:t>The electron cloud measured the Interaction Region (IR) of the BNL-RHIC. </a:t>
            </a:r>
          </a:p>
          <a:p>
            <a:r>
              <a:rPr lang="en-US" sz="2000" dirty="0" smtClean="0"/>
              <a:t>The electron cloud only builds up when both beams come to the IR (requires therefore a shorter bunch spacing than the one in single ring)</a:t>
            </a:r>
          </a:p>
        </p:txBody>
      </p:sp>
      <p:pic>
        <p:nvPicPr>
          <p:cNvPr id="7" name="Picture 3" descr="ecloud_exp.pdf                                                 000AD372Macintosh HD                   BC25E8C6:"/>
          <p:cNvPicPr>
            <a:picLocks noChangeAspect="1" noChangeArrowheads="1"/>
          </p:cNvPicPr>
          <p:nvPr/>
        </p:nvPicPr>
        <p:blipFill>
          <a:blip r:embed="rId4">
            <a:lum bright="-82000" contrast="90000"/>
          </a:blip>
          <a:srcRect/>
          <a:stretch>
            <a:fillRect/>
          </a:stretch>
        </p:blipFill>
        <p:spPr bwMode="auto">
          <a:xfrm>
            <a:off x="1523092" y="1142931"/>
            <a:ext cx="5622228" cy="4320000"/>
          </a:xfrm>
          <a:prstGeom prst="rect">
            <a:avLst/>
          </a:prstGeom>
          <a:noFill/>
        </p:spPr>
      </p:pic>
      <p:sp>
        <p:nvSpPr>
          <p:cNvPr id="8" name="Slide Number Placeholder 7"/>
          <p:cNvSpPr>
            <a:spLocks noGrp="1"/>
          </p:cNvSpPr>
          <p:nvPr>
            <p:ph type="sldNum" sz="quarter" idx="12"/>
          </p:nvPr>
        </p:nvSpPr>
        <p:spPr/>
        <p:txBody>
          <a:bodyPr/>
          <a:lstStyle/>
          <a:p>
            <a:fld id="{2E081447-C3CE-9F4F-A689-9A72CAFF10CA}"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indicators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2" name="Content Placeholder 8"/>
          <p:cNvSpPr>
            <a:spLocks noGrp="1"/>
          </p:cNvSpPr>
          <p:nvPr>
            <p:ph idx="1"/>
          </p:nvPr>
        </p:nvSpPr>
        <p:spPr>
          <a:xfrm>
            <a:off x="594282" y="5638800"/>
            <a:ext cx="8229600" cy="1066800"/>
          </a:xfrm>
        </p:spPr>
        <p:txBody>
          <a:bodyPr>
            <a:normAutofit fontScale="85000" lnSpcReduction="20000"/>
          </a:bodyPr>
          <a:lstStyle/>
          <a:p>
            <a:r>
              <a:rPr lang="en-US" sz="2000" dirty="0" smtClean="0"/>
              <a:t>110 bunches of Au ions are injected into RHIC. </a:t>
            </a:r>
          </a:p>
          <a:p>
            <a:r>
              <a:rPr lang="en-US" sz="2000" dirty="0" smtClean="0"/>
              <a:t>At the injection of the 45</a:t>
            </a:r>
            <a:r>
              <a:rPr lang="en-US" sz="2000" baseline="30000" dirty="0" smtClean="0"/>
              <a:t>th</a:t>
            </a:r>
            <a:r>
              <a:rPr lang="en-US" sz="2000" dirty="0" smtClean="0"/>
              <a:t> bunch a fast pressure rise, which is found perfectly correlated with the measurement from an </a:t>
            </a:r>
            <a:r>
              <a:rPr lang="en-US" sz="2000" dirty="0" err="1" smtClean="0"/>
              <a:t>e</a:t>
            </a:r>
            <a:r>
              <a:rPr lang="en-US" sz="2000" dirty="0" smtClean="0"/>
              <a:t>-cloud monitor, stops temporarily the injection process </a:t>
            </a:r>
          </a:p>
        </p:txBody>
      </p:sp>
      <p:pic>
        <p:nvPicPr>
          <p:cNvPr id="8" name="Picture 15" descr="beam_press_Ved_TN.pdf                                          0005AFB9Macintosh HD                   BC25E8C6:"/>
          <p:cNvPicPr>
            <a:picLocks noChangeAspect="1" noChangeArrowheads="1"/>
          </p:cNvPicPr>
          <p:nvPr/>
        </p:nvPicPr>
        <p:blipFill>
          <a:blip r:embed="rId4"/>
          <a:srcRect/>
          <a:stretch>
            <a:fillRect/>
          </a:stretch>
        </p:blipFill>
        <p:spPr bwMode="auto">
          <a:xfrm>
            <a:off x="1080000" y="1080000"/>
            <a:ext cx="7066236" cy="4500000"/>
          </a:xfrm>
          <a:prstGeom prst="rect">
            <a:avLst/>
          </a:prstGeom>
          <a:noFill/>
        </p:spPr>
      </p:pic>
      <p:sp>
        <p:nvSpPr>
          <p:cNvPr id="7" name="Slide Number Placeholder 6"/>
          <p:cNvSpPr>
            <a:spLocks noGrp="1"/>
          </p:cNvSpPr>
          <p:nvPr>
            <p:ph type="sldNum" sz="quarter" idx="12"/>
          </p:nvPr>
        </p:nvSpPr>
        <p:spPr/>
        <p:txBody>
          <a:bodyPr/>
          <a:lstStyle/>
          <a:p>
            <a:fld id="{2E081447-C3CE-9F4F-A689-9A72CAFF10CA}"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indicators</a:t>
            </a:r>
            <a:endParaRPr lang="de-DE" sz="4000" kern="0" dirty="0">
              <a:solidFill>
                <a:schemeClr val="tx2"/>
              </a:solidFill>
            </a:endParaRPr>
          </a:p>
        </p:txBody>
      </p:sp>
      <p:pic>
        <p:nvPicPr>
          <p:cNvPr id="4" name="Picture 3" descr="cern_logo.gif"/>
          <p:cNvPicPr>
            <a:picLocks noChangeAspect="1"/>
          </p:cNvPicPr>
          <p:nvPr/>
        </p:nvPicPr>
        <p:blipFill>
          <a:blip r:embed="rId3"/>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4"/>
          <a:stretch>
            <a:fillRect/>
          </a:stretch>
        </p:blipFill>
        <p:spPr>
          <a:xfrm>
            <a:off x="8064000" y="0"/>
            <a:ext cx="1080000" cy="1080000"/>
          </a:xfrm>
          <a:prstGeom prst="rect">
            <a:avLst/>
          </a:prstGeom>
        </p:spPr>
      </p:pic>
      <p:sp>
        <p:nvSpPr>
          <p:cNvPr id="7" name="Text Box 3"/>
          <p:cNvSpPr txBox="1">
            <a:spLocks noChangeArrowheads="1"/>
          </p:cNvSpPr>
          <p:nvPr/>
        </p:nvSpPr>
        <p:spPr bwMode="auto">
          <a:xfrm>
            <a:off x="5622925" y="2127250"/>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Text Box 4"/>
          <p:cNvSpPr txBox="1">
            <a:spLocks noChangeArrowheads="1"/>
          </p:cNvSpPr>
          <p:nvPr/>
        </p:nvSpPr>
        <p:spPr bwMode="auto">
          <a:xfrm>
            <a:off x="4572000" y="1990725"/>
            <a:ext cx="37338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
        <p:nvSpPr>
          <p:cNvPr id="10" name="Rectangle 5"/>
          <p:cNvSpPr>
            <a:spLocks noChangeArrowheads="1"/>
          </p:cNvSpPr>
          <p:nvPr/>
        </p:nvSpPr>
        <p:spPr bwMode="auto">
          <a:xfrm>
            <a:off x="7924800" y="2600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1" name="Text Box 6"/>
          <p:cNvSpPr txBox="1">
            <a:spLocks noChangeArrowheads="1"/>
          </p:cNvSpPr>
          <p:nvPr/>
        </p:nvSpPr>
        <p:spPr bwMode="auto">
          <a:xfrm>
            <a:off x="4038600" y="1609725"/>
            <a:ext cx="4495800" cy="2169825"/>
          </a:xfrm>
          <a:prstGeom prst="rect">
            <a:avLst/>
          </a:prstGeom>
          <a:noFill/>
          <a:ln w="9525">
            <a:noFill/>
            <a:miter lim="800000"/>
            <a:headEnd/>
            <a:tailEnd/>
          </a:ln>
          <a:effectLst/>
        </p:spPr>
        <p:txBody>
          <a:bodyPr>
            <a:prstTxWarp prst="textNoShape">
              <a:avLst/>
            </a:prstTxWarp>
            <a:spAutoFit/>
          </a:bodyPr>
          <a:lstStyle/>
          <a:p>
            <a:pPr>
              <a:spcBef>
                <a:spcPct val="50000"/>
              </a:spcBef>
            </a:pPr>
            <a:r>
              <a:rPr lang="de-DE" dirty="0" smtClean="0"/>
              <a:t>In </a:t>
            </a:r>
            <a:r>
              <a:rPr lang="de-DE" dirty="0" err="1" smtClean="0"/>
              <a:t>the</a:t>
            </a:r>
            <a:r>
              <a:rPr lang="de-DE" dirty="0" smtClean="0"/>
              <a:t> SPS a </a:t>
            </a:r>
            <a:r>
              <a:rPr lang="de-DE" dirty="0" err="1" smtClean="0"/>
              <a:t>special</a:t>
            </a:r>
            <a:r>
              <a:rPr lang="de-DE" dirty="0" smtClean="0"/>
              <a:t> </a:t>
            </a:r>
            <a:r>
              <a:rPr lang="de-DE" dirty="0" err="1">
                <a:solidFill>
                  <a:srgbClr val="FF0000"/>
                </a:solidFill>
              </a:rPr>
              <a:t>strip-detector</a:t>
            </a:r>
            <a:r>
              <a:rPr lang="de-DE" dirty="0" smtClean="0"/>
              <a:t> </a:t>
            </a:r>
            <a:r>
              <a:rPr lang="de-DE" dirty="0" err="1" smtClean="0"/>
              <a:t>is</a:t>
            </a:r>
            <a:r>
              <a:rPr lang="de-DE" dirty="0" smtClean="0"/>
              <a:t> </a:t>
            </a:r>
            <a:r>
              <a:rPr lang="de-DE" dirty="0" err="1" smtClean="0"/>
              <a:t>installed</a:t>
            </a:r>
            <a:r>
              <a:rPr lang="de-DE" dirty="0" smtClean="0"/>
              <a:t>, </a:t>
            </a:r>
            <a:r>
              <a:rPr lang="de-DE" dirty="0" err="1" smtClean="0"/>
              <a:t>which</a:t>
            </a:r>
            <a:r>
              <a:rPr lang="de-DE" dirty="0" smtClean="0"/>
              <a:t> </a:t>
            </a:r>
            <a:r>
              <a:rPr lang="de-DE" dirty="0" err="1" smtClean="0"/>
              <a:t>measures</a:t>
            </a:r>
            <a:r>
              <a:rPr lang="de-DE" dirty="0" smtClean="0"/>
              <a:t> </a:t>
            </a:r>
            <a:r>
              <a:rPr lang="de-DE" dirty="0" err="1" smtClean="0"/>
              <a:t>the</a:t>
            </a:r>
            <a:r>
              <a:rPr lang="de-DE" dirty="0" smtClean="0"/>
              <a:t> </a:t>
            </a:r>
            <a:r>
              <a:rPr lang="de-DE" dirty="0" err="1" smtClean="0"/>
              <a:t>distribution</a:t>
            </a:r>
            <a:r>
              <a:rPr lang="de-DE" dirty="0" smtClean="0"/>
              <a:t> of </a:t>
            </a:r>
            <a:r>
              <a:rPr lang="de-DE" dirty="0" err="1" smtClean="0"/>
              <a:t>the</a:t>
            </a:r>
            <a:r>
              <a:rPr lang="de-DE" dirty="0" smtClean="0"/>
              <a:t> </a:t>
            </a:r>
            <a:r>
              <a:rPr lang="de-DE" dirty="0" err="1" smtClean="0"/>
              <a:t>electron</a:t>
            </a:r>
            <a:r>
              <a:rPr lang="de-DE" dirty="0" smtClean="0"/>
              <a:t> </a:t>
            </a:r>
            <a:r>
              <a:rPr lang="de-DE" dirty="0" err="1" smtClean="0"/>
              <a:t>cloud</a:t>
            </a:r>
            <a:r>
              <a:rPr lang="de-DE" dirty="0" smtClean="0"/>
              <a:t> in </a:t>
            </a:r>
            <a:r>
              <a:rPr lang="de-DE" dirty="0" err="1" smtClean="0"/>
              <a:t>the</a:t>
            </a:r>
            <a:r>
              <a:rPr lang="de-DE" dirty="0" smtClean="0"/>
              <a:t> horizontal plane. </a:t>
            </a:r>
          </a:p>
          <a:p>
            <a:pPr>
              <a:spcBef>
                <a:spcPct val="50000"/>
              </a:spcBef>
            </a:pPr>
            <a:r>
              <a:rPr lang="de-DE" dirty="0" err="1" smtClean="0"/>
              <a:t>It</a:t>
            </a:r>
            <a:r>
              <a:rPr lang="de-DE" dirty="0" smtClean="0"/>
              <a:t> </a:t>
            </a:r>
            <a:r>
              <a:rPr lang="de-DE" dirty="0" err="1" smtClean="0"/>
              <a:t>shows</a:t>
            </a:r>
            <a:r>
              <a:rPr lang="de-DE" dirty="0" smtClean="0"/>
              <a:t> </a:t>
            </a:r>
            <a:r>
              <a:rPr lang="de-DE" dirty="0" err="1"/>
              <a:t>the</a:t>
            </a:r>
            <a:r>
              <a:rPr lang="de-DE" dirty="0"/>
              <a:t> </a:t>
            </a:r>
            <a:r>
              <a:rPr lang="de-DE" dirty="0" err="1"/>
              <a:t>two</a:t>
            </a:r>
            <a:r>
              <a:rPr lang="de-DE" dirty="0"/>
              <a:t> </a:t>
            </a:r>
            <a:r>
              <a:rPr lang="de-DE" dirty="0" err="1"/>
              <a:t>stripes</a:t>
            </a:r>
            <a:r>
              <a:rPr lang="de-DE" dirty="0"/>
              <a:t> in </a:t>
            </a:r>
            <a:r>
              <a:rPr lang="de-DE" dirty="0" err="1"/>
              <a:t>the</a:t>
            </a:r>
            <a:r>
              <a:rPr lang="de-DE" dirty="0"/>
              <a:t> </a:t>
            </a:r>
            <a:r>
              <a:rPr lang="de-DE" dirty="0" err="1"/>
              <a:t>electron</a:t>
            </a:r>
            <a:r>
              <a:rPr lang="de-DE" dirty="0"/>
              <a:t> </a:t>
            </a:r>
            <a:r>
              <a:rPr lang="de-DE" dirty="0" err="1"/>
              <a:t>distribution</a:t>
            </a:r>
            <a:r>
              <a:rPr lang="de-DE" dirty="0"/>
              <a:t> </a:t>
            </a:r>
            <a:r>
              <a:rPr lang="de-DE" dirty="0" err="1"/>
              <a:t>inside</a:t>
            </a:r>
            <a:r>
              <a:rPr lang="de-DE" dirty="0"/>
              <a:t> a </a:t>
            </a:r>
            <a:r>
              <a:rPr lang="de-DE" dirty="0" err="1">
                <a:solidFill>
                  <a:srgbClr val="FF0000"/>
                </a:solidFill>
              </a:rPr>
              <a:t>dipole</a:t>
            </a:r>
            <a:r>
              <a:rPr lang="de-DE" dirty="0">
                <a:solidFill>
                  <a:srgbClr val="FF0000"/>
                </a:solidFill>
              </a:rPr>
              <a:t> </a:t>
            </a:r>
            <a:r>
              <a:rPr lang="de-DE" dirty="0" err="1">
                <a:solidFill>
                  <a:srgbClr val="FF0000"/>
                </a:solidFill>
              </a:rPr>
              <a:t>field</a:t>
            </a:r>
            <a:r>
              <a:rPr lang="de-DE" dirty="0">
                <a:solidFill>
                  <a:srgbClr val="FF0000"/>
                </a:solidFill>
              </a:rPr>
              <a:t> </a:t>
            </a:r>
            <a:r>
              <a:rPr lang="de-DE" dirty="0" err="1">
                <a:solidFill>
                  <a:srgbClr val="FF0000"/>
                </a:solidFill>
              </a:rPr>
              <a:t>region</a:t>
            </a:r>
            <a:r>
              <a:rPr lang="de-DE" dirty="0"/>
              <a:t>. </a:t>
            </a:r>
            <a:r>
              <a:rPr lang="de-DE" dirty="0" err="1"/>
              <a:t>The</a:t>
            </a:r>
            <a:r>
              <a:rPr lang="de-DE" dirty="0"/>
              <a:t> </a:t>
            </a:r>
            <a:r>
              <a:rPr lang="de-DE" dirty="0" err="1"/>
              <a:t>position</a:t>
            </a:r>
            <a:r>
              <a:rPr lang="de-DE" dirty="0"/>
              <a:t> of </a:t>
            </a:r>
            <a:r>
              <a:rPr lang="de-DE" dirty="0" err="1"/>
              <a:t>the</a:t>
            </a:r>
            <a:r>
              <a:rPr lang="de-DE" dirty="0"/>
              <a:t> </a:t>
            </a:r>
            <a:r>
              <a:rPr lang="de-DE" dirty="0" err="1"/>
              <a:t>stripes</a:t>
            </a:r>
            <a:r>
              <a:rPr lang="de-DE" dirty="0"/>
              <a:t> </a:t>
            </a:r>
            <a:r>
              <a:rPr lang="de-DE" dirty="0" err="1"/>
              <a:t>depends</a:t>
            </a:r>
            <a:r>
              <a:rPr lang="de-DE" dirty="0"/>
              <a:t> on </a:t>
            </a:r>
            <a:r>
              <a:rPr lang="de-DE" dirty="0" err="1"/>
              <a:t>the</a:t>
            </a:r>
            <a:r>
              <a:rPr lang="de-DE" dirty="0"/>
              <a:t> </a:t>
            </a:r>
            <a:r>
              <a:rPr lang="de-DE" dirty="0" err="1">
                <a:solidFill>
                  <a:srgbClr val="0000FF"/>
                </a:solidFill>
              </a:rPr>
              <a:t>bunch</a:t>
            </a:r>
            <a:r>
              <a:rPr lang="de-DE" dirty="0">
                <a:solidFill>
                  <a:srgbClr val="0000FF"/>
                </a:solidFill>
              </a:rPr>
              <a:t> </a:t>
            </a:r>
            <a:r>
              <a:rPr lang="de-DE" dirty="0" err="1">
                <a:solidFill>
                  <a:srgbClr val="0000FF"/>
                </a:solidFill>
              </a:rPr>
              <a:t>intensity</a:t>
            </a:r>
            <a:r>
              <a:rPr lang="de-DE" dirty="0"/>
              <a:t> and on </a:t>
            </a:r>
            <a:r>
              <a:rPr lang="de-DE" dirty="0" err="1"/>
              <a:t>the</a:t>
            </a:r>
            <a:r>
              <a:rPr lang="de-DE" dirty="0"/>
              <a:t> </a:t>
            </a:r>
            <a:r>
              <a:rPr lang="de-DE" dirty="0" err="1">
                <a:solidFill>
                  <a:srgbClr val="0000FF"/>
                </a:solidFill>
              </a:rPr>
              <a:t>field</a:t>
            </a:r>
            <a:r>
              <a:rPr lang="de-DE" dirty="0">
                <a:solidFill>
                  <a:srgbClr val="0000FF"/>
                </a:solidFill>
              </a:rPr>
              <a:t> </a:t>
            </a:r>
            <a:r>
              <a:rPr lang="de-DE" dirty="0" err="1">
                <a:solidFill>
                  <a:srgbClr val="0000FF"/>
                </a:solidFill>
              </a:rPr>
              <a:t>strength</a:t>
            </a:r>
            <a:r>
              <a:rPr lang="de-DE" dirty="0"/>
              <a:t>.</a:t>
            </a:r>
          </a:p>
        </p:txBody>
      </p:sp>
      <p:graphicFrame>
        <p:nvGraphicFramePr>
          <p:cNvPr id="13" name="Object 9"/>
          <p:cNvGraphicFramePr>
            <a:graphicFrameLocks noChangeAspect="1"/>
          </p:cNvGraphicFramePr>
          <p:nvPr/>
        </p:nvGraphicFramePr>
        <p:xfrm>
          <a:off x="321726" y="1762125"/>
          <a:ext cx="3555179" cy="2071787"/>
        </p:xfrm>
        <a:graphic>
          <a:graphicData uri="http://schemas.openxmlformats.org/presentationml/2006/ole">
            <p:oleObj spid="_x0000_s68610" name="Dokument" r:id="rId5" imgW="2706624" imgH="1578864" progId="Word.Document.8">
              <p:embed/>
            </p:oleObj>
          </a:graphicData>
        </a:graphic>
      </p:graphicFrame>
      <p:graphicFrame>
        <p:nvGraphicFramePr>
          <p:cNvPr id="14" name="Object 10"/>
          <p:cNvGraphicFramePr>
            <a:graphicFrameLocks noChangeAspect="1"/>
          </p:cNvGraphicFramePr>
          <p:nvPr/>
        </p:nvGraphicFramePr>
        <p:xfrm>
          <a:off x="300906" y="3808526"/>
          <a:ext cx="3539230" cy="2071787"/>
        </p:xfrm>
        <a:graphic>
          <a:graphicData uri="http://schemas.openxmlformats.org/presentationml/2006/ole">
            <p:oleObj spid="_x0000_s68611" name="Dokument" r:id="rId6" imgW="2706624" imgH="1584960" progId="Word.Document.8">
              <p:embed/>
            </p:oleObj>
          </a:graphicData>
        </a:graphic>
      </p:graphicFrame>
      <p:graphicFrame>
        <p:nvGraphicFramePr>
          <p:cNvPr id="15" name="Object 12"/>
          <p:cNvGraphicFramePr>
            <a:graphicFrameLocks noChangeAspect="1"/>
          </p:cNvGraphicFramePr>
          <p:nvPr/>
        </p:nvGraphicFramePr>
        <p:xfrm>
          <a:off x="4183473" y="4046956"/>
          <a:ext cx="4402938" cy="2470863"/>
        </p:xfrm>
        <a:graphic>
          <a:graphicData uri="http://schemas.openxmlformats.org/presentationml/2006/ole">
            <p:oleObj spid="_x0000_s68612" name="Dokument" r:id="rId7" imgW="2883408" imgH="1618488" progId="Word.Document.8">
              <p:embed/>
            </p:oleObj>
          </a:graphicData>
        </a:graphic>
      </p:graphicFrame>
      <p:sp>
        <p:nvSpPr>
          <p:cNvPr id="12" name="Slide Number Placeholder 11"/>
          <p:cNvSpPr>
            <a:spLocks noGrp="1"/>
          </p:cNvSpPr>
          <p:nvPr>
            <p:ph type="sldNum" sz="quarter" idx="12"/>
          </p:nvPr>
        </p:nvSpPr>
        <p:spPr/>
        <p:txBody>
          <a:bodyPr/>
          <a:lstStyle/>
          <a:p>
            <a:fld id="{2E081447-C3CE-9F4F-A689-9A72CAFF10CA}"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indicators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2" name="Content Placeholder 8"/>
          <p:cNvSpPr>
            <a:spLocks noGrp="1"/>
          </p:cNvSpPr>
          <p:nvPr>
            <p:ph idx="1"/>
          </p:nvPr>
        </p:nvSpPr>
        <p:spPr>
          <a:xfrm>
            <a:off x="594282" y="5638800"/>
            <a:ext cx="8229600" cy="1066800"/>
          </a:xfrm>
        </p:spPr>
        <p:txBody>
          <a:bodyPr>
            <a:normAutofit fontScale="85000" lnSpcReduction="20000"/>
          </a:bodyPr>
          <a:lstStyle/>
          <a:p>
            <a:r>
              <a:rPr lang="en-US" sz="2000" dirty="0" smtClean="0"/>
              <a:t>Electron cloud strip monitors in the SPS are attached to chambers in which special coatings are laid in order to study their SEY properties (see the mitigation part)</a:t>
            </a:r>
          </a:p>
          <a:p>
            <a:r>
              <a:rPr lang="en-US" sz="2000" dirty="0" smtClean="0"/>
              <a:t>The electron cloud appears as a clear 1- or 2-stripe signal that grows during injection, saturates, and disappears when the beam is dumped.</a:t>
            </a:r>
          </a:p>
        </p:txBody>
      </p:sp>
      <p:pic>
        <p:nvPicPr>
          <p:cNvPr id="7" name="Picture 6"/>
          <p:cNvPicPr>
            <a:picLocks noChangeAspect="1"/>
          </p:cNvPicPr>
          <p:nvPr/>
        </p:nvPicPr>
        <p:blipFill>
          <a:blip r:embed="rId4"/>
          <a:stretch>
            <a:fillRect/>
          </a:stretch>
        </p:blipFill>
        <p:spPr>
          <a:xfrm>
            <a:off x="457200" y="1066800"/>
            <a:ext cx="7825418" cy="4680000"/>
          </a:xfrm>
          <a:prstGeom prst="rect">
            <a:avLst/>
          </a:prstGeom>
        </p:spPr>
      </p:pic>
      <p:sp>
        <p:nvSpPr>
          <p:cNvPr id="8" name="Slide Number Placeholder 7"/>
          <p:cNvSpPr>
            <a:spLocks noGrp="1"/>
          </p:cNvSpPr>
          <p:nvPr>
            <p:ph type="sldNum" sz="quarter" idx="12"/>
          </p:nvPr>
        </p:nvSpPr>
        <p:spPr/>
        <p:txBody>
          <a:bodyPr/>
          <a:lstStyle/>
          <a:p>
            <a:fld id="{2E081447-C3CE-9F4F-A689-9A72CAFF10CA}"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Beam ionization</a:t>
            </a:r>
            <a:endParaRPr lang="en-US" sz="3400" b="1" dirty="0">
              <a:solidFill>
                <a:srgbClr val="FF0000"/>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1" name="Content Placeholder 8"/>
          <p:cNvSpPr>
            <a:spLocks noGrp="1"/>
          </p:cNvSpPr>
          <p:nvPr>
            <p:ph idx="1"/>
          </p:nvPr>
        </p:nvSpPr>
        <p:spPr>
          <a:xfrm>
            <a:off x="469181" y="1379271"/>
            <a:ext cx="8229600" cy="5334000"/>
          </a:xfrm>
        </p:spPr>
        <p:txBody>
          <a:bodyPr>
            <a:normAutofit fontScale="70000" lnSpcReduction="20000"/>
          </a:bodyPr>
          <a:lstStyle/>
          <a:p>
            <a:r>
              <a:rPr lang="en-US" dirty="0" smtClean="0"/>
              <a:t>A list of features of charge production through scattering ionization of the residual gas:</a:t>
            </a:r>
          </a:p>
          <a:p>
            <a:pPr marL="971550" lvl="1" indent="-514350">
              <a:buFont typeface="+mj-lt"/>
              <a:buAutoNum type="arabicPeriod"/>
            </a:pPr>
            <a:r>
              <a:rPr lang="en-US" sz="2714" dirty="0" smtClean="0">
                <a:latin typeface="+mj-lt"/>
              </a:rPr>
              <a:t>Electron/ion pairs are all produced basically at rest in the volume swept by the passing beam</a:t>
            </a:r>
          </a:p>
          <a:p>
            <a:pPr marL="971550" lvl="1" indent="-514350">
              <a:buFont typeface="+mj-lt"/>
              <a:buAutoNum type="arabicPeriod"/>
            </a:pPr>
            <a:r>
              <a:rPr lang="en-US" sz="2714" dirty="0" smtClean="0">
                <a:latin typeface="+mj-lt"/>
              </a:rPr>
              <a:t>The amount of produced pairs is mainly determined by the quality of the vacuum and the beam intensity. To keep this value low, the higher intensity we want to put into an accelerator, the better vacuum is required </a:t>
            </a:r>
          </a:p>
          <a:p>
            <a:pPr marL="971550" lvl="1" indent="-514350">
              <a:buFont typeface="+mj-lt"/>
              <a:buAutoNum type="arabicPeriod"/>
            </a:pPr>
            <a:r>
              <a:rPr lang="en-US" sz="2714" dirty="0" smtClean="0">
                <a:latin typeface="+mj-lt"/>
              </a:rPr>
              <a:t>There is a weak dependency on the beam energy through the cross section of the ionization process. In fact, the ionization cross section does not vary significantly in the ranges of energy usually covered in accelerators. </a:t>
            </a:r>
          </a:p>
          <a:p>
            <a:pPr marL="971550" lvl="1" indent="-514350">
              <a:buFont typeface="+mj-lt"/>
              <a:buAutoNum type="arabicPeriod"/>
            </a:pPr>
            <a:r>
              <a:rPr lang="en-US" sz="2714" dirty="0" smtClean="0">
                <a:latin typeface="+mj-lt"/>
              </a:rPr>
              <a:t>While it is not essential to distinguish between the different species when we are concerned by electron production (mainly for machines operating with positively charged particles, e.g. positrons, protons, heavy ions), the composition of the rest gas is important to have a knowledge on the types of ions produced through this process (for machines operating with negatively charged particles, e.g. electrons, antiprotons). In fact, some ions can be trapped by the beam and accumulate, while some others can escape.  </a:t>
            </a:r>
          </a:p>
        </p:txBody>
      </p:sp>
      <p:sp>
        <p:nvSpPr>
          <p:cNvPr id="6" name="Slide Number Placeholder 5"/>
          <p:cNvSpPr>
            <a:spLocks noGrp="1"/>
          </p:cNvSpPr>
          <p:nvPr>
            <p:ph type="sldNum" sz="quarter" idx="12"/>
          </p:nvPr>
        </p:nvSpPr>
        <p:spPr/>
        <p:txBody>
          <a:bodyPr/>
          <a:lstStyle/>
          <a:p>
            <a:fld id="{2E081447-C3CE-9F4F-A689-9A72CAFF10CA}"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indicators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2" name="Content Placeholder 8"/>
          <p:cNvSpPr>
            <a:spLocks noGrp="1"/>
          </p:cNvSpPr>
          <p:nvPr>
            <p:ph idx="1"/>
          </p:nvPr>
        </p:nvSpPr>
        <p:spPr>
          <a:xfrm>
            <a:off x="599405" y="5590998"/>
            <a:ext cx="8229600" cy="1066800"/>
          </a:xfrm>
        </p:spPr>
        <p:txBody>
          <a:bodyPr>
            <a:normAutofit fontScale="85000" lnSpcReduction="20000"/>
          </a:bodyPr>
          <a:lstStyle/>
          <a:p>
            <a:r>
              <a:rPr lang="en-US" sz="2000" dirty="0" smtClean="0"/>
              <a:t>The integrated electron dose, as measured by the strip monitors on the previous slide, can be integrated over each cycle, normalized by the beam current and plotted versus time</a:t>
            </a:r>
          </a:p>
          <a:p>
            <a:r>
              <a:rPr lang="en-US" sz="2000" dirty="0" smtClean="0"/>
              <a:t>We can clearly see the SCRUBBING EFFECT </a:t>
            </a:r>
          </a:p>
        </p:txBody>
      </p:sp>
      <p:pic>
        <p:nvPicPr>
          <p:cNvPr id="8" name="Picture 7"/>
          <p:cNvPicPr>
            <a:picLocks noChangeAspect="1"/>
          </p:cNvPicPr>
          <p:nvPr/>
        </p:nvPicPr>
        <p:blipFill>
          <a:blip r:embed="rId4"/>
          <a:stretch>
            <a:fillRect/>
          </a:stretch>
        </p:blipFill>
        <p:spPr>
          <a:xfrm>
            <a:off x="1340701" y="1285698"/>
            <a:ext cx="6637014" cy="4140000"/>
          </a:xfrm>
          <a:prstGeom prst="rect">
            <a:avLst/>
          </a:prstGeom>
        </p:spPr>
      </p:pic>
      <p:sp>
        <p:nvSpPr>
          <p:cNvPr id="7" name="Slide Number Placeholder 6"/>
          <p:cNvSpPr>
            <a:spLocks noGrp="1"/>
          </p:cNvSpPr>
          <p:nvPr>
            <p:ph type="sldNum" sz="quarter" idx="12"/>
          </p:nvPr>
        </p:nvSpPr>
        <p:spPr/>
        <p:txBody>
          <a:bodyPr/>
          <a:lstStyle/>
          <a:p>
            <a:fld id="{2E081447-C3CE-9F4F-A689-9A72CAFF10CA}"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indicators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2" name="Content Placeholder 8"/>
          <p:cNvSpPr>
            <a:spLocks noGrp="1"/>
          </p:cNvSpPr>
          <p:nvPr>
            <p:ph idx="1"/>
          </p:nvPr>
        </p:nvSpPr>
        <p:spPr>
          <a:xfrm>
            <a:off x="596941" y="5005749"/>
            <a:ext cx="8229600" cy="1600200"/>
          </a:xfrm>
        </p:spPr>
        <p:txBody>
          <a:bodyPr>
            <a:normAutofit fontScale="77500" lnSpcReduction="20000"/>
          </a:bodyPr>
          <a:lstStyle/>
          <a:p>
            <a:r>
              <a:rPr lang="en-US" sz="2000" dirty="0" smtClean="0"/>
              <a:t>The ECI appears at the end of a batch or of a train of batches. Even if it is a single bunch instability, it remains a multi-bunch effect, because it relies on the previous bunches for the build up of the cloud.</a:t>
            </a:r>
          </a:p>
          <a:p>
            <a:r>
              <a:rPr lang="en-US" sz="2000" dirty="0" smtClean="0"/>
              <a:t>High chromaticity can cure it, but some times it is not desirable to operate with high chromaticity if there are lifetime issues.</a:t>
            </a:r>
          </a:p>
          <a:p>
            <a:r>
              <a:rPr lang="en-US" sz="2000" dirty="0" smtClean="0"/>
              <a:t>It usually causes beam loss, but not necessarily, because the unstable motion can saturate at a level such as not to produce losses  </a:t>
            </a:r>
          </a:p>
        </p:txBody>
      </p:sp>
      <p:pic>
        <p:nvPicPr>
          <p:cNvPr id="8" name="Picture 4" descr="Rumolo-eci-fig5.pdf                                            00395BFAMacintosh HD                   BC25E8C6:"/>
          <p:cNvPicPr>
            <a:picLocks noChangeAspect="1" noChangeArrowheads="1"/>
          </p:cNvPicPr>
          <p:nvPr/>
        </p:nvPicPr>
        <p:blipFill>
          <a:blip r:embed="rId4"/>
          <a:srcRect t="54552"/>
          <a:stretch>
            <a:fillRect/>
          </a:stretch>
        </p:blipFill>
        <p:spPr bwMode="auto">
          <a:xfrm>
            <a:off x="1524000" y="1286026"/>
            <a:ext cx="6119825" cy="3600000"/>
          </a:xfrm>
          <a:prstGeom prst="rect">
            <a:avLst/>
          </a:prstGeom>
          <a:noFill/>
        </p:spPr>
      </p:pic>
      <p:sp>
        <p:nvSpPr>
          <p:cNvPr id="7" name="Slide Number Placeholder 6"/>
          <p:cNvSpPr>
            <a:spLocks noGrp="1"/>
          </p:cNvSpPr>
          <p:nvPr>
            <p:ph type="sldNum" sz="quarter" idx="12"/>
          </p:nvPr>
        </p:nvSpPr>
        <p:spPr/>
        <p:txBody>
          <a:bodyPr/>
          <a:lstStyle/>
          <a:p>
            <a:fld id="{2E081447-C3CE-9F4F-A689-9A72CAFF10CA}"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indicators</a:t>
            </a:r>
            <a:endParaRPr lang="de-DE" sz="4000" kern="0" dirty="0">
              <a:solidFill>
                <a:schemeClr val="tx2"/>
              </a:solidFill>
            </a:endParaRPr>
          </a:p>
        </p:txBody>
      </p:sp>
      <p:pic>
        <p:nvPicPr>
          <p:cNvPr id="4" name="Picture 3" descr="cern_logo.gif"/>
          <p:cNvPicPr>
            <a:picLocks noChangeAspect="1"/>
          </p:cNvPicPr>
          <p:nvPr/>
        </p:nvPicPr>
        <p:blipFill>
          <a:blip r:embed="rId3"/>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4"/>
          <a:stretch>
            <a:fillRect/>
          </a:stretch>
        </p:blipFill>
        <p:spPr>
          <a:xfrm>
            <a:off x="8064000" y="0"/>
            <a:ext cx="1080000" cy="1080000"/>
          </a:xfrm>
          <a:prstGeom prst="rect">
            <a:avLst/>
          </a:prstGeom>
        </p:spPr>
      </p:pic>
      <p:pic>
        <p:nvPicPr>
          <p:cNvPr id="7" name="Picture 2" descr="/Users/grumolo/Desktop/Old MACgio/Desktop/CERN/SPS Miscellanea/SPS-Upgrade/SPS experiment on e-cloud/Final Experiment 2007/moviebdata6_BPM51503planeV-bis.mov">
            <a:hlinkClick r:id="" action="ppaction://media"/>
          </p:cNvPr>
          <p:cNvPicPr/>
          <p:nvPr>
            <a:videoFile r:link="rId1"/>
          </p:nvPr>
        </p:nvPicPr>
        <p:blipFill>
          <a:blip r:embed="rId5"/>
          <a:srcRect/>
          <a:stretch>
            <a:fillRect/>
          </a:stretch>
        </p:blipFill>
        <p:spPr bwMode="auto">
          <a:xfrm>
            <a:off x="1981200" y="1219200"/>
            <a:ext cx="5535613" cy="4149725"/>
          </a:xfrm>
          <a:prstGeom prst="rect">
            <a:avLst/>
          </a:prstGeom>
          <a:noFill/>
          <a:ln w="9525">
            <a:noFill/>
            <a:miter lim="800000"/>
            <a:headEnd/>
            <a:tailEnd/>
          </a:ln>
          <a:effectLst/>
        </p:spPr>
      </p:pic>
      <p:sp>
        <p:nvSpPr>
          <p:cNvPr id="10" name="Content Placeholder 8"/>
          <p:cNvSpPr>
            <a:spLocks noGrp="1"/>
          </p:cNvSpPr>
          <p:nvPr>
            <p:ph idx="1"/>
          </p:nvPr>
        </p:nvSpPr>
        <p:spPr>
          <a:xfrm>
            <a:off x="596941" y="5466477"/>
            <a:ext cx="8229600" cy="1139472"/>
          </a:xfrm>
        </p:spPr>
        <p:txBody>
          <a:bodyPr>
            <a:normAutofit fontScale="85000" lnSpcReduction="20000"/>
          </a:bodyPr>
          <a:lstStyle/>
          <a:p>
            <a:r>
              <a:rPr lang="en-US" sz="2000" dirty="0" smtClean="0"/>
              <a:t>The ECI shows as a strong dipole motion on the last bunches of the </a:t>
            </a:r>
            <a:r>
              <a:rPr lang="en-US" sz="2000" dirty="0" err="1" smtClean="0"/>
              <a:t>train(s</a:t>
            </a:r>
            <a:r>
              <a:rPr lang="en-US" sz="2000" dirty="0" smtClean="0"/>
              <a:t>)</a:t>
            </a:r>
          </a:p>
          <a:p>
            <a:r>
              <a:rPr lang="en-US" sz="2000" dirty="0" smtClean="0"/>
              <a:t>Here we captured the instability at its saturation</a:t>
            </a:r>
          </a:p>
          <a:p>
            <a:r>
              <a:rPr lang="en-US" sz="2000" dirty="0" smtClean="0"/>
              <a:t>If we could now zoom on one of these unstable bunches and look at the intra-bunch motion while the instability develops and eventually saturates…..</a:t>
            </a:r>
            <a:r>
              <a:rPr lang="en-US" sz="2000" dirty="0" smtClean="0">
                <a:hlinkClick r:id="rId6" action="ppaction://hlinkfile"/>
              </a:rPr>
              <a:t>Movie1</a:t>
            </a:r>
            <a:r>
              <a:rPr lang="en-US" sz="2000" dirty="0" smtClean="0"/>
              <a:t>, </a:t>
            </a:r>
            <a:r>
              <a:rPr lang="en-US" sz="2000" dirty="0" smtClean="0">
                <a:hlinkClick r:id="rId7" action="ppaction://hlinkfile"/>
              </a:rPr>
              <a:t>Movie2</a:t>
            </a:r>
            <a:endParaRPr lang="en-US" sz="2000" dirty="0" smtClean="0"/>
          </a:p>
        </p:txBody>
      </p:sp>
      <p:sp>
        <p:nvSpPr>
          <p:cNvPr id="8" name="Slide Number Placeholder 7"/>
          <p:cNvSpPr>
            <a:spLocks noGrp="1"/>
          </p:cNvSpPr>
          <p:nvPr>
            <p:ph type="sldNum" sz="quarter" idx="12"/>
          </p:nvPr>
        </p:nvSpPr>
        <p:spPr/>
        <p:txBody>
          <a:bodyPr/>
          <a:lstStyle/>
          <a:p>
            <a:fld id="{2E081447-C3CE-9F4F-A689-9A72CAFF10CA}" type="slidenum">
              <a:rPr lang="en-US" smtClean="0"/>
              <a:pPr/>
              <a:t>62</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mitigation</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9" name="Text Box 7"/>
          <p:cNvSpPr txBox="1">
            <a:spLocks noChangeArrowheads="1"/>
          </p:cNvSpPr>
          <p:nvPr/>
        </p:nvSpPr>
        <p:spPr bwMode="auto">
          <a:xfrm>
            <a:off x="3500438" y="2641601"/>
            <a:ext cx="2266950" cy="404812"/>
          </a:xfrm>
          <a:prstGeom prst="rect">
            <a:avLst/>
          </a:prstGeom>
          <a:solidFill>
            <a:srgbClr val="CC9900"/>
          </a:solidFill>
          <a:ln w="38100">
            <a:solidFill>
              <a:srgbClr val="CC3399"/>
            </a:solidFill>
            <a:miter lim="800000"/>
            <a:headEnd/>
            <a:tailEnd/>
          </a:ln>
          <a:effectLst/>
        </p:spPr>
        <p:txBody>
          <a:bodyPr wrap="none">
            <a:prstTxWarp prst="textNoShape">
              <a:avLst/>
            </a:prstTxWarp>
            <a:spAutoFit/>
          </a:bodyPr>
          <a:lstStyle/>
          <a:p>
            <a:r>
              <a:rPr lang="en-US" b="1">
                <a:solidFill>
                  <a:schemeClr val="bg1"/>
                </a:solidFill>
              </a:rPr>
              <a:t>Possible Solutions</a:t>
            </a:r>
          </a:p>
        </p:txBody>
      </p:sp>
      <p:sp>
        <p:nvSpPr>
          <p:cNvPr id="11" name="Text Box 8"/>
          <p:cNvSpPr txBox="1">
            <a:spLocks noChangeArrowheads="1"/>
          </p:cNvSpPr>
          <p:nvPr/>
        </p:nvSpPr>
        <p:spPr bwMode="auto">
          <a:xfrm>
            <a:off x="342162" y="1295020"/>
            <a:ext cx="2143125" cy="1200329"/>
          </a:xfrm>
          <a:prstGeom prst="rect">
            <a:avLst/>
          </a:prstGeom>
          <a:solidFill>
            <a:srgbClr val="CC3399"/>
          </a:solidFill>
          <a:ln w="9525">
            <a:solidFill>
              <a:srgbClr val="4D4D4D"/>
            </a:solidFill>
            <a:miter lim="800000"/>
            <a:headEnd/>
            <a:tailEnd/>
          </a:ln>
          <a:effectLst/>
        </p:spPr>
        <p:txBody>
          <a:bodyPr wrap="square">
            <a:prstTxWarp prst="textNoShape">
              <a:avLst/>
            </a:prstTxWarp>
            <a:spAutoFit/>
          </a:bodyPr>
          <a:lstStyle/>
          <a:p>
            <a:r>
              <a:rPr lang="en-US" b="1" dirty="0" smtClean="0">
                <a:solidFill>
                  <a:schemeClr val="bg1"/>
                </a:solidFill>
              </a:rPr>
              <a:t>Clearing </a:t>
            </a:r>
            <a:r>
              <a:rPr lang="en-US" b="1" dirty="0">
                <a:solidFill>
                  <a:schemeClr val="bg1"/>
                </a:solidFill>
              </a:rPr>
              <a:t>electrodes installed along the vacuum </a:t>
            </a:r>
            <a:r>
              <a:rPr lang="en-US" b="1" dirty="0" smtClean="0">
                <a:solidFill>
                  <a:schemeClr val="bg1"/>
                </a:solidFill>
              </a:rPr>
              <a:t>chambers (only local)</a:t>
            </a:r>
            <a:r>
              <a:rPr lang="en-US" dirty="0" smtClean="0">
                <a:solidFill>
                  <a:schemeClr val="bg1"/>
                </a:solidFill>
              </a:rPr>
              <a:t> </a:t>
            </a:r>
            <a:endParaRPr lang="en-US" dirty="0">
              <a:solidFill>
                <a:schemeClr val="bg1"/>
              </a:solidFill>
            </a:endParaRPr>
          </a:p>
        </p:txBody>
      </p:sp>
      <p:cxnSp>
        <p:nvCxnSpPr>
          <p:cNvPr id="14" name="AutoShape 10"/>
          <p:cNvCxnSpPr>
            <a:cxnSpLocks noChangeShapeType="1"/>
            <a:stCxn id="9" idx="1"/>
          </p:cNvCxnSpPr>
          <p:nvPr/>
        </p:nvCxnSpPr>
        <p:spPr bwMode="auto">
          <a:xfrm rot="10800000">
            <a:off x="2485288" y="2110931"/>
            <a:ext cx="1015151" cy="733076"/>
          </a:xfrm>
          <a:prstGeom prst="straightConnector1">
            <a:avLst/>
          </a:prstGeom>
          <a:noFill/>
          <a:ln w="9525">
            <a:solidFill>
              <a:srgbClr val="4F81BD"/>
            </a:solidFill>
            <a:round/>
            <a:headEnd type="none"/>
            <a:tailEnd type="stealth" w="lg" len="lg"/>
          </a:ln>
          <a:effectLst/>
        </p:spPr>
      </p:cxnSp>
      <p:sp>
        <p:nvSpPr>
          <p:cNvPr id="15" name="Text Box 11"/>
          <p:cNvSpPr txBox="1">
            <a:spLocks noChangeArrowheads="1"/>
          </p:cNvSpPr>
          <p:nvPr/>
        </p:nvSpPr>
        <p:spPr bwMode="auto">
          <a:xfrm>
            <a:off x="142875" y="3695701"/>
            <a:ext cx="4284663" cy="650875"/>
          </a:xfrm>
          <a:prstGeom prst="rect">
            <a:avLst/>
          </a:prstGeom>
          <a:solidFill>
            <a:srgbClr val="CC9900"/>
          </a:solidFill>
          <a:ln w="9525">
            <a:solidFill>
              <a:srgbClr val="4D4D4D"/>
            </a:solidFill>
            <a:miter lim="800000"/>
            <a:headEnd/>
            <a:tailEnd/>
          </a:ln>
          <a:effectLst/>
        </p:spPr>
        <p:txBody>
          <a:bodyPr>
            <a:prstTxWarp prst="textNoShape">
              <a:avLst/>
            </a:prstTxWarp>
            <a:spAutoFit/>
          </a:bodyPr>
          <a:lstStyle/>
          <a:p>
            <a:r>
              <a:rPr lang="en-US" b="1">
                <a:solidFill>
                  <a:schemeClr val="bg1"/>
                </a:solidFill>
              </a:rPr>
              <a:t>To find out other thin films with an intrinsically low SEY.</a:t>
            </a:r>
          </a:p>
        </p:txBody>
      </p:sp>
      <p:sp>
        <p:nvSpPr>
          <p:cNvPr id="16" name="Text Box 12"/>
          <p:cNvSpPr txBox="1">
            <a:spLocks noChangeArrowheads="1"/>
          </p:cNvSpPr>
          <p:nvPr/>
        </p:nvSpPr>
        <p:spPr bwMode="auto">
          <a:xfrm>
            <a:off x="4932363" y="3687763"/>
            <a:ext cx="4176712" cy="650875"/>
          </a:xfrm>
          <a:prstGeom prst="rect">
            <a:avLst/>
          </a:prstGeom>
          <a:solidFill>
            <a:srgbClr val="CC9900"/>
          </a:solidFill>
          <a:ln w="9525">
            <a:solidFill>
              <a:srgbClr val="4D4D4D"/>
            </a:solidFill>
            <a:miter lim="800000"/>
            <a:headEnd/>
            <a:tailEnd/>
          </a:ln>
          <a:effectLst/>
        </p:spPr>
        <p:txBody>
          <a:bodyPr>
            <a:prstTxWarp prst="textNoShape">
              <a:avLst/>
            </a:prstTxWarp>
            <a:spAutoFit/>
          </a:bodyPr>
          <a:lstStyle/>
          <a:p>
            <a:r>
              <a:rPr lang="en-US" b="1">
                <a:solidFill>
                  <a:schemeClr val="bg1"/>
                </a:solidFill>
              </a:rPr>
              <a:t>To render the surface rough enough to block secondary electrons.</a:t>
            </a:r>
          </a:p>
        </p:txBody>
      </p:sp>
      <p:cxnSp>
        <p:nvCxnSpPr>
          <p:cNvPr id="17" name="AutoShape 13"/>
          <p:cNvCxnSpPr>
            <a:cxnSpLocks noChangeShapeType="1"/>
            <a:stCxn id="9" idx="2"/>
            <a:endCxn id="15" idx="0"/>
          </p:cNvCxnSpPr>
          <p:nvPr/>
        </p:nvCxnSpPr>
        <p:spPr bwMode="auto">
          <a:xfrm rot="5400000">
            <a:off x="3144838" y="2206625"/>
            <a:ext cx="630238" cy="2347913"/>
          </a:xfrm>
          <a:prstGeom prst="bentConnector3">
            <a:avLst>
              <a:gd name="adj1" fmla="val 48361"/>
            </a:avLst>
          </a:prstGeom>
          <a:noFill/>
          <a:ln w="9525">
            <a:solidFill>
              <a:srgbClr val="4F81BD"/>
            </a:solidFill>
            <a:miter lim="800000"/>
            <a:headEnd/>
            <a:tailEnd type="arrow"/>
          </a:ln>
          <a:effectLst/>
        </p:spPr>
      </p:cxnSp>
      <p:cxnSp>
        <p:nvCxnSpPr>
          <p:cNvPr id="18" name="AutoShape 14"/>
          <p:cNvCxnSpPr>
            <a:cxnSpLocks noChangeShapeType="1"/>
            <a:stCxn id="9" idx="2"/>
            <a:endCxn id="16" idx="0"/>
          </p:cNvCxnSpPr>
          <p:nvPr/>
        </p:nvCxnSpPr>
        <p:spPr bwMode="auto">
          <a:xfrm rot="16200000" flipH="1">
            <a:off x="5516563" y="2182813"/>
            <a:ext cx="622300" cy="2387600"/>
          </a:xfrm>
          <a:prstGeom prst="bentConnector3">
            <a:avLst>
              <a:gd name="adj1" fmla="val 48213"/>
            </a:avLst>
          </a:prstGeom>
          <a:noFill/>
          <a:ln w="9525">
            <a:solidFill>
              <a:srgbClr val="4F81BD"/>
            </a:solidFill>
            <a:miter lim="800000"/>
            <a:headEnd/>
            <a:tailEnd type="arrow"/>
          </a:ln>
          <a:effectLst/>
        </p:spPr>
      </p:cxnSp>
      <p:sp>
        <p:nvSpPr>
          <p:cNvPr id="19" name="Text Box 15"/>
          <p:cNvSpPr txBox="1">
            <a:spLocks noChangeArrowheads="1"/>
          </p:cNvSpPr>
          <p:nvPr/>
        </p:nvSpPr>
        <p:spPr bwMode="auto">
          <a:xfrm>
            <a:off x="3544888" y="4489451"/>
            <a:ext cx="2077875" cy="369332"/>
          </a:xfrm>
          <a:prstGeom prst="rect">
            <a:avLst/>
          </a:prstGeom>
          <a:noFill/>
          <a:ln w="9525">
            <a:solidFill>
              <a:srgbClr val="4F81BD"/>
            </a:solidFill>
            <a:prstDash val="dash"/>
            <a:miter lim="800000"/>
            <a:headEnd/>
            <a:tailEnd/>
          </a:ln>
          <a:effectLst/>
        </p:spPr>
        <p:txBody>
          <a:bodyPr wrap="none">
            <a:prstTxWarp prst="textNoShape">
              <a:avLst/>
            </a:prstTxWarp>
            <a:spAutoFit/>
          </a:bodyPr>
          <a:lstStyle/>
          <a:p>
            <a:r>
              <a:rPr lang="en-US" dirty="0">
                <a:solidFill>
                  <a:srgbClr val="000000"/>
                </a:solidFill>
              </a:rPr>
              <a:t>… or both combined</a:t>
            </a:r>
          </a:p>
        </p:txBody>
      </p:sp>
      <p:cxnSp>
        <p:nvCxnSpPr>
          <p:cNvPr id="20" name="AutoShape 16"/>
          <p:cNvCxnSpPr>
            <a:cxnSpLocks noChangeShapeType="1"/>
            <a:stCxn id="15" idx="3"/>
            <a:endCxn id="19" idx="0"/>
          </p:cNvCxnSpPr>
          <p:nvPr/>
        </p:nvCxnSpPr>
        <p:spPr bwMode="auto">
          <a:xfrm>
            <a:off x="4427538" y="4021139"/>
            <a:ext cx="156288" cy="468312"/>
          </a:xfrm>
          <a:prstGeom prst="bentConnector2">
            <a:avLst/>
          </a:prstGeom>
          <a:noFill/>
          <a:ln w="9525">
            <a:solidFill>
              <a:srgbClr val="4F81BD"/>
            </a:solidFill>
            <a:prstDash val="dash"/>
            <a:miter lim="800000"/>
            <a:headEnd/>
            <a:tailEnd/>
          </a:ln>
          <a:effectLst/>
        </p:spPr>
      </p:cxnSp>
      <p:cxnSp>
        <p:nvCxnSpPr>
          <p:cNvPr id="21" name="AutoShape 17"/>
          <p:cNvCxnSpPr>
            <a:cxnSpLocks noChangeShapeType="1"/>
            <a:stCxn id="16" idx="1"/>
            <a:endCxn id="19" idx="0"/>
          </p:cNvCxnSpPr>
          <p:nvPr/>
        </p:nvCxnSpPr>
        <p:spPr bwMode="auto">
          <a:xfrm rot="10800000" flipV="1">
            <a:off x="4583827" y="4013201"/>
            <a:ext cx="348537" cy="476250"/>
          </a:xfrm>
          <a:prstGeom prst="bentConnector2">
            <a:avLst/>
          </a:prstGeom>
          <a:noFill/>
          <a:ln w="9525">
            <a:solidFill>
              <a:srgbClr val="4F81BD"/>
            </a:solidFill>
            <a:prstDash val="dash"/>
            <a:miter lim="800000"/>
            <a:headEnd/>
            <a:tailEnd/>
          </a:ln>
          <a:effectLst/>
        </p:spPr>
      </p:cxnSp>
      <p:sp>
        <p:nvSpPr>
          <p:cNvPr id="22" name="Text Box 19"/>
          <p:cNvSpPr txBox="1">
            <a:spLocks noChangeArrowheads="1"/>
          </p:cNvSpPr>
          <p:nvPr/>
        </p:nvSpPr>
        <p:spPr bwMode="auto">
          <a:xfrm>
            <a:off x="2339975" y="5613401"/>
            <a:ext cx="2274888" cy="650875"/>
          </a:xfrm>
          <a:prstGeom prst="rect">
            <a:avLst/>
          </a:prstGeom>
          <a:solidFill>
            <a:srgbClr val="CC9900"/>
          </a:solidFill>
          <a:ln w="9525">
            <a:solidFill>
              <a:srgbClr val="4D4D4D"/>
            </a:solidFill>
            <a:miter lim="800000"/>
            <a:headEnd/>
            <a:tailEnd/>
          </a:ln>
          <a:effectLst/>
        </p:spPr>
        <p:txBody>
          <a:bodyPr>
            <a:prstTxWarp prst="textNoShape">
              <a:avLst/>
            </a:prstTxWarp>
            <a:spAutoFit/>
          </a:bodyPr>
          <a:lstStyle/>
          <a:p>
            <a:r>
              <a:rPr lang="en-US" b="1">
                <a:solidFill>
                  <a:schemeClr val="bg1"/>
                </a:solidFill>
              </a:rPr>
              <a:t>No need of heating once in vacuum</a:t>
            </a:r>
          </a:p>
        </p:txBody>
      </p:sp>
      <p:cxnSp>
        <p:nvCxnSpPr>
          <p:cNvPr id="23" name="AutoShape 20"/>
          <p:cNvCxnSpPr>
            <a:cxnSpLocks noChangeShapeType="1"/>
            <a:stCxn id="15" idx="2"/>
          </p:cNvCxnSpPr>
          <p:nvPr/>
        </p:nvCxnSpPr>
        <p:spPr bwMode="auto">
          <a:xfrm rot="5400000">
            <a:off x="1072356" y="4399758"/>
            <a:ext cx="1266825" cy="1160462"/>
          </a:xfrm>
          <a:prstGeom prst="bentConnector3">
            <a:avLst>
              <a:gd name="adj1" fmla="val 50000"/>
            </a:avLst>
          </a:prstGeom>
          <a:noFill/>
          <a:ln w="9525">
            <a:solidFill>
              <a:srgbClr val="4F81BD"/>
            </a:solidFill>
            <a:miter lim="800000"/>
            <a:headEnd/>
            <a:tailEnd type="arrow"/>
          </a:ln>
          <a:effectLst/>
        </p:spPr>
      </p:cxnSp>
      <p:cxnSp>
        <p:nvCxnSpPr>
          <p:cNvPr id="24" name="AutoShape 21"/>
          <p:cNvCxnSpPr>
            <a:cxnSpLocks noChangeShapeType="1"/>
            <a:stCxn id="15" idx="2"/>
            <a:endCxn id="22" idx="0"/>
          </p:cNvCxnSpPr>
          <p:nvPr/>
        </p:nvCxnSpPr>
        <p:spPr bwMode="auto">
          <a:xfrm rot="16200000" flipH="1">
            <a:off x="2248694" y="4383882"/>
            <a:ext cx="1266825" cy="1192213"/>
          </a:xfrm>
          <a:prstGeom prst="bentConnector3">
            <a:avLst>
              <a:gd name="adj1" fmla="val 50000"/>
            </a:avLst>
          </a:prstGeom>
          <a:noFill/>
          <a:ln w="9525">
            <a:solidFill>
              <a:srgbClr val="4F81BD"/>
            </a:solidFill>
            <a:miter lim="800000"/>
            <a:headEnd/>
            <a:tailEnd type="arrow"/>
          </a:ln>
          <a:effectLst/>
        </p:spPr>
      </p:cxnSp>
      <p:sp>
        <p:nvSpPr>
          <p:cNvPr id="25" name="Text Box 22"/>
          <p:cNvSpPr txBox="1">
            <a:spLocks noChangeArrowheads="1"/>
          </p:cNvSpPr>
          <p:nvPr/>
        </p:nvSpPr>
        <p:spPr bwMode="auto">
          <a:xfrm>
            <a:off x="4859338" y="5619751"/>
            <a:ext cx="1819275" cy="376237"/>
          </a:xfrm>
          <a:prstGeom prst="rect">
            <a:avLst/>
          </a:prstGeom>
          <a:solidFill>
            <a:srgbClr val="CC9900"/>
          </a:solidFill>
          <a:ln w="9525">
            <a:solidFill>
              <a:srgbClr val="4D4D4D"/>
            </a:solidFill>
            <a:miter lim="800000"/>
            <a:headEnd/>
            <a:tailEnd/>
          </a:ln>
          <a:effectLst/>
        </p:spPr>
        <p:txBody>
          <a:bodyPr>
            <a:prstTxWarp prst="textNoShape">
              <a:avLst/>
            </a:prstTxWarp>
            <a:spAutoFit/>
          </a:bodyPr>
          <a:lstStyle/>
          <a:p>
            <a:r>
              <a:rPr lang="en-US" b="1">
                <a:solidFill>
                  <a:schemeClr val="bg1"/>
                </a:solidFill>
              </a:rPr>
              <a:t>By machining</a:t>
            </a:r>
          </a:p>
        </p:txBody>
      </p:sp>
      <p:sp>
        <p:nvSpPr>
          <p:cNvPr id="26" name="Text Box 23"/>
          <p:cNvSpPr txBox="1">
            <a:spLocks noChangeArrowheads="1"/>
          </p:cNvSpPr>
          <p:nvPr/>
        </p:nvSpPr>
        <p:spPr bwMode="auto">
          <a:xfrm>
            <a:off x="7107238" y="5619751"/>
            <a:ext cx="2001837" cy="925512"/>
          </a:xfrm>
          <a:prstGeom prst="rect">
            <a:avLst/>
          </a:prstGeom>
          <a:solidFill>
            <a:srgbClr val="CC9900"/>
          </a:solidFill>
          <a:ln w="9525">
            <a:solidFill>
              <a:srgbClr val="4D4D4D"/>
            </a:solidFill>
            <a:miter lim="800000"/>
            <a:headEnd/>
            <a:tailEnd/>
          </a:ln>
          <a:effectLst/>
        </p:spPr>
        <p:txBody>
          <a:bodyPr>
            <a:prstTxWarp prst="textNoShape">
              <a:avLst/>
            </a:prstTxWarp>
            <a:spAutoFit/>
          </a:bodyPr>
          <a:lstStyle/>
          <a:p>
            <a:r>
              <a:rPr lang="en-US" b="1">
                <a:solidFill>
                  <a:schemeClr val="bg1"/>
                </a:solidFill>
              </a:rPr>
              <a:t>By chemical or electrochemical methods</a:t>
            </a:r>
          </a:p>
        </p:txBody>
      </p:sp>
      <p:cxnSp>
        <p:nvCxnSpPr>
          <p:cNvPr id="27" name="AutoShape 24"/>
          <p:cNvCxnSpPr>
            <a:cxnSpLocks noChangeShapeType="1"/>
            <a:stCxn id="16" idx="2"/>
            <a:endCxn id="25" idx="0"/>
          </p:cNvCxnSpPr>
          <p:nvPr/>
        </p:nvCxnSpPr>
        <p:spPr bwMode="auto">
          <a:xfrm rot="5400000">
            <a:off x="5754687" y="4352926"/>
            <a:ext cx="1281113" cy="1252538"/>
          </a:xfrm>
          <a:prstGeom prst="bentConnector3">
            <a:avLst>
              <a:gd name="adj1" fmla="val 49940"/>
            </a:avLst>
          </a:prstGeom>
          <a:noFill/>
          <a:ln w="9525">
            <a:solidFill>
              <a:srgbClr val="4F81BD"/>
            </a:solidFill>
            <a:miter lim="800000"/>
            <a:headEnd/>
            <a:tailEnd type="arrow"/>
          </a:ln>
          <a:effectLst/>
        </p:spPr>
      </p:cxnSp>
      <p:cxnSp>
        <p:nvCxnSpPr>
          <p:cNvPr id="28" name="AutoShape 25"/>
          <p:cNvCxnSpPr>
            <a:cxnSpLocks noChangeShapeType="1"/>
            <a:stCxn id="16" idx="2"/>
            <a:endCxn id="26" idx="0"/>
          </p:cNvCxnSpPr>
          <p:nvPr/>
        </p:nvCxnSpPr>
        <p:spPr bwMode="auto">
          <a:xfrm rot="16200000" flipH="1">
            <a:off x="6924675" y="4435476"/>
            <a:ext cx="1281113" cy="1087437"/>
          </a:xfrm>
          <a:prstGeom prst="bentConnector3">
            <a:avLst>
              <a:gd name="adj1" fmla="val 49940"/>
            </a:avLst>
          </a:prstGeom>
          <a:noFill/>
          <a:ln w="9525">
            <a:solidFill>
              <a:srgbClr val="4F81BD"/>
            </a:solidFill>
            <a:miter lim="800000"/>
            <a:headEnd/>
            <a:tailEnd type="arrow"/>
          </a:ln>
          <a:effectLst/>
        </p:spPr>
      </p:cxnSp>
      <p:sp>
        <p:nvSpPr>
          <p:cNvPr id="29" name="Text Box 26"/>
          <p:cNvSpPr txBox="1">
            <a:spLocks noChangeArrowheads="1"/>
          </p:cNvSpPr>
          <p:nvPr/>
        </p:nvSpPr>
        <p:spPr bwMode="auto">
          <a:xfrm>
            <a:off x="4878388" y="6170613"/>
            <a:ext cx="1819275" cy="376238"/>
          </a:xfrm>
          <a:prstGeom prst="rect">
            <a:avLst/>
          </a:prstGeom>
          <a:solidFill>
            <a:srgbClr val="CC9900"/>
          </a:solidFill>
          <a:ln w="9525">
            <a:solidFill>
              <a:srgbClr val="4D4D4D"/>
            </a:solidFill>
            <a:miter lim="800000"/>
            <a:headEnd/>
            <a:tailEnd/>
          </a:ln>
          <a:effectLst/>
        </p:spPr>
        <p:txBody>
          <a:bodyPr>
            <a:prstTxWarp prst="textNoShape">
              <a:avLst/>
            </a:prstTxWarp>
            <a:spAutoFit/>
          </a:bodyPr>
          <a:lstStyle/>
          <a:p>
            <a:r>
              <a:rPr lang="en-US" b="1">
                <a:solidFill>
                  <a:schemeClr val="bg1"/>
                </a:solidFill>
              </a:rPr>
              <a:t>By coating</a:t>
            </a:r>
          </a:p>
        </p:txBody>
      </p:sp>
      <p:cxnSp>
        <p:nvCxnSpPr>
          <p:cNvPr id="30" name="AutoShape 27"/>
          <p:cNvCxnSpPr>
            <a:cxnSpLocks noChangeShapeType="1"/>
            <a:stCxn id="16" idx="2"/>
            <a:endCxn id="29" idx="3"/>
          </p:cNvCxnSpPr>
          <p:nvPr/>
        </p:nvCxnSpPr>
        <p:spPr bwMode="auto">
          <a:xfrm rot="5400000">
            <a:off x="5849144" y="5187157"/>
            <a:ext cx="2020888" cy="323850"/>
          </a:xfrm>
          <a:prstGeom prst="bentConnector2">
            <a:avLst/>
          </a:prstGeom>
          <a:noFill/>
          <a:ln w="9525">
            <a:solidFill>
              <a:srgbClr val="4F81BD"/>
            </a:solidFill>
            <a:miter lim="800000"/>
            <a:headEnd/>
            <a:tailEnd type="arrow"/>
          </a:ln>
          <a:effectLst/>
        </p:spPr>
      </p:cxnSp>
      <p:grpSp>
        <p:nvGrpSpPr>
          <p:cNvPr id="31" name="Group 30"/>
          <p:cNvGrpSpPr/>
          <p:nvPr/>
        </p:nvGrpSpPr>
        <p:grpSpPr>
          <a:xfrm>
            <a:off x="2286000" y="3065464"/>
            <a:ext cx="2366169" cy="2554288"/>
            <a:chOff x="2286000" y="2755901"/>
            <a:chExt cx="2366169" cy="2554288"/>
          </a:xfrm>
        </p:grpSpPr>
        <p:cxnSp>
          <p:nvCxnSpPr>
            <p:cNvPr id="32" name="AutoShape 13"/>
            <p:cNvCxnSpPr>
              <a:cxnSpLocks noChangeShapeType="1"/>
            </p:cNvCxnSpPr>
            <p:nvPr/>
          </p:nvCxnSpPr>
          <p:spPr bwMode="auto">
            <a:xfrm rot="5400000">
              <a:off x="3163094" y="1897063"/>
              <a:ext cx="630238" cy="2347913"/>
            </a:xfrm>
            <a:prstGeom prst="bentConnector3">
              <a:avLst>
                <a:gd name="adj1" fmla="val 48361"/>
              </a:avLst>
            </a:prstGeom>
            <a:noFill/>
            <a:ln w="38100" cap="flat" cmpd="sng" algn="ctr">
              <a:solidFill>
                <a:srgbClr val="FF0000"/>
              </a:solidFill>
              <a:prstDash val="solid"/>
              <a:miter lim="800000"/>
              <a:headEnd type="none" w="med" len="med"/>
              <a:tailEnd type="arrow" w="med" len="med"/>
            </a:ln>
            <a:effectLst/>
          </p:spPr>
        </p:cxnSp>
        <p:cxnSp>
          <p:nvCxnSpPr>
            <p:cNvPr id="33" name="AutoShape 21"/>
            <p:cNvCxnSpPr>
              <a:cxnSpLocks noChangeShapeType="1"/>
            </p:cNvCxnSpPr>
            <p:nvPr/>
          </p:nvCxnSpPr>
          <p:spPr bwMode="auto">
            <a:xfrm rot="16200000" flipH="1">
              <a:off x="2248694" y="4080670"/>
              <a:ext cx="1266825" cy="1192213"/>
            </a:xfrm>
            <a:prstGeom prst="bentConnector3">
              <a:avLst>
                <a:gd name="adj1" fmla="val 50000"/>
              </a:avLst>
            </a:prstGeom>
            <a:noFill/>
            <a:ln w="38100" cap="flat" cmpd="sng" algn="ctr">
              <a:solidFill>
                <a:srgbClr val="FF0000"/>
              </a:solidFill>
              <a:prstDash val="solid"/>
              <a:miter lim="800000"/>
              <a:headEnd type="none" w="med" len="med"/>
              <a:tailEnd type="arrow" w="med" len="med"/>
            </a:ln>
            <a:effectLst/>
          </p:spPr>
        </p:cxnSp>
      </p:grpSp>
      <p:sp>
        <p:nvSpPr>
          <p:cNvPr id="36" name="Text Box 8"/>
          <p:cNvSpPr txBox="1">
            <a:spLocks noChangeArrowheads="1"/>
          </p:cNvSpPr>
          <p:nvPr/>
        </p:nvSpPr>
        <p:spPr bwMode="auto">
          <a:xfrm>
            <a:off x="3200400" y="1469349"/>
            <a:ext cx="2819400" cy="646331"/>
          </a:xfrm>
          <a:prstGeom prst="rect">
            <a:avLst/>
          </a:prstGeom>
          <a:solidFill>
            <a:srgbClr val="CC3399"/>
          </a:solidFill>
          <a:ln w="9525">
            <a:solidFill>
              <a:srgbClr val="4D4D4D"/>
            </a:solidFill>
            <a:miter lim="800000"/>
            <a:headEnd/>
            <a:tailEnd/>
          </a:ln>
          <a:effectLst/>
        </p:spPr>
        <p:txBody>
          <a:bodyPr wrap="square">
            <a:prstTxWarp prst="textNoShape">
              <a:avLst/>
            </a:prstTxWarp>
            <a:spAutoFit/>
          </a:bodyPr>
          <a:lstStyle/>
          <a:p>
            <a:r>
              <a:rPr lang="en-US" b="1" dirty="0" smtClean="0">
                <a:solidFill>
                  <a:schemeClr val="bg1"/>
                </a:solidFill>
              </a:rPr>
              <a:t>Solenoids (only applicable in field-free regions)</a:t>
            </a:r>
            <a:endParaRPr lang="en-US" dirty="0">
              <a:solidFill>
                <a:schemeClr val="bg1"/>
              </a:solidFill>
            </a:endParaRPr>
          </a:p>
        </p:txBody>
      </p:sp>
      <p:sp>
        <p:nvSpPr>
          <p:cNvPr id="37" name="Text Box 18"/>
          <p:cNvSpPr txBox="1">
            <a:spLocks noChangeArrowheads="1"/>
          </p:cNvSpPr>
          <p:nvPr/>
        </p:nvSpPr>
        <p:spPr bwMode="auto">
          <a:xfrm>
            <a:off x="69325" y="5624504"/>
            <a:ext cx="2179638" cy="650875"/>
          </a:xfrm>
          <a:prstGeom prst="rect">
            <a:avLst/>
          </a:prstGeom>
          <a:solidFill>
            <a:srgbClr val="CC9900"/>
          </a:solidFill>
          <a:ln w="9525">
            <a:solidFill>
              <a:srgbClr val="4D4D4D"/>
            </a:solidFill>
            <a:miter lim="800000"/>
            <a:headEnd/>
            <a:tailEnd/>
          </a:ln>
          <a:effectLst/>
        </p:spPr>
        <p:txBody>
          <a:bodyPr>
            <a:prstTxWarp prst="textNoShape">
              <a:avLst/>
            </a:prstTxWarp>
            <a:spAutoFit/>
          </a:bodyPr>
          <a:lstStyle/>
          <a:p>
            <a:r>
              <a:rPr lang="en-US" b="1" dirty="0">
                <a:solidFill>
                  <a:schemeClr val="bg1"/>
                </a:solidFill>
              </a:rPr>
              <a:t>Lower activation temperature NEG</a:t>
            </a:r>
          </a:p>
        </p:txBody>
      </p:sp>
      <p:cxnSp>
        <p:nvCxnSpPr>
          <p:cNvPr id="38" name="AutoShape 10"/>
          <p:cNvCxnSpPr>
            <a:cxnSpLocks noChangeShapeType="1"/>
          </p:cNvCxnSpPr>
          <p:nvPr/>
        </p:nvCxnSpPr>
        <p:spPr bwMode="auto">
          <a:xfrm rot="5400000" flipH="1" flipV="1">
            <a:off x="4317299" y="2375870"/>
            <a:ext cx="531466" cy="1588"/>
          </a:xfrm>
          <a:prstGeom prst="straightConnector1">
            <a:avLst/>
          </a:prstGeom>
          <a:noFill/>
          <a:ln w="9525">
            <a:solidFill>
              <a:srgbClr val="4F81BD"/>
            </a:solidFill>
            <a:round/>
            <a:headEnd type="none"/>
            <a:tailEnd type="stealth" w="lg" len="lg"/>
          </a:ln>
          <a:effectLst/>
        </p:spPr>
      </p:cxnSp>
      <p:sp>
        <p:nvSpPr>
          <p:cNvPr id="40" name="Text Box 8"/>
          <p:cNvSpPr txBox="1">
            <a:spLocks noChangeArrowheads="1"/>
          </p:cNvSpPr>
          <p:nvPr/>
        </p:nvSpPr>
        <p:spPr bwMode="auto">
          <a:xfrm>
            <a:off x="6678613" y="1606322"/>
            <a:ext cx="2224780" cy="923330"/>
          </a:xfrm>
          <a:prstGeom prst="rect">
            <a:avLst/>
          </a:prstGeom>
          <a:solidFill>
            <a:srgbClr val="CC3399"/>
          </a:solidFill>
          <a:ln w="9525">
            <a:solidFill>
              <a:srgbClr val="4D4D4D"/>
            </a:solidFill>
            <a:miter lim="800000"/>
            <a:headEnd/>
            <a:tailEnd/>
          </a:ln>
          <a:effectLst/>
        </p:spPr>
        <p:txBody>
          <a:bodyPr wrap="square">
            <a:prstTxWarp prst="textNoShape">
              <a:avLst/>
            </a:prstTxWarp>
            <a:spAutoFit/>
          </a:bodyPr>
          <a:lstStyle/>
          <a:p>
            <a:r>
              <a:rPr lang="en-US" b="1" dirty="0" smtClean="0">
                <a:solidFill>
                  <a:schemeClr val="bg1"/>
                </a:solidFill>
              </a:rPr>
              <a:t>Live with </a:t>
            </a:r>
            <a:r>
              <a:rPr lang="en-US" b="1" dirty="0" err="1" smtClean="0">
                <a:solidFill>
                  <a:schemeClr val="bg1"/>
                </a:solidFill>
              </a:rPr>
              <a:t>e</a:t>
            </a:r>
            <a:r>
              <a:rPr lang="en-US" b="1" dirty="0" smtClean="0">
                <a:solidFill>
                  <a:schemeClr val="bg1"/>
                </a:solidFill>
              </a:rPr>
              <a:t>-cloud but damp the instability: feedback system</a:t>
            </a:r>
            <a:endParaRPr lang="en-US" dirty="0">
              <a:solidFill>
                <a:schemeClr val="bg1"/>
              </a:solidFill>
            </a:endParaRPr>
          </a:p>
        </p:txBody>
      </p:sp>
      <p:cxnSp>
        <p:nvCxnSpPr>
          <p:cNvPr id="42" name="AutoShape 10"/>
          <p:cNvCxnSpPr>
            <a:cxnSpLocks noChangeShapeType="1"/>
            <a:stCxn id="9" idx="3"/>
          </p:cNvCxnSpPr>
          <p:nvPr/>
        </p:nvCxnSpPr>
        <p:spPr bwMode="auto">
          <a:xfrm flipV="1">
            <a:off x="5767388" y="2529654"/>
            <a:ext cx="1090612" cy="314353"/>
          </a:xfrm>
          <a:prstGeom prst="straightConnector1">
            <a:avLst/>
          </a:prstGeom>
          <a:noFill/>
          <a:ln w="9525">
            <a:solidFill>
              <a:srgbClr val="4F81BD"/>
            </a:solidFill>
            <a:round/>
            <a:headEnd type="none"/>
            <a:tailEnd type="stealth" w="lg" len="lg"/>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mitigation</a:t>
            </a:r>
            <a:r>
              <a:rPr lang="de-DE" sz="3200" kern="0" dirty="0" smtClean="0">
                <a:solidFill>
                  <a:schemeClr val="folHlink"/>
                </a:solidFill>
              </a:rPr>
              <a:t/>
            </a:r>
            <a:br>
              <a:rPr lang="de-DE" sz="3200" kern="0" dirty="0" smtClean="0">
                <a:solidFill>
                  <a:schemeClr val="folHlink"/>
                </a:solidFill>
              </a:rPr>
            </a:br>
            <a:r>
              <a:rPr lang="de-DE" sz="3200" kern="0" dirty="0" err="1" smtClean="0">
                <a:solidFill>
                  <a:schemeClr val="folHlink"/>
                </a:solidFill>
              </a:rPr>
              <a:t>Solenoids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pic>
        <p:nvPicPr>
          <p:cNvPr id="35" name="Picture 8" descr=" ohmi1.pdf                                                      00052080Macintosh HD                   BC25E8C6:"/>
          <p:cNvPicPr>
            <a:picLocks noChangeAspect="1" noChangeArrowheads="1"/>
          </p:cNvPicPr>
          <p:nvPr/>
        </p:nvPicPr>
        <p:blipFill>
          <a:blip r:embed="rId4"/>
          <a:srcRect l="16943" t="28223" r="16943" b="28223"/>
          <a:stretch>
            <a:fillRect/>
          </a:stretch>
        </p:blipFill>
        <p:spPr bwMode="auto">
          <a:xfrm>
            <a:off x="729497" y="1485683"/>
            <a:ext cx="4246956" cy="3960000"/>
          </a:xfrm>
          <a:prstGeom prst="rect">
            <a:avLst/>
          </a:prstGeom>
          <a:noFill/>
        </p:spPr>
      </p:pic>
      <p:sp>
        <p:nvSpPr>
          <p:cNvPr id="39" name="Content Placeholder 8"/>
          <p:cNvSpPr>
            <a:spLocks noGrp="1"/>
          </p:cNvSpPr>
          <p:nvPr>
            <p:ph idx="1"/>
          </p:nvPr>
        </p:nvSpPr>
        <p:spPr>
          <a:xfrm>
            <a:off x="596941" y="5466477"/>
            <a:ext cx="8229600" cy="1139472"/>
          </a:xfrm>
        </p:spPr>
        <p:txBody>
          <a:bodyPr>
            <a:normAutofit/>
          </a:bodyPr>
          <a:lstStyle/>
          <a:p>
            <a:r>
              <a:rPr lang="en-US" sz="2000" dirty="0" smtClean="0"/>
              <a:t>Solenoids have been successfully used at the LER of KEKB</a:t>
            </a:r>
          </a:p>
          <a:p>
            <a:r>
              <a:rPr lang="en-US" sz="2000" dirty="0" smtClean="0"/>
              <a:t>Switching them on drastically reduces the beam size blow up as well as the tune shift along the batch </a:t>
            </a:r>
          </a:p>
        </p:txBody>
      </p:sp>
      <p:pic>
        <p:nvPicPr>
          <p:cNvPr id="41" name="Picture 8"/>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5486400" y="3306477"/>
            <a:ext cx="2700000" cy="2160000"/>
          </a:xfrm>
          <a:prstGeom prst="rect">
            <a:avLst/>
          </a:prstGeom>
          <a:noFill/>
          <a:ln w="9525">
            <a:noFill/>
            <a:miter lim="800000"/>
            <a:headEnd/>
            <a:tailEnd/>
          </a:ln>
          <a:effectLst/>
        </p:spPr>
      </p:pic>
      <p:pic>
        <p:nvPicPr>
          <p:cNvPr id="43" name="Picture 10"/>
          <p:cNvPicPr>
            <a:picLocks noChangeAspect="1"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5519993" y="1219131"/>
            <a:ext cx="2700000" cy="2160000"/>
          </a:xfrm>
          <a:prstGeom prst="rect">
            <a:avLst/>
          </a:prstGeom>
          <a:noFill/>
          <a:ln w="9525">
            <a:noFill/>
            <a:miter lim="800000"/>
            <a:headEnd/>
            <a:tailEnd/>
          </a:ln>
          <a:effectLst/>
        </p:spPr>
      </p:pic>
      <p:sp>
        <p:nvSpPr>
          <p:cNvPr id="9" name="Slide Number Placeholder 8"/>
          <p:cNvSpPr>
            <a:spLocks noGrp="1"/>
          </p:cNvSpPr>
          <p:nvPr>
            <p:ph type="sldNum" sz="quarter" idx="12"/>
          </p:nvPr>
        </p:nvSpPr>
        <p:spPr/>
        <p:txBody>
          <a:bodyPr/>
          <a:lstStyle/>
          <a:p>
            <a:fld id="{2E081447-C3CE-9F4F-A689-9A72CAFF10CA}"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mitigation</a:t>
            </a:r>
            <a:r>
              <a:rPr lang="de-DE" sz="3200" kern="0" dirty="0" smtClean="0">
                <a:solidFill>
                  <a:schemeClr val="folHlink"/>
                </a:solidFill>
              </a:rPr>
              <a:t/>
            </a:r>
            <a:br>
              <a:rPr lang="de-DE" sz="3200" kern="0" dirty="0" smtClean="0">
                <a:solidFill>
                  <a:schemeClr val="folHlink"/>
                </a:solidFill>
              </a:rPr>
            </a:br>
            <a:r>
              <a:rPr lang="de-DE" sz="3200" kern="0" dirty="0" err="1" smtClean="0">
                <a:solidFill>
                  <a:schemeClr val="folHlink"/>
                </a:solidFill>
              </a:rPr>
              <a:t>Solenoids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39" name="Content Placeholder 8"/>
          <p:cNvSpPr>
            <a:spLocks noGrp="1"/>
          </p:cNvSpPr>
          <p:nvPr>
            <p:ph idx="1"/>
          </p:nvPr>
        </p:nvSpPr>
        <p:spPr>
          <a:xfrm>
            <a:off x="596941" y="5466477"/>
            <a:ext cx="8229600" cy="1139472"/>
          </a:xfrm>
        </p:spPr>
        <p:txBody>
          <a:bodyPr>
            <a:normAutofit/>
          </a:bodyPr>
          <a:lstStyle/>
          <a:p>
            <a:r>
              <a:rPr lang="en-US" sz="2000" dirty="0" smtClean="0"/>
              <a:t>Also at RHIC the beneficial effect of the solenoids has been observed</a:t>
            </a:r>
          </a:p>
          <a:p>
            <a:r>
              <a:rPr lang="en-US" sz="2000" dirty="0" smtClean="0"/>
              <a:t>By changing the intensity of the magnetic field, the electron cloud could be efficiently suppressed in a region with an electron detector.</a:t>
            </a:r>
          </a:p>
        </p:txBody>
      </p:sp>
      <p:pic>
        <p:nvPicPr>
          <p:cNvPr id="9" name="Picture 11" descr="&#10;gauss2.pdf                                                     0005AFB9Macintosh HD                   BC25E8C6:"/>
          <p:cNvPicPr>
            <a:picLocks noChangeAspect="1" noChangeArrowheads="1"/>
          </p:cNvPicPr>
          <p:nvPr/>
        </p:nvPicPr>
        <p:blipFill>
          <a:blip r:embed="rId4">
            <a:lum bright="-30000" contrast="46000"/>
          </a:blip>
          <a:srcRect/>
          <a:stretch>
            <a:fillRect/>
          </a:stretch>
        </p:blipFill>
        <p:spPr bwMode="auto">
          <a:xfrm>
            <a:off x="596941" y="1352195"/>
            <a:ext cx="6926216" cy="3960000"/>
          </a:xfrm>
          <a:prstGeom prst="rect">
            <a:avLst/>
          </a:prstGeom>
          <a:noFill/>
        </p:spPr>
      </p:pic>
      <p:sp>
        <p:nvSpPr>
          <p:cNvPr id="7" name="Slide Number Placeholder 6"/>
          <p:cNvSpPr>
            <a:spLocks noGrp="1"/>
          </p:cNvSpPr>
          <p:nvPr>
            <p:ph type="sldNum" sz="quarter" idx="12"/>
          </p:nvPr>
        </p:nvSpPr>
        <p:spPr/>
        <p:txBody>
          <a:bodyPr/>
          <a:lstStyle/>
          <a:p>
            <a:fld id="{2E081447-C3CE-9F4F-A689-9A72CAFF10CA}"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mitigation</a:t>
            </a:r>
            <a:r>
              <a:rPr lang="de-DE" sz="3200" kern="0" dirty="0" smtClean="0">
                <a:solidFill>
                  <a:schemeClr val="folHlink"/>
                </a:solidFill>
              </a:rPr>
              <a:t/>
            </a:r>
            <a:br>
              <a:rPr lang="de-DE" sz="3200" kern="0" dirty="0" smtClean="0">
                <a:solidFill>
                  <a:schemeClr val="folHlink"/>
                </a:solidFill>
              </a:rPr>
            </a:br>
            <a:r>
              <a:rPr lang="de-DE" sz="3200" kern="0" dirty="0" err="1" smtClean="0">
                <a:solidFill>
                  <a:schemeClr val="folHlink"/>
                </a:solidFill>
              </a:rPr>
              <a:t>Rough</a:t>
            </a:r>
            <a:r>
              <a:rPr lang="de-DE" sz="3200" kern="0" dirty="0" smtClean="0">
                <a:solidFill>
                  <a:schemeClr val="folHlink"/>
                </a:solidFill>
              </a:rPr>
              <a:t> </a:t>
            </a:r>
            <a:r>
              <a:rPr lang="de-DE" sz="3200" kern="0" dirty="0" err="1" smtClean="0">
                <a:solidFill>
                  <a:schemeClr val="folHlink"/>
                </a:solidFill>
              </a:rPr>
              <a:t>surfaces</a:t>
            </a:r>
            <a:r>
              <a:rPr lang="de-DE" sz="3200" kern="0" dirty="0" smtClean="0">
                <a:solidFill>
                  <a:schemeClr val="folHlink"/>
                </a:solidFill>
              </a:rPr>
              <a:t>: </a:t>
            </a:r>
            <a:r>
              <a:rPr lang="de-DE" sz="3200" kern="0" dirty="0" err="1" smtClean="0">
                <a:solidFill>
                  <a:schemeClr val="folHlink"/>
                </a:solidFill>
              </a:rPr>
              <a:t>grooves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39" name="Content Placeholder 8"/>
          <p:cNvSpPr>
            <a:spLocks noGrp="1"/>
          </p:cNvSpPr>
          <p:nvPr>
            <p:ph idx="1"/>
          </p:nvPr>
        </p:nvSpPr>
        <p:spPr>
          <a:xfrm>
            <a:off x="596941" y="5466477"/>
            <a:ext cx="8229600" cy="1139472"/>
          </a:xfrm>
        </p:spPr>
        <p:txBody>
          <a:bodyPr>
            <a:normAutofit fontScale="92500" lnSpcReduction="20000"/>
          </a:bodyPr>
          <a:lstStyle/>
          <a:p>
            <a:r>
              <a:rPr lang="en-US" sz="2000" dirty="0" smtClean="0"/>
              <a:t>To reduce the effective SEY, the inner surface of the beam pipe can be grooved, so that emitted electrons remain trapped</a:t>
            </a:r>
          </a:p>
          <a:p>
            <a:r>
              <a:rPr lang="en-US" sz="2000" dirty="0" smtClean="0"/>
              <a:t>Figure shows the effective SEY as a function of the groove angle and period, for a sample having </a:t>
            </a:r>
            <a:r>
              <a:rPr lang="en-US" sz="2000" dirty="0" err="1" smtClean="0">
                <a:latin typeface="Symbol" charset="2"/>
                <a:cs typeface="Symbol" charset="2"/>
              </a:rPr>
              <a:t>d</a:t>
            </a:r>
            <a:r>
              <a:rPr lang="en-US" sz="2000" baseline="-25000" dirty="0" err="1" smtClean="0"/>
              <a:t>max</a:t>
            </a:r>
            <a:r>
              <a:rPr lang="en-US" sz="2000" dirty="0" smtClean="0"/>
              <a:t>=1.74 at </a:t>
            </a:r>
            <a:r>
              <a:rPr lang="en-US" sz="2000" dirty="0" err="1" smtClean="0"/>
              <a:t>E</a:t>
            </a:r>
            <a:r>
              <a:rPr lang="en-US" sz="2000" baseline="-25000" dirty="0" err="1" smtClean="0"/>
              <a:t>max</a:t>
            </a:r>
            <a:r>
              <a:rPr lang="en-US" sz="2000" dirty="0" smtClean="0"/>
              <a:t>=330 </a:t>
            </a:r>
            <a:r>
              <a:rPr lang="en-US" sz="2000" dirty="0" err="1" smtClean="0"/>
              <a:t>eV</a:t>
            </a:r>
            <a:r>
              <a:rPr lang="en-US" sz="2000" dirty="0" smtClean="0"/>
              <a:t> </a:t>
            </a:r>
          </a:p>
        </p:txBody>
      </p:sp>
      <p:pic>
        <p:nvPicPr>
          <p:cNvPr id="7" name="Picture 6"/>
          <p:cNvPicPr>
            <a:picLocks noChangeAspect="1"/>
          </p:cNvPicPr>
          <p:nvPr/>
        </p:nvPicPr>
        <p:blipFill>
          <a:blip r:embed="rId4"/>
          <a:stretch>
            <a:fillRect/>
          </a:stretch>
        </p:blipFill>
        <p:spPr>
          <a:xfrm>
            <a:off x="1857913" y="1752600"/>
            <a:ext cx="2374286" cy="900000"/>
          </a:xfrm>
          <a:prstGeom prst="rect">
            <a:avLst/>
          </a:prstGeom>
        </p:spPr>
      </p:pic>
      <p:pic>
        <p:nvPicPr>
          <p:cNvPr id="12" name="Picture 11"/>
          <p:cNvPicPr>
            <a:picLocks noChangeAspect="1"/>
          </p:cNvPicPr>
          <p:nvPr/>
        </p:nvPicPr>
        <p:blipFill>
          <a:blip r:embed="rId5"/>
          <a:stretch>
            <a:fillRect/>
          </a:stretch>
        </p:blipFill>
        <p:spPr>
          <a:xfrm>
            <a:off x="4343927" y="1417638"/>
            <a:ext cx="4342873" cy="3960000"/>
          </a:xfrm>
          <a:prstGeom prst="rect">
            <a:avLst/>
          </a:prstGeom>
        </p:spPr>
      </p:pic>
      <p:pic>
        <p:nvPicPr>
          <p:cNvPr id="13" name="Picture 12"/>
          <p:cNvPicPr>
            <a:picLocks noChangeAspect="1"/>
          </p:cNvPicPr>
          <p:nvPr/>
        </p:nvPicPr>
        <p:blipFill>
          <a:blip r:embed="rId6"/>
          <a:stretch>
            <a:fillRect/>
          </a:stretch>
        </p:blipFill>
        <p:spPr>
          <a:xfrm>
            <a:off x="25400" y="2781300"/>
            <a:ext cx="3019656" cy="2520000"/>
          </a:xfrm>
          <a:prstGeom prst="rect">
            <a:avLst/>
          </a:prstGeom>
        </p:spPr>
      </p:pic>
      <p:sp>
        <p:nvSpPr>
          <p:cNvPr id="14" name="Rectangle 13"/>
          <p:cNvSpPr/>
          <p:nvPr/>
        </p:nvSpPr>
        <p:spPr>
          <a:xfrm>
            <a:off x="1080000" y="4953000"/>
            <a:ext cx="875800" cy="3483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55799" y="1739900"/>
            <a:ext cx="2311401" cy="927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endCxn id="15" idx="2"/>
          </p:cNvCxnSpPr>
          <p:nvPr/>
        </p:nvCxnSpPr>
        <p:spPr>
          <a:xfrm rot="5400000" flipH="1" flipV="1">
            <a:off x="1341706" y="3183207"/>
            <a:ext cx="2286000" cy="1253587"/>
          </a:xfrm>
          <a:prstGeom prst="straightConnector1">
            <a:avLst/>
          </a:prstGeom>
          <a:ln w="952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rot="18008349">
            <a:off x="2492145" y="3494967"/>
            <a:ext cx="555861" cy="292388"/>
          </a:xfrm>
          <a:prstGeom prst="rect">
            <a:avLst/>
          </a:prstGeom>
          <a:noFill/>
        </p:spPr>
        <p:txBody>
          <a:bodyPr wrap="none" rtlCol="0">
            <a:spAutoFit/>
          </a:bodyPr>
          <a:lstStyle/>
          <a:p>
            <a:r>
              <a:rPr lang="en-US" sz="1300" dirty="0" smtClean="0">
                <a:solidFill>
                  <a:srgbClr val="3366FF"/>
                </a:solidFill>
              </a:rPr>
              <a:t>zoom</a:t>
            </a:r>
            <a:endParaRPr lang="en-US" sz="1300" dirty="0">
              <a:solidFill>
                <a:srgbClr val="3366FF"/>
              </a:solidFill>
            </a:endParaRPr>
          </a:p>
        </p:txBody>
      </p:sp>
      <p:sp>
        <p:nvSpPr>
          <p:cNvPr id="16" name="Slide Number Placeholder 15"/>
          <p:cNvSpPr>
            <a:spLocks noGrp="1"/>
          </p:cNvSpPr>
          <p:nvPr>
            <p:ph type="sldNum" sz="quarter" idx="12"/>
          </p:nvPr>
        </p:nvSpPr>
        <p:spPr/>
        <p:txBody>
          <a:bodyPr/>
          <a:lstStyle/>
          <a:p>
            <a:fld id="{2E081447-C3CE-9F4F-A689-9A72CAFF10CA}"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mitigation</a:t>
            </a:r>
            <a:r>
              <a:rPr lang="de-DE" sz="3200" kern="0" dirty="0" smtClean="0">
                <a:solidFill>
                  <a:schemeClr val="folHlink"/>
                </a:solidFill>
              </a:rPr>
              <a:t/>
            </a:r>
            <a:br>
              <a:rPr lang="de-DE" sz="3200" kern="0" dirty="0" smtClean="0">
                <a:solidFill>
                  <a:schemeClr val="folHlink"/>
                </a:solidFill>
              </a:rPr>
            </a:br>
            <a:r>
              <a:rPr lang="de-DE" sz="3200" kern="0" dirty="0" err="1" smtClean="0">
                <a:solidFill>
                  <a:schemeClr val="folHlink"/>
                </a:solidFill>
              </a:rPr>
              <a:t>Rough</a:t>
            </a:r>
            <a:r>
              <a:rPr lang="de-DE" sz="3200" kern="0" dirty="0" smtClean="0">
                <a:solidFill>
                  <a:schemeClr val="folHlink"/>
                </a:solidFill>
              </a:rPr>
              <a:t> </a:t>
            </a:r>
            <a:r>
              <a:rPr lang="de-DE" sz="3200" kern="0" dirty="0" err="1" smtClean="0">
                <a:solidFill>
                  <a:schemeClr val="folHlink"/>
                </a:solidFill>
              </a:rPr>
              <a:t>surfaces</a:t>
            </a:r>
            <a:r>
              <a:rPr lang="de-DE" sz="3200" kern="0" dirty="0" smtClean="0">
                <a:solidFill>
                  <a:schemeClr val="folHlink"/>
                </a:solidFill>
              </a:rPr>
              <a:t>: </a:t>
            </a:r>
            <a:r>
              <a:rPr lang="de-DE" sz="3200" kern="0" dirty="0" err="1" smtClean="0">
                <a:solidFill>
                  <a:schemeClr val="folHlink"/>
                </a:solidFill>
              </a:rPr>
              <a:t>grooves</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39" name="Content Placeholder 8"/>
          <p:cNvSpPr>
            <a:spLocks noGrp="1"/>
          </p:cNvSpPr>
          <p:nvPr>
            <p:ph idx="1"/>
          </p:nvPr>
        </p:nvSpPr>
        <p:spPr>
          <a:xfrm>
            <a:off x="393741" y="2057400"/>
            <a:ext cx="3746459" cy="4216400"/>
          </a:xfrm>
        </p:spPr>
        <p:txBody>
          <a:bodyPr>
            <a:normAutofit/>
          </a:bodyPr>
          <a:lstStyle/>
          <a:p>
            <a:r>
              <a:rPr lang="en-US" sz="2000" dirty="0" smtClean="0"/>
              <a:t>Once angle and period are fixed, the efficiency of the grooving to reduce the SEY is found to depend on the shape of the tips.</a:t>
            </a:r>
          </a:p>
          <a:p>
            <a:r>
              <a:rPr lang="en-US" sz="2000" dirty="0" smtClean="0"/>
              <a:t>This solution raises the following concerns:</a:t>
            </a:r>
          </a:p>
          <a:p>
            <a:pPr lvl="1"/>
            <a:r>
              <a:rPr lang="en-US" sz="1806" dirty="0" smtClean="0"/>
              <a:t>Impedance enhancement (beam stability)</a:t>
            </a:r>
          </a:p>
          <a:p>
            <a:pPr lvl="1"/>
            <a:r>
              <a:rPr lang="en-US" sz="1806" dirty="0" smtClean="0"/>
              <a:t>Increased surface, which would make pumping more difficult (good vacuum)</a:t>
            </a:r>
          </a:p>
        </p:txBody>
      </p:sp>
      <p:pic>
        <p:nvPicPr>
          <p:cNvPr id="8" name="Picture 7"/>
          <p:cNvPicPr>
            <a:picLocks noChangeAspect="1"/>
          </p:cNvPicPr>
          <p:nvPr/>
        </p:nvPicPr>
        <p:blipFill>
          <a:blip r:embed="rId4"/>
          <a:stretch>
            <a:fillRect/>
          </a:stretch>
        </p:blipFill>
        <p:spPr>
          <a:xfrm>
            <a:off x="4830241" y="1410200"/>
            <a:ext cx="3065807" cy="1080000"/>
          </a:xfrm>
          <a:prstGeom prst="rect">
            <a:avLst/>
          </a:prstGeom>
        </p:spPr>
      </p:pic>
      <p:pic>
        <p:nvPicPr>
          <p:cNvPr id="9" name="Picture 8"/>
          <p:cNvPicPr>
            <a:picLocks noChangeAspect="1"/>
          </p:cNvPicPr>
          <p:nvPr/>
        </p:nvPicPr>
        <p:blipFill>
          <a:blip r:embed="rId5"/>
          <a:stretch>
            <a:fillRect/>
          </a:stretch>
        </p:blipFill>
        <p:spPr>
          <a:xfrm>
            <a:off x="4203700" y="2658649"/>
            <a:ext cx="4428948" cy="3960000"/>
          </a:xfrm>
          <a:prstGeom prst="rect">
            <a:avLst/>
          </a:prstGeom>
        </p:spPr>
      </p:pic>
      <p:sp>
        <p:nvSpPr>
          <p:cNvPr id="10" name="Slide Number Placeholder 9"/>
          <p:cNvSpPr>
            <a:spLocks noGrp="1"/>
          </p:cNvSpPr>
          <p:nvPr>
            <p:ph type="sldNum" sz="quarter" idx="12"/>
          </p:nvPr>
        </p:nvSpPr>
        <p:spPr/>
        <p:txBody>
          <a:bodyPr/>
          <a:lstStyle/>
          <a:p>
            <a:fld id="{2E081447-C3CE-9F4F-A689-9A72CAFF10CA}"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mitigation</a:t>
            </a:r>
            <a:r>
              <a:rPr lang="de-DE" sz="3200" kern="0" dirty="0" smtClean="0">
                <a:solidFill>
                  <a:schemeClr val="folHlink"/>
                </a:solidFill>
              </a:rPr>
              <a:t/>
            </a:r>
            <a:br>
              <a:rPr lang="de-DE" sz="3200" kern="0" dirty="0" smtClean="0">
                <a:solidFill>
                  <a:schemeClr val="folHlink"/>
                </a:solidFill>
              </a:rPr>
            </a:br>
            <a:r>
              <a:rPr lang="de-DE" sz="3200" kern="0" dirty="0" err="1" smtClean="0">
                <a:solidFill>
                  <a:schemeClr val="folHlink"/>
                </a:solidFill>
              </a:rPr>
              <a:t>Surface</a:t>
            </a:r>
            <a:r>
              <a:rPr lang="de-DE" sz="3200" kern="0" dirty="0" smtClean="0">
                <a:solidFill>
                  <a:schemeClr val="folHlink"/>
                </a:solidFill>
              </a:rPr>
              <a:t> </a:t>
            </a:r>
            <a:r>
              <a:rPr lang="de-DE" sz="3200" kern="0" dirty="0" err="1" smtClean="0">
                <a:solidFill>
                  <a:schemeClr val="folHlink"/>
                </a:solidFill>
              </a:rPr>
              <a:t>treatment</a:t>
            </a:r>
            <a:endParaRPr lang="de-DE" sz="4000" kern="0" dirty="0">
              <a:solidFill>
                <a:schemeClr val="tx2"/>
              </a:solidFill>
            </a:endParaRPr>
          </a:p>
        </p:txBody>
      </p:sp>
      <p:pic>
        <p:nvPicPr>
          <p:cNvPr id="4" name="Picture 3" descr="cern_logo.gif"/>
          <p:cNvPicPr>
            <a:picLocks noChangeAspect="1"/>
          </p:cNvPicPr>
          <p:nvPr/>
        </p:nvPicPr>
        <p:blipFill>
          <a:blip r:embed="rId3"/>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4"/>
          <a:stretch>
            <a:fillRect/>
          </a:stretch>
        </p:blipFill>
        <p:spPr>
          <a:xfrm>
            <a:off x="8064000" y="0"/>
            <a:ext cx="1080000" cy="1080000"/>
          </a:xfrm>
          <a:prstGeom prst="rect">
            <a:avLst/>
          </a:prstGeom>
        </p:spPr>
      </p:pic>
      <p:sp>
        <p:nvSpPr>
          <p:cNvPr id="8" name="Text Box 5"/>
          <p:cNvSpPr txBox="1">
            <a:spLocks noChangeArrowheads="1"/>
          </p:cNvSpPr>
          <p:nvPr/>
        </p:nvSpPr>
        <p:spPr bwMode="auto">
          <a:xfrm>
            <a:off x="336551" y="1797229"/>
            <a:ext cx="8642350" cy="379591"/>
          </a:xfrm>
          <a:prstGeom prst="rect">
            <a:avLst/>
          </a:prstGeom>
          <a:noFill/>
          <a:ln w="9525">
            <a:noFill/>
            <a:miter lim="800000"/>
            <a:headEnd/>
            <a:tailEnd/>
          </a:ln>
        </p:spPr>
        <p:txBody>
          <a:bodyPr>
            <a:prstTxWarp prst="textNoShape">
              <a:avLst/>
            </a:prstTxWarp>
            <a:spAutoFit/>
          </a:bodyPr>
          <a:lstStyle/>
          <a:p>
            <a:pPr algn="just">
              <a:lnSpc>
                <a:spcPct val="120000"/>
              </a:lnSpc>
            </a:pPr>
            <a:r>
              <a:rPr lang="en-US" sz="1600" b="1" dirty="0" smtClean="0">
                <a:solidFill>
                  <a:srgbClr val="000000"/>
                </a:solidFill>
              </a:rPr>
              <a:t>A SEY as low as 1.3 would be desirable in most cases, ideally SEY&lt;1 would be perfect</a:t>
            </a:r>
            <a:endParaRPr lang="en-US" sz="1600" b="1" dirty="0">
              <a:solidFill>
                <a:srgbClr val="000000"/>
              </a:solidFill>
            </a:endParaRPr>
          </a:p>
        </p:txBody>
      </p:sp>
      <p:sp>
        <p:nvSpPr>
          <p:cNvPr id="10" name="Text Box 5"/>
          <p:cNvSpPr txBox="1">
            <a:spLocks noChangeArrowheads="1"/>
          </p:cNvSpPr>
          <p:nvPr/>
        </p:nvSpPr>
        <p:spPr bwMode="auto">
          <a:xfrm>
            <a:off x="336551" y="1417638"/>
            <a:ext cx="8642350" cy="379591"/>
          </a:xfrm>
          <a:prstGeom prst="rect">
            <a:avLst/>
          </a:prstGeom>
          <a:noFill/>
          <a:ln w="9525">
            <a:noFill/>
            <a:miter lim="800000"/>
            <a:headEnd/>
            <a:tailEnd/>
          </a:ln>
        </p:spPr>
        <p:txBody>
          <a:bodyPr>
            <a:prstTxWarp prst="textNoShape">
              <a:avLst/>
            </a:prstTxWarp>
            <a:spAutoFit/>
          </a:bodyPr>
          <a:lstStyle/>
          <a:p>
            <a:pPr algn="just">
              <a:lnSpc>
                <a:spcPct val="120000"/>
              </a:lnSpc>
            </a:pPr>
            <a:r>
              <a:rPr lang="en-US" sz="1600" b="1" dirty="0">
                <a:solidFill>
                  <a:srgbClr val="000000"/>
                </a:solidFill>
              </a:rPr>
              <a:t>For traditional beam pipe metals</a:t>
            </a:r>
            <a:r>
              <a:rPr lang="en-US" sz="1600" b="1" dirty="0" smtClean="0">
                <a:solidFill>
                  <a:srgbClr val="000000"/>
                </a:solidFill>
              </a:rPr>
              <a:t>, e.g. </a:t>
            </a:r>
            <a:r>
              <a:rPr lang="en-US" sz="1600" b="1" dirty="0" err="1" smtClean="0">
                <a:solidFill>
                  <a:srgbClr val="000000"/>
                </a:solidFill>
              </a:rPr>
              <a:t>StSt</a:t>
            </a:r>
            <a:r>
              <a:rPr lang="en-US" sz="1600" b="1" dirty="0" smtClean="0">
                <a:solidFill>
                  <a:srgbClr val="000000"/>
                </a:solidFill>
              </a:rPr>
              <a:t>, </a:t>
            </a:r>
            <a:r>
              <a:rPr lang="en-US" sz="1600" b="1" dirty="0">
                <a:solidFill>
                  <a:srgbClr val="000000"/>
                </a:solidFill>
              </a:rPr>
              <a:t>after surface </a:t>
            </a:r>
            <a:r>
              <a:rPr lang="en-US" sz="1600" b="1" dirty="0" smtClean="0">
                <a:solidFill>
                  <a:srgbClr val="000000"/>
                </a:solidFill>
              </a:rPr>
              <a:t>cleaning</a:t>
            </a:r>
            <a:r>
              <a:rPr lang="en-US" sz="1600" dirty="0" smtClean="0">
                <a:solidFill>
                  <a:srgbClr val="000000"/>
                </a:solidFill>
              </a:rPr>
              <a:t> </a:t>
            </a:r>
            <a:r>
              <a:rPr lang="en-US" sz="1600" b="1" dirty="0">
                <a:solidFill>
                  <a:srgbClr val="000000"/>
                </a:solidFill>
              </a:rPr>
              <a:t>SEY is higher than 2.</a:t>
            </a:r>
          </a:p>
        </p:txBody>
      </p:sp>
      <p:sp>
        <p:nvSpPr>
          <p:cNvPr id="11" name="Text Box 5"/>
          <p:cNvSpPr txBox="1">
            <a:spLocks noChangeArrowheads="1"/>
          </p:cNvSpPr>
          <p:nvPr/>
        </p:nvSpPr>
        <p:spPr bwMode="auto">
          <a:xfrm>
            <a:off x="336551" y="2176820"/>
            <a:ext cx="8364537" cy="1265988"/>
          </a:xfrm>
          <a:prstGeom prst="rect">
            <a:avLst/>
          </a:prstGeom>
          <a:noFill/>
          <a:ln w="9525">
            <a:noFill/>
            <a:miter lim="800000"/>
            <a:headEnd/>
            <a:tailEnd/>
          </a:ln>
        </p:spPr>
        <p:txBody>
          <a:bodyPr wrap="square">
            <a:prstTxWarp prst="textNoShape">
              <a:avLst/>
            </a:prstTxWarp>
            <a:spAutoFit/>
          </a:bodyPr>
          <a:lstStyle/>
          <a:p>
            <a:pPr marL="174625" indent="-174625">
              <a:lnSpc>
                <a:spcPct val="120000"/>
              </a:lnSpc>
            </a:pPr>
            <a:r>
              <a:rPr lang="en-US" sz="1600" b="1" dirty="0">
                <a:solidFill>
                  <a:srgbClr val="000000"/>
                </a:solidFill>
              </a:rPr>
              <a:t>SEY can be </a:t>
            </a:r>
            <a:r>
              <a:rPr lang="en-US" sz="1600" b="1" dirty="0" smtClean="0">
                <a:solidFill>
                  <a:srgbClr val="000000"/>
                </a:solidFill>
              </a:rPr>
              <a:t>reduced </a:t>
            </a:r>
            <a:r>
              <a:rPr lang="en-US" sz="1600" b="1" dirty="0">
                <a:solidFill>
                  <a:srgbClr val="000000"/>
                </a:solidFill>
              </a:rPr>
              <a:t>by</a:t>
            </a:r>
            <a:r>
              <a:rPr lang="en-US" sz="1600" b="1" dirty="0" smtClean="0">
                <a:solidFill>
                  <a:srgbClr val="000000"/>
                </a:solidFill>
              </a:rPr>
              <a:t>:</a:t>
            </a:r>
          </a:p>
          <a:p>
            <a:pPr marL="174625" indent="-174625">
              <a:lnSpc>
                <a:spcPct val="120000"/>
              </a:lnSpc>
              <a:buFontTx/>
              <a:buChar char="•"/>
            </a:pPr>
            <a:r>
              <a:rPr lang="en-US" sz="1600" b="1" u="sng" dirty="0">
                <a:solidFill>
                  <a:srgbClr val="000000"/>
                </a:solidFill>
              </a:rPr>
              <a:t>in situ</a:t>
            </a:r>
            <a:r>
              <a:rPr lang="en-US" sz="1600" b="1" dirty="0">
                <a:solidFill>
                  <a:srgbClr val="000000"/>
                </a:solidFill>
              </a:rPr>
              <a:t> </a:t>
            </a:r>
            <a:r>
              <a:rPr lang="en-US" sz="1600" b="1" dirty="0" smtClean="0">
                <a:solidFill>
                  <a:srgbClr val="000000"/>
                </a:solidFill>
              </a:rPr>
              <a:t>bake-out  </a:t>
            </a:r>
            <a:r>
              <a:rPr lang="en-US" sz="1600" b="1" dirty="0">
                <a:solidFill>
                  <a:srgbClr val="000000"/>
                </a:solidFill>
              </a:rPr>
              <a:t>(for T=300°C</a:t>
            </a:r>
            <a:r>
              <a:rPr lang="en-US" sz="1600" b="1" dirty="0" smtClean="0">
                <a:solidFill>
                  <a:srgbClr val="000000"/>
                </a:solidFill>
              </a:rPr>
              <a:t>, e.g. </a:t>
            </a:r>
            <a:r>
              <a:rPr lang="en-US" sz="1600" b="1" dirty="0" err="1">
                <a:solidFill>
                  <a:srgbClr val="000000"/>
                </a:solidFill>
                <a:latin typeface="Symbol" charset="2"/>
              </a:rPr>
              <a:t>d</a:t>
            </a:r>
            <a:r>
              <a:rPr lang="en-US" sz="1600" b="1" baseline="-25000" dirty="0" err="1">
                <a:solidFill>
                  <a:srgbClr val="000000"/>
                </a:solidFill>
              </a:rPr>
              <a:t>max</a:t>
            </a:r>
            <a:r>
              <a:rPr lang="en-US" sz="1600" b="1" dirty="0">
                <a:solidFill>
                  <a:srgbClr val="000000"/>
                </a:solidFill>
              </a:rPr>
              <a:t> of Cu: 2.3 </a:t>
            </a:r>
            <a:r>
              <a:rPr lang="en-US" sz="1600" b="1" dirty="0" err="1">
                <a:solidFill>
                  <a:srgbClr val="000000"/>
                </a:solidFill>
                <a:sym typeface="Wingdings" charset="2"/>
              </a:rPr>
              <a:t></a:t>
            </a:r>
            <a:r>
              <a:rPr lang="en-US" sz="1600" b="1" dirty="0">
                <a:solidFill>
                  <a:srgbClr val="000000"/>
                </a:solidFill>
              </a:rPr>
              <a:t> 1.5</a:t>
            </a:r>
            <a:r>
              <a:rPr lang="en-US" sz="1600" b="1" dirty="0" smtClean="0">
                <a:solidFill>
                  <a:srgbClr val="000000"/>
                </a:solidFill>
              </a:rPr>
              <a:t>)</a:t>
            </a:r>
          </a:p>
          <a:p>
            <a:pPr marL="174625" indent="-174625">
              <a:lnSpc>
                <a:spcPct val="120000"/>
              </a:lnSpc>
              <a:buFontTx/>
              <a:buChar char="•"/>
            </a:pPr>
            <a:r>
              <a:rPr lang="en-US" sz="1600" b="1" dirty="0">
                <a:solidFill>
                  <a:srgbClr val="000000"/>
                </a:solidFill>
              </a:rPr>
              <a:t>increasing the </a:t>
            </a:r>
            <a:r>
              <a:rPr lang="en-US" sz="1600" b="1" dirty="0" smtClean="0">
                <a:solidFill>
                  <a:srgbClr val="000000"/>
                </a:solidFill>
              </a:rPr>
              <a:t>electron/radiation </a:t>
            </a:r>
            <a:r>
              <a:rPr lang="en-US" sz="1600" b="1" dirty="0">
                <a:solidFill>
                  <a:srgbClr val="000000"/>
                </a:solidFill>
              </a:rPr>
              <a:t>impingement dose </a:t>
            </a:r>
            <a:r>
              <a:rPr lang="en-US" sz="1600" b="1" dirty="0" smtClean="0">
                <a:solidFill>
                  <a:srgbClr val="000000"/>
                </a:solidFill>
              </a:rPr>
              <a:t>(so called conditioning or scrubbing)</a:t>
            </a:r>
            <a:r>
              <a:rPr lang="en-US" sz="1600" b="1" dirty="0">
                <a:solidFill>
                  <a:srgbClr val="000000"/>
                </a:solidFill>
              </a:rPr>
              <a:t>:</a:t>
            </a:r>
            <a:r>
              <a:rPr lang="en-US" sz="1600" b="1" dirty="0" smtClean="0">
                <a:solidFill>
                  <a:srgbClr val="000000"/>
                </a:solidFill>
              </a:rPr>
              <a:t>    fully </a:t>
            </a:r>
            <a:r>
              <a:rPr lang="en-US" sz="1600" b="1" dirty="0">
                <a:solidFill>
                  <a:srgbClr val="000000"/>
                </a:solidFill>
              </a:rPr>
              <a:t>conditioned surface for 10</a:t>
            </a:r>
            <a:r>
              <a:rPr lang="en-US" sz="1600" b="1" baseline="30000" dirty="0">
                <a:solidFill>
                  <a:srgbClr val="000000"/>
                </a:solidFill>
              </a:rPr>
              <a:t>-3</a:t>
            </a:r>
            <a:r>
              <a:rPr lang="en-US" sz="1600" b="1" dirty="0">
                <a:solidFill>
                  <a:srgbClr val="000000"/>
                </a:solidFill>
              </a:rPr>
              <a:t> C mm</a:t>
            </a:r>
            <a:r>
              <a:rPr lang="en-US" sz="1600" b="1" baseline="30000" dirty="0">
                <a:solidFill>
                  <a:srgbClr val="000000"/>
                </a:solidFill>
              </a:rPr>
              <a:t>-2</a:t>
            </a:r>
            <a:r>
              <a:rPr lang="en-US" sz="1600" b="1" dirty="0">
                <a:solidFill>
                  <a:srgbClr val="000000"/>
                </a:solidFill>
              </a:rPr>
              <a:t>.</a:t>
            </a:r>
            <a:endParaRPr lang="en-US" sz="1600" b="1" baseline="30000" dirty="0">
              <a:solidFill>
                <a:srgbClr val="000000"/>
              </a:solidFill>
            </a:endParaRPr>
          </a:p>
        </p:txBody>
      </p:sp>
      <p:graphicFrame>
        <p:nvGraphicFramePr>
          <p:cNvPr id="12" name="Object 2"/>
          <p:cNvGraphicFramePr>
            <a:graphicFrameLocks noChangeAspect="1"/>
          </p:cNvGraphicFramePr>
          <p:nvPr/>
        </p:nvGraphicFramePr>
        <p:xfrm>
          <a:off x="2681288" y="3453958"/>
          <a:ext cx="4187467" cy="3240000"/>
        </p:xfrm>
        <a:graphic>
          <a:graphicData uri="http://schemas.openxmlformats.org/presentationml/2006/ole">
            <p:oleObj spid="_x0000_s79874" name="KGPlot" r:id="rId5" imgW="7315200" imgH="5664200" progId="">
              <p:embed/>
            </p:oleObj>
          </a:graphicData>
        </a:graphic>
      </p:graphicFrame>
      <p:sp>
        <p:nvSpPr>
          <p:cNvPr id="13" name="Line 33"/>
          <p:cNvSpPr>
            <a:spLocks noChangeShapeType="1"/>
          </p:cNvSpPr>
          <p:nvPr/>
        </p:nvSpPr>
        <p:spPr bwMode="auto">
          <a:xfrm flipV="1">
            <a:off x="3290888" y="4940086"/>
            <a:ext cx="3276600" cy="45719"/>
          </a:xfrm>
          <a:prstGeom prst="line">
            <a:avLst/>
          </a:prstGeom>
          <a:noFill/>
          <a:ln w="25400">
            <a:solidFill>
              <a:srgbClr val="0000FF"/>
            </a:solidFill>
            <a:round/>
            <a:headEnd/>
            <a:tailEnd/>
          </a:ln>
          <a:effectLst/>
        </p:spPr>
        <p:txBody>
          <a:bodyPr>
            <a:prstTxWarp prst="textNoShape">
              <a:avLst/>
            </a:prstTxWarp>
          </a:bodyPr>
          <a:lstStyle/>
          <a:p>
            <a:endParaRPr lang="en-US"/>
          </a:p>
        </p:txBody>
      </p:sp>
      <p:sp>
        <p:nvSpPr>
          <p:cNvPr id="14" name="Text Box 34"/>
          <p:cNvSpPr txBox="1">
            <a:spLocks noChangeArrowheads="1"/>
          </p:cNvSpPr>
          <p:nvPr/>
        </p:nvSpPr>
        <p:spPr bwMode="auto">
          <a:xfrm>
            <a:off x="5464969" y="4493683"/>
            <a:ext cx="1138237" cy="366712"/>
          </a:xfrm>
          <a:prstGeom prst="rect">
            <a:avLst/>
          </a:prstGeom>
          <a:noFill/>
          <a:ln w="9525">
            <a:noFill/>
            <a:miter lim="800000"/>
            <a:headEnd/>
            <a:tailEnd/>
          </a:ln>
          <a:effectLst/>
        </p:spPr>
        <p:txBody>
          <a:bodyPr wrap="square">
            <a:prstTxWarp prst="textNoShape">
              <a:avLst/>
            </a:prstTxWarp>
            <a:spAutoFit/>
          </a:bodyPr>
          <a:lstStyle/>
          <a:p>
            <a:r>
              <a:rPr lang="en-US" b="1" dirty="0" err="1">
                <a:solidFill>
                  <a:srgbClr val="0000FF"/>
                </a:solidFill>
                <a:latin typeface="Symbol" charset="2"/>
              </a:rPr>
              <a:t>d</a:t>
            </a:r>
            <a:r>
              <a:rPr lang="en-US" b="1" baseline="-25000" dirty="0" err="1">
                <a:solidFill>
                  <a:srgbClr val="0000FF"/>
                </a:solidFill>
              </a:rPr>
              <a:t>LIM</a:t>
            </a:r>
            <a:r>
              <a:rPr lang="en-US" b="1" dirty="0">
                <a:solidFill>
                  <a:srgbClr val="0000FF"/>
                </a:solidFill>
              </a:rPr>
              <a:t>= 1.3 </a:t>
            </a:r>
          </a:p>
        </p:txBody>
      </p:sp>
      <p:sp>
        <p:nvSpPr>
          <p:cNvPr id="15" name="Slide Number Placeholder 14"/>
          <p:cNvSpPr>
            <a:spLocks noGrp="1"/>
          </p:cNvSpPr>
          <p:nvPr>
            <p:ph type="sldNum" sz="quarter" idx="12"/>
          </p:nvPr>
        </p:nvSpPr>
        <p:spPr/>
        <p:txBody>
          <a:bodyPr/>
          <a:lstStyle/>
          <a:p>
            <a:fld id="{2E081447-C3CE-9F4F-A689-9A72CAFF10CA}"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 name="Picture 14"/>
          <p:cNvPicPr>
            <a:picLocks noChangeAspect="1" noChangeArrowheads="1"/>
          </p:cNvPicPr>
          <p:nvPr/>
        </p:nvPicPr>
        <p:blipFill>
          <a:blip r:embed="rId2"/>
          <a:srcRect t="11741"/>
          <a:stretch>
            <a:fillRect/>
          </a:stretch>
        </p:blipFill>
        <p:spPr bwMode="auto">
          <a:xfrm>
            <a:off x="34925" y="1726223"/>
            <a:ext cx="6119813" cy="3226777"/>
          </a:xfrm>
          <a:prstGeom prst="rect">
            <a:avLst/>
          </a:prstGeom>
          <a:noFill/>
          <a:ln w="9525">
            <a:noFill/>
            <a:miter lim="800000"/>
            <a:headEnd/>
            <a:tailEnd/>
          </a:ln>
          <a:effectLst/>
        </p:spPr>
      </p:pic>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mitigation</a:t>
            </a:r>
            <a:r>
              <a:rPr lang="de-DE" sz="3200" kern="0" dirty="0" smtClean="0">
                <a:solidFill>
                  <a:schemeClr val="folHlink"/>
                </a:solidFill>
              </a:rPr>
              <a:t/>
            </a:r>
            <a:br>
              <a:rPr lang="de-DE" sz="3200" kern="0" dirty="0" smtClean="0">
                <a:solidFill>
                  <a:schemeClr val="folHlink"/>
                </a:solidFill>
              </a:rPr>
            </a:br>
            <a:r>
              <a:rPr lang="de-DE" sz="3200" kern="0" dirty="0" err="1" smtClean="0">
                <a:solidFill>
                  <a:schemeClr val="folHlink"/>
                </a:solidFill>
              </a:rPr>
              <a:t>Surface</a:t>
            </a:r>
            <a:r>
              <a:rPr lang="de-DE" sz="3200" kern="0" dirty="0" smtClean="0">
                <a:solidFill>
                  <a:schemeClr val="folHlink"/>
                </a:solidFill>
              </a:rPr>
              <a:t> </a:t>
            </a:r>
            <a:r>
              <a:rPr lang="de-DE" sz="3200" kern="0" dirty="0" err="1" smtClean="0">
                <a:solidFill>
                  <a:schemeClr val="folHlink"/>
                </a:solidFill>
              </a:rPr>
              <a:t>treatment</a:t>
            </a:r>
            <a:endParaRPr lang="de-DE" sz="4000" kern="0" dirty="0">
              <a:solidFill>
                <a:schemeClr val="tx2"/>
              </a:solidFill>
            </a:endParaRPr>
          </a:p>
        </p:txBody>
      </p:sp>
      <p:pic>
        <p:nvPicPr>
          <p:cNvPr id="4" name="Picture 3" descr="cern_logo.gif"/>
          <p:cNvPicPr>
            <a:picLocks noChangeAspect="1"/>
          </p:cNvPicPr>
          <p:nvPr/>
        </p:nvPicPr>
        <p:blipFill>
          <a:blip r:embed="rId3"/>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4"/>
          <a:stretch>
            <a:fillRect/>
          </a:stretch>
        </p:blipFill>
        <p:spPr>
          <a:xfrm>
            <a:off x="8064000" y="0"/>
            <a:ext cx="1080000" cy="1080000"/>
          </a:xfrm>
          <a:prstGeom prst="rect">
            <a:avLst/>
          </a:prstGeom>
        </p:spPr>
      </p:pic>
      <p:sp>
        <p:nvSpPr>
          <p:cNvPr id="15" name="Text Box 13"/>
          <p:cNvSpPr txBox="1">
            <a:spLocks noChangeArrowheads="1"/>
          </p:cNvSpPr>
          <p:nvPr/>
        </p:nvSpPr>
        <p:spPr bwMode="auto">
          <a:xfrm>
            <a:off x="457201" y="4953000"/>
            <a:ext cx="8229600" cy="1477328"/>
          </a:xfrm>
          <a:prstGeom prst="rect">
            <a:avLst/>
          </a:prstGeom>
          <a:noFill/>
          <a:ln w="9525">
            <a:noFill/>
            <a:miter lim="800000"/>
            <a:headEnd/>
            <a:tailEnd/>
          </a:ln>
          <a:effectLst/>
        </p:spPr>
        <p:txBody>
          <a:bodyPr wrap="square">
            <a:prstTxWarp prst="textNoShape">
              <a:avLst/>
            </a:prstTxWarp>
            <a:spAutoFit/>
          </a:bodyPr>
          <a:lstStyle/>
          <a:p>
            <a:r>
              <a:rPr lang="en-US" b="1" dirty="0">
                <a:solidFill>
                  <a:srgbClr val="000000"/>
                </a:solidFill>
              </a:rPr>
              <a:t>Most of the Long Straight Sections of the LHC are coated with Ti-</a:t>
            </a:r>
            <a:r>
              <a:rPr lang="en-US" b="1" dirty="0" err="1">
                <a:solidFill>
                  <a:srgbClr val="000000"/>
                </a:solidFill>
              </a:rPr>
              <a:t>Zr</a:t>
            </a:r>
            <a:r>
              <a:rPr lang="en-US" b="1" dirty="0">
                <a:solidFill>
                  <a:srgbClr val="000000"/>
                </a:solidFill>
              </a:rPr>
              <a:t>-</a:t>
            </a:r>
            <a:r>
              <a:rPr lang="en-US" b="1" dirty="0" smtClean="0">
                <a:solidFill>
                  <a:srgbClr val="000000"/>
                </a:solidFill>
              </a:rPr>
              <a:t>V</a:t>
            </a:r>
            <a:r>
              <a:rPr lang="en-US" b="1" dirty="0">
                <a:solidFill>
                  <a:srgbClr val="000000"/>
                </a:solidFill>
              </a:rPr>
              <a:t>.</a:t>
            </a:r>
            <a:endParaRPr lang="en-US" b="1" dirty="0" smtClean="0">
              <a:solidFill>
                <a:srgbClr val="000000"/>
              </a:solidFill>
            </a:endParaRPr>
          </a:p>
          <a:p>
            <a:endParaRPr lang="en-US" b="1" dirty="0" smtClean="0">
              <a:solidFill>
                <a:srgbClr val="000000"/>
              </a:solidFill>
            </a:endParaRPr>
          </a:p>
          <a:p>
            <a:r>
              <a:rPr lang="en-US" b="1" dirty="0" smtClean="0">
                <a:solidFill>
                  <a:srgbClr val="000000"/>
                </a:solidFill>
              </a:rPr>
              <a:t>However, </a:t>
            </a:r>
          </a:p>
          <a:p>
            <a:pPr>
              <a:buFont typeface="Arial"/>
              <a:buChar char="•"/>
            </a:pPr>
            <a:r>
              <a:rPr lang="en-US" b="1" dirty="0">
                <a:solidFill>
                  <a:srgbClr val="000000"/>
                </a:solidFill>
              </a:rPr>
              <a:t> </a:t>
            </a:r>
            <a:r>
              <a:rPr lang="en-US" b="1" dirty="0" smtClean="0">
                <a:solidFill>
                  <a:srgbClr val="000000"/>
                </a:solidFill>
              </a:rPr>
              <a:t>the SEY becomes as high as 1.4 after several cycles of venting/activating</a:t>
            </a:r>
          </a:p>
          <a:p>
            <a:pPr>
              <a:buFont typeface="Arial"/>
              <a:buChar char="•"/>
            </a:pPr>
            <a:r>
              <a:rPr lang="en-US" b="1" dirty="0" smtClean="0">
                <a:solidFill>
                  <a:srgbClr val="000000"/>
                </a:solidFill>
              </a:rPr>
              <a:t> Dipole chambers cannot usually be heated as they are embedded in the magnets</a:t>
            </a:r>
            <a:endParaRPr lang="en-US" b="1" dirty="0">
              <a:solidFill>
                <a:srgbClr val="000000"/>
              </a:solidFill>
            </a:endParaRPr>
          </a:p>
        </p:txBody>
      </p:sp>
      <p:sp>
        <p:nvSpPr>
          <p:cNvPr id="16" name="Text Box 15"/>
          <p:cNvSpPr txBox="1">
            <a:spLocks noChangeArrowheads="1"/>
          </p:cNvSpPr>
          <p:nvPr/>
        </p:nvSpPr>
        <p:spPr bwMode="auto">
          <a:xfrm>
            <a:off x="5939896" y="1847094"/>
            <a:ext cx="2916237" cy="2308324"/>
          </a:xfrm>
          <a:prstGeom prst="rect">
            <a:avLst/>
          </a:prstGeom>
          <a:noFill/>
          <a:ln w="9525">
            <a:noFill/>
            <a:miter lim="800000"/>
            <a:headEnd/>
            <a:tailEnd/>
          </a:ln>
          <a:effectLst/>
        </p:spPr>
        <p:txBody>
          <a:bodyPr>
            <a:prstTxWarp prst="textNoShape">
              <a:avLst/>
            </a:prstTxWarp>
            <a:spAutoFit/>
          </a:bodyPr>
          <a:lstStyle/>
          <a:p>
            <a:r>
              <a:rPr lang="en-US" b="1" dirty="0" smtClean="0">
                <a:solidFill>
                  <a:srgbClr val="000000"/>
                </a:solidFill>
              </a:rPr>
              <a:t>Low </a:t>
            </a:r>
            <a:r>
              <a:rPr lang="en-US" b="1" dirty="0" err="1" smtClean="0">
                <a:solidFill>
                  <a:srgbClr val="000000"/>
                </a:solidFill>
              </a:rPr>
              <a:t>SEYs</a:t>
            </a:r>
            <a:r>
              <a:rPr lang="en-US" b="1" dirty="0" smtClean="0">
                <a:solidFill>
                  <a:srgbClr val="000000"/>
                </a:solidFill>
              </a:rPr>
              <a:t> </a:t>
            </a:r>
            <a:r>
              <a:rPr lang="en-US" b="1" dirty="0">
                <a:solidFill>
                  <a:srgbClr val="000000"/>
                </a:solidFill>
              </a:rPr>
              <a:t>are obtained </a:t>
            </a:r>
          </a:p>
          <a:p>
            <a:r>
              <a:rPr lang="en-US" b="1" dirty="0">
                <a:solidFill>
                  <a:srgbClr val="000000"/>
                </a:solidFill>
              </a:rPr>
              <a:t>for Ti-</a:t>
            </a:r>
            <a:r>
              <a:rPr lang="en-US" b="1" dirty="0" err="1">
                <a:solidFill>
                  <a:srgbClr val="000000"/>
                </a:solidFill>
              </a:rPr>
              <a:t>Zr</a:t>
            </a:r>
            <a:r>
              <a:rPr lang="en-US" b="1" dirty="0">
                <a:solidFill>
                  <a:srgbClr val="000000"/>
                </a:solidFill>
              </a:rPr>
              <a:t>-V</a:t>
            </a:r>
            <a:r>
              <a:rPr lang="en-US" b="1" dirty="0" smtClean="0">
                <a:solidFill>
                  <a:srgbClr val="000000"/>
                </a:solidFill>
              </a:rPr>
              <a:t> (NEG) coatings </a:t>
            </a:r>
            <a:r>
              <a:rPr lang="en-US" b="1" dirty="0">
                <a:solidFill>
                  <a:srgbClr val="000000"/>
                </a:solidFill>
              </a:rPr>
              <a:t>after heating in vacuum at a temperature as low as</a:t>
            </a:r>
          </a:p>
          <a:p>
            <a:r>
              <a:rPr lang="en-US" b="1" dirty="0">
                <a:solidFill>
                  <a:srgbClr val="000000"/>
                </a:solidFill>
              </a:rPr>
              <a:t>180 °C</a:t>
            </a:r>
            <a:r>
              <a:rPr lang="en-US" b="1" dirty="0" smtClean="0">
                <a:solidFill>
                  <a:srgbClr val="000000"/>
                </a:solidFill>
              </a:rPr>
              <a:t>. Additional benefits:</a:t>
            </a:r>
          </a:p>
          <a:p>
            <a:pPr>
              <a:buFont typeface="Arial"/>
              <a:buChar char="•"/>
            </a:pPr>
            <a:r>
              <a:rPr lang="en-US" b="1" dirty="0" smtClean="0">
                <a:solidFill>
                  <a:srgbClr val="000000"/>
                </a:solidFill>
              </a:rPr>
              <a:t> high distributed pumping speed</a:t>
            </a:r>
          </a:p>
          <a:p>
            <a:pPr>
              <a:buFont typeface="Arial"/>
              <a:buChar char="•"/>
            </a:pPr>
            <a:r>
              <a:rPr lang="en-US" b="1" dirty="0" smtClean="0">
                <a:solidFill>
                  <a:srgbClr val="000000"/>
                </a:solidFill>
              </a:rPr>
              <a:t> low desorption yields</a:t>
            </a:r>
            <a:endParaRPr lang="en-US" b="1" dirty="0">
              <a:solidFill>
                <a:srgbClr val="000000"/>
              </a:solidFill>
            </a:endParaRPr>
          </a:p>
        </p:txBody>
      </p:sp>
      <p:sp>
        <p:nvSpPr>
          <p:cNvPr id="17" name="Line 16"/>
          <p:cNvSpPr>
            <a:spLocks noChangeShapeType="1"/>
          </p:cNvSpPr>
          <p:nvPr/>
        </p:nvSpPr>
        <p:spPr bwMode="auto">
          <a:xfrm flipH="1">
            <a:off x="1908175" y="2647950"/>
            <a:ext cx="2159000" cy="936625"/>
          </a:xfrm>
          <a:prstGeom prst="line">
            <a:avLst/>
          </a:prstGeom>
          <a:noFill/>
          <a:ln w="9525">
            <a:solidFill>
              <a:srgbClr val="FF0000"/>
            </a:solidFill>
            <a:round/>
            <a:headEnd/>
            <a:tailEnd type="triangle" w="med" len="med"/>
          </a:ln>
          <a:effectLst/>
        </p:spPr>
        <p:txBody>
          <a:bodyPr>
            <a:prstTxWarp prst="textNoShape">
              <a:avLst/>
            </a:prstTxWarp>
          </a:bodyPr>
          <a:lstStyle/>
          <a:p>
            <a:endParaRPr lang="en-US"/>
          </a:p>
        </p:txBody>
      </p:sp>
      <p:sp>
        <p:nvSpPr>
          <p:cNvPr id="18" name="Line 17"/>
          <p:cNvSpPr>
            <a:spLocks noChangeShapeType="1"/>
          </p:cNvSpPr>
          <p:nvPr/>
        </p:nvSpPr>
        <p:spPr bwMode="auto">
          <a:xfrm>
            <a:off x="776288" y="3178175"/>
            <a:ext cx="2808287" cy="0"/>
          </a:xfrm>
          <a:prstGeom prst="line">
            <a:avLst/>
          </a:prstGeom>
          <a:noFill/>
          <a:ln w="25400">
            <a:solidFill>
              <a:srgbClr val="0000FF"/>
            </a:solidFill>
            <a:round/>
            <a:headEnd/>
            <a:tailEnd/>
          </a:ln>
          <a:effectLst/>
        </p:spPr>
        <p:txBody>
          <a:bodyPr>
            <a:prstTxWarp prst="textNoShape">
              <a:avLst/>
            </a:prstTxWarp>
          </a:bodyPr>
          <a:lstStyle/>
          <a:p>
            <a:endParaRPr lang="en-US"/>
          </a:p>
        </p:txBody>
      </p:sp>
      <p:sp>
        <p:nvSpPr>
          <p:cNvPr id="10" name="Slide Number Placeholder 9"/>
          <p:cNvSpPr>
            <a:spLocks noGrp="1"/>
          </p:cNvSpPr>
          <p:nvPr>
            <p:ph type="sldNum" sz="quarter" idx="12"/>
          </p:nvPr>
        </p:nvSpPr>
        <p:spPr/>
        <p:txBody>
          <a:bodyPr/>
          <a:lstStyle/>
          <a:p>
            <a:fld id="{2E081447-C3CE-9F4F-A689-9A72CAFF10CA}"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Photoemission</a:t>
            </a:r>
            <a:endParaRPr lang="en-US" sz="3400" b="1" dirty="0">
              <a:solidFill>
                <a:srgbClr val="FF0000"/>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1" name="Content Placeholder 8"/>
          <p:cNvSpPr>
            <a:spLocks noGrp="1"/>
          </p:cNvSpPr>
          <p:nvPr>
            <p:ph idx="1"/>
          </p:nvPr>
        </p:nvSpPr>
        <p:spPr>
          <a:xfrm>
            <a:off x="469181" y="5181599"/>
            <a:ext cx="8229600" cy="1531671"/>
          </a:xfrm>
        </p:spPr>
        <p:txBody>
          <a:bodyPr>
            <a:normAutofit fontScale="85000" lnSpcReduction="20000"/>
          </a:bodyPr>
          <a:lstStyle/>
          <a:p>
            <a:r>
              <a:rPr lang="en-US" sz="2000" dirty="0" smtClean="0"/>
              <a:t>When the beam is bent in a dipole magnet, it emits synchrotron radiation in the horizontal plane (bending plane)</a:t>
            </a:r>
          </a:p>
          <a:p>
            <a:r>
              <a:rPr lang="en-US" sz="2000" dirty="0" smtClean="0">
                <a:latin typeface="+mj-lt"/>
              </a:rPr>
              <a:t>When the synchrotron radiation hits the beam pipe, partly it produces electron emission within a 1/</a:t>
            </a:r>
            <a:r>
              <a:rPr lang="en-US" sz="2000" dirty="0" smtClean="0">
                <a:latin typeface="Symbol" charset="2"/>
                <a:cs typeface="Symbol" charset="2"/>
              </a:rPr>
              <a:t>g</a:t>
            </a:r>
            <a:r>
              <a:rPr lang="en-US" sz="2000" dirty="0" smtClean="0">
                <a:latin typeface="+mj-lt"/>
              </a:rPr>
              <a:t> angle from the point where it impinges, partly it is reflected inside the pipe and hits at different locations, too, producing electrons with a more complicated </a:t>
            </a:r>
            <a:r>
              <a:rPr lang="en-US" sz="2000" dirty="0" err="1" smtClean="0">
                <a:latin typeface="+mj-lt"/>
              </a:rPr>
              <a:t>azimuthal</a:t>
            </a:r>
            <a:r>
              <a:rPr lang="en-US" sz="2000" dirty="0" smtClean="0">
                <a:latin typeface="+mj-lt"/>
              </a:rPr>
              <a:t> distribution.</a:t>
            </a:r>
          </a:p>
        </p:txBody>
      </p:sp>
      <p:sp>
        <p:nvSpPr>
          <p:cNvPr id="6" name="Oval 5"/>
          <p:cNvSpPr/>
          <p:nvPr/>
        </p:nvSpPr>
        <p:spPr>
          <a:xfrm>
            <a:off x="1320722" y="2600321"/>
            <a:ext cx="2973400" cy="12522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672446" y="3081949"/>
            <a:ext cx="340038" cy="33714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p:nvGrpSpPr>
        <p:grpSpPr>
          <a:xfrm>
            <a:off x="3159278" y="3144806"/>
            <a:ext cx="1134844" cy="163264"/>
            <a:chOff x="5247392" y="3071247"/>
            <a:chExt cx="1686808" cy="258305"/>
          </a:xfrm>
        </p:grpSpPr>
        <p:sp>
          <p:nvSpPr>
            <p:cNvPr id="13" name="Freeform 12"/>
            <p:cNvSpPr/>
            <p:nvPr/>
          </p:nvSpPr>
          <p:spPr>
            <a:xfrm>
              <a:off x="5247392" y="3071247"/>
              <a:ext cx="1425661" cy="258305"/>
            </a:xfrm>
            <a:custGeom>
              <a:avLst/>
              <a:gdLst>
                <a:gd name="connsiteX0" fmla="*/ 0 w 1425661"/>
                <a:gd name="connsiteY0" fmla="*/ 437331 h 445319"/>
                <a:gd name="connsiteX1" fmla="*/ 227627 w 1425661"/>
                <a:gd name="connsiteY1" fmla="*/ 5991 h 445319"/>
                <a:gd name="connsiteX2" fmla="*/ 503175 w 1425661"/>
                <a:gd name="connsiteY2" fmla="*/ 401386 h 445319"/>
                <a:gd name="connsiteX3" fmla="*/ 742782 w 1425661"/>
                <a:gd name="connsiteY3" fmla="*/ 41936 h 445319"/>
                <a:gd name="connsiteX4" fmla="*/ 1006349 w 1425661"/>
                <a:gd name="connsiteY4" fmla="*/ 437331 h 445319"/>
                <a:gd name="connsiteX5" fmla="*/ 1245956 w 1425661"/>
                <a:gd name="connsiteY5" fmla="*/ 89863 h 445319"/>
                <a:gd name="connsiteX6" fmla="*/ 1425661 w 1425661"/>
                <a:gd name="connsiteY6" fmla="*/ 269588 h 445319"/>
                <a:gd name="connsiteX7" fmla="*/ 1425661 w 1425661"/>
                <a:gd name="connsiteY7" fmla="*/ 269588 h 4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661" h="445319">
                  <a:moveTo>
                    <a:pt x="0" y="437331"/>
                  </a:moveTo>
                  <a:cubicBezTo>
                    <a:pt x="71882" y="224656"/>
                    <a:pt x="143765" y="11982"/>
                    <a:pt x="227627" y="5991"/>
                  </a:cubicBezTo>
                  <a:cubicBezTo>
                    <a:pt x="311489" y="0"/>
                    <a:pt x="417316" y="395395"/>
                    <a:pt x="503175" y="401386"/>
                  </a:cubicBezTo>
                  <a:cubicBezTo>
                    <a:pt x="589034" y="407377"/>
                    <a:pt x="658920" y="35945"/>
                    <a:pt x="742782" y="41936"/>
                  </a:cubicBezTo>
                  <a:cubicBezTo>
                    <a:pt x="826644" y="47927"/>
                    <a:pt x="922487" y="429343"/>
                    <a:pt x="1006349" y="437331"/>
                  </a:cubicBezTo>
                  <a:cubicBezTo>
                    <a:pt x="1090211" y="445319"/>
                    <a:pt x="1176071" y="117820"/>
                    <a:pt x="1245956" y="89863"/>
                  </a:cubicBezTo>
                  <a:cubicBezTo>
                    <a:pt x="1315841" y="61906"/>
                    <a:pt x="1425661" y="269588"/>
                    <a:pt x="1425661" y="269588"/>
                  </a:cubicBezTo>
                  <a:lnTo>
                    <a:pt x="1425661" y="269588"/>
                  </a:ln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Arrow Connector 20"/>
            <p:cNvCxnSpPr/>
            <p:nvPr/>
          </p:nvCxnSpPr>
          <p:spPr>
            <a:xfrm>
              <a:off x="6682737" y="3235047"/>
              <a:ext cx="251463" cy="158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rot="9461578" flipV="1">
            <a:off x="3360597" y="3510114"/>
            <a:ext cx="733600" cy="93474"/>
            <a:chOff x="5247392" y="3071247"/>
            <a:chExt cx="1686808" cy="258305"/>
          </a:xfrm>
        </p:grpSpPr>
        <p:sp>
          <p:nvSpPr>
            <p:cNvPr id="29" name="Freeform 28"/>
            <p:cNvSpPr/>
            <p:nvPr/>
          </p:nvSpPr>
          <p:spPr>
            <a:xfrm>
              <a:off x="5247392" y="3071247"/>
              <a:ext cx="1425661" cy="258305"/>
            </a:xfrm>
            <a:custGeom>
              <a:avLst/>
              <a:gdLst>
                <a:gd name="connsiteX0" fmla="*/ 0 w 1425661"/>
                <a:gd name="connsiteY0" fmla="*/ 437331 h 445319"/>
                <a:gd name="connsiteX1" fmla="*/ 227627 w 1425661"/>
                <a:gd name="connsiteY1" fmla="*/ 5991 h 445319"/>
                <a:gd name="connsiteX2" fmla="*/ 503175 w 1425661"/>
                <a:gd name="connsiteY2" fmla="*/ 401386 h 445319"/>
                <a:gd name="connsiteX3" fmla="*/ 742782 w 1425661"/>
                <a:gd name="connsiteY3" fmla="*/ 41936 h 445319"/>
                <a:gd name="connsiteX4" fmla="*/ 1006349 w 1425661"/>
                <a:gd name="connsiteY4" fmla="*/ 437331 h 445319"/>
                <a:gd name="connsiteX5" fmla="*/ 1245956 w 1425661"/>
                <a:gd name="connsiteY5" fmla="*/ 89863 h 445319"/>
                <a:gd name="connsiteX6" fmla="*/ 1425661 w 1425661"/>
                <a:gd name="connsiteY6" fmla="*/ 269588 h 445319"/>
                <a:gd name="connsiteX7" fmla="*/ 1425661 w 1425661"/>
                <a:gd name="connsiteY7" fmla="*/ 269588 h 4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661" h="445319">
                  <a:moveTo>
                    <a:pt x="0" y="437331"/>
                  </a:moveTo>
                  <a:cubicBezTo>
                    <a:pt x="71882" y="224656"/>
                    <a:pt x="143765" y="11982"/>
                    <a:pt x="227627" y="5991"/>
                  </a:cubicBezTo>
                  <a:cubicBezTo>
                    <a:pt x="311489" y="0"/>
                    <a:pt x="417316" y="395395"/>
                    <a:pt x="503175" y="401386"/>
                  </a:cubicBezTo>
                  <a:cubicBezTo>
                    <a:pt x="589034" y="407377"/>
                    <a:pt x="658920" y="35945"/>
                    <a:pt x="742782" y="41936"/>
                  </a:cubicBezTo>
                  <a:cubicBezTo>
                    <a:pt x="826644" y="47927"/>
                    <a:pt x="922487" y="429343"/>
                    <a:pt x="1006349" y="437331"/>
                  </a:cubicBezTo>
                  <a:cubicBezTo>
                    <a:pt x="1090211" y="445319"/>
                    <a:pt x="1176071" y="117820"/>
                    <a:pt x="1245956" y="89863"/>
                  </a:cubicBezTo>
                  <a:cubicBezTo>
                    <a:pt x="1315841" y="61906"/>
                    <a:pt x="1425661" y="269588"/>
                    <a:pt x="1425661" y="269588"/>
                  </a:cubicBezTo>
                  <a:lnTo>
                    <a:pt x="1425661" y="269588"/>
                  </a:ln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0" name="Straight Arrow Connector 29"/>
            <p:cNvCxnSpPr/>
            <p:nvPr/>
          </p:nvCxnSpPr>
          <p:spPr>
            <a:xfrm>
              <a:off x="6682737" y="3235047"/>
              <a:ext cx="251463" cy="158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cxnSp>
        <p:nvCxnSpPr>
          <p:cNvPr id="47" name="Straight Connector 46"/>
          <p:cNvCxnSpPr/>
          <p:nvPr/>
        </p:nvCxnSpPr>
        <p:spPr>
          <a:xfrm rot="5400000">
            <a:off x="853257" y="2264990"/>
            <a:ext cx="670628" cy="1377"/>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1198960" y="2600321"/>
            <a:ext cx="3227313" cy="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4090270" y="2270662"/>
            <a:ext cx="670628" cy="1377"/>
          </a:xfrm>
          <a:prstGeom prst="line">
            <a:avLst/>
          </a:prstGeom>
        </p:spPr>
        <p:style>
          <a:lnRef idx="2">
            <a:schemeClr val="accent1"/>
          </a:lnRef>
          <a:fillRef idx="0">
            <a:schemeClr val="accent1"/>
          </a:fillRef>
          <a:effectRef idx="1">
            <a:schemeClr val="accent1"/>
          </a:effectRef>
          <a:fontRef idx="minor">
            <a:schemeClr val="tx1"/>
          </a:fontRef>
        </p:style>
      </p:cxnSp>
      <p:grpSp>
        <p:nvGrpSpPr>
          <p:cNvPr id="54" name="Group 53"/>
          <p:cNvGrpSpPr/>
          <p:nvPr/>
        </p:nvGrpSpPr>
        <p:grpSpPr>
          <a:xfrm flipV="1">
            <a:off x="1198960" y="3855992"/>
            <a:ext cx="3238390" cy="676299"/>
            <a:chOff x="454818" y="2852959"/>
            <a:chExt cx="3734594" cy="798861"/>
          </a:xfrm>
        </p:grpSpPr>
        <p:cxnSp>
          <p:nvCxnSpPr>
            <p:cNvPr id="51" name="Straight Connector 50"/>
            <p:cNvCxnSpPr/>
            <p:nvPr/>
          </p:nvCxnSpPr>
          <p:spPr>
            <a:xfrm rot="5400000">
              <a:off x="59531" y="3248246"/>
              <a:ext cx="79216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467593" y="3644327"/>
              <a:ext cx="3721819"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3792537" y="3254945"/>
              <a:ext cx="792162"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2" name="Group 71"/>
          <p:cNvGrpSpPr/>
          <p:nvPr/>
        </p:nvGrpSpPr>
        <p:grpSpPr>
          <a:xfrm>
            <a:off x="6318798" y="1817851"/>
            <a:ext cx="1520056" cy="2540111"/>
            <a:chOff x="5642744" y="1773285"/>
            <a:chExt cx="1520056" cy="2540111"/>
          </a:xfrm>
        </p:grpSpPr>
        <p:sp>
          <p:nvSpPr>
            <p:cNvPr id="38" name="Freeform 37"/>
            <p:cNvSpPr/>
            <p:nvPr/>
          </p:nvSpPr>
          <p:spPr>
            <a:xfrm>
              <a:off x="5642744" y="1821212"/>
              <a:ext cx="481210" cy="2492184"/>
            </a:xfrm>
            <a:custGeom>
              <a:avLst/>
              <a:gdLst>
                <a:gd name="connsiteX0" fmla="*/ 0 w 481210"/>
                <a:gd name="connsiteY0" fmla="*/ 0 h 2492184"/>
                <a:gd name="connsiteX1" fmla="*/ 467233 w 481210"/>
                <a:gd name="connsiteY1" fmla="*/ 1234110 h 2492184"/>
                <a:gd name="connsiteX2" fmla="*/ 83862 w 481210"/>
                <a:gd name="connsiteY2" fmla="*/ 2492184 h 2492184"/>
              </a:gdLst>
              <a:ahLst/>
              <a:cxnLst>
                <a:cxn ang="0">
                  <a:pos x="connsiteX0" y="connsiteY0"/>
                </a:cxn>
                <a:cxn ang="0">
                  <a:pos x="connsiteX1" y="connsiteY1"/>
                </a:cxn>
                <a:cxn ang="0">
                  <a:pos x="connsiteX2" y="connsiteY2"/>
                </a:cxn>
              </a:cxnLst>
              <a:rect l="l" t="t" r="r" b="b"/>
              <a:pathLst>
                <a:path w="481210" h="2492184">
                  <a:moveTo>
                    <a:pt x="0" y="0"/>
                  </a:moveTo>
                  <a:cubicBezTo>
                    <a:pt x="226628" y="409373"/>
                    <a:pt x="453256" y="818746"/>
                    <a:pt x="467233" y="1234110"/>
                  </a:cubicBezTo>
                  <a:cubicBezTo>
                    <a:pt x="481210" y="1649474"/>
                    <a:pt x="282536" y="2070829"/>
                    <a:pt x="83862" y="249218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a:off x="6681590" y="1773285"/>
              <a:ext cx="481210" cy="2492184"/>
            </a:xfrm>
            <a:custGeom>
              <a:avLst/>
              <a:gdLst>
                <a:gd name="connsiteX0" fmla="*/ 0 w 481210"/>
                <a:gd name="connsiteY0" fmla="*/ 0 h 2492184"/>
                <a:gd name="connsiteX1" fmla="*/ 467233 w 481210"/>
                <a:gd name="connsiteY1" fmla="*/ 1234110 h 2492184"/>
                <a:gd name="connsiteX2" fmla="*/ 83862 w 481210"/>
                <a:gd name="connsiteY2" fmla="*/ 2492184 h 2492184"/>
              </a:gdLst>
              <a:ahLst/>
              <a:cxnLst>
                <a:cxn ang="0">
                  <a:pos x="connsiteX0" y="connsiteY0"/>
                </a:cxn>
                <a:cxn ang="0">
                  <a:pos x="connsiteX1" y="connsiteY1"/>
                </a:cxn>
                <a:cxn ang="0">
                  <a:pos x="connsiteX2" y="connsiteY2"/>
                </a:cxn>
              </a:cxnLst>
              <a:rect l="l" t="t" r="r" b="b"/>
              <a:pathLst>
                <a:path w="481210" h="2492184">
                  <a:moveTo>
                    <a:pt x="0" y="0"/>
                  </a:moveTo>
                  <a:cubicBezTo>
                    <a:pt x="226628" y="409373"/>
                    <a:pt x="453256" y="818746"/>
                    <a:pt x="467233" y="1234110"/>
                  </a:cubicBezTo>
                  <a:cubicBezTo>
                    <a:pt x="481210" y="1649474"/>
                    <a:pt x="282536" y="2070829"/>
                    <a:pt x="83862" y="249218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0" name="Group 39"/>
            <p:cNvGrpSpPr/>
            <p:nvPr/>
          </p:nvGrpSpPr>
          <p:grpSpPr>
            <a:xfrm rot="5227648">
              <a:off x="6351338" y="3801724"/>
              <a:ext cx="698567" cy="117488"/>
              <a:chOff x="5247392" y="3071247"/>
              <a:chExt cx="1686808" cy="258305"/>
            </a:xfrm>
          </p:grpSpPr>
          <p:sp>
            <p:nvSpPr>
              <p:cNvPr id="41" name="Freeform 40"/>
              <p:cNvSpPr/>
              <p:nvPr/>
            </p:nvSpPr>
            <p:spPr>
              <a:xfrm>
                <a:off x="5247392" y="3071247"/>
                <a:ext cx="1425661" cy="258305"/>
              </a:xfrm>
              <a:custGeom>
                <a:avLst/>
                <a:gdLst>
                  <a:gd name="connsiteX0" fmla="*/ 0 w 1425661"/>
                  <a:gd name="connsiteY0" fmla="*/ 437331 h 445319"/>
                  <a:gd name="connsiteX1" fmla="*/ 227627 w 1425661"/>
                  <a:gd name="connsiteY1" fmla="*/ 5991 h 445319"/>
                  <a:gd name="connsiteX2" fmla="*/ 503175 w 1425661"/>
                  <a:gd name="connsiteY2" fmla="*/ 401386 h 445319"/>
                  <a:gd name="connsiteX3" fmla="*/ 742782 w 1425661"/>
                  <a:gd name="connsiteY3" fmla="*/ 41936 h 445319"/>
                  <a:gd name="connsiteX4" fmla="*/ 1006349 w 1425661"/>
                  <a:gd name="connsiteY4" fmla="*/ 437331 h 445319"/>
                  <a:gd name="connsiteX5" fmla="*/ 1245956 w 1425661"/>
                  <a:gd name="connsiteY5" fmla="*/ 89863 h 445319"/>
                  <a:gd name="connsiteX6" fmla="*/ 1425661 w 1425661"/>
                  <a:gd name="connsiteY6" fmla="*/ 269588 h 445319"/>
                  <a:gd name="connsiteX7" fmla="*/ 1425661 w 1425661"/>
                  <a:gd name="connsiteY7" fmla="*/ 269588 h 4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661" h="445319">
                    <a:moveTo>
                      <a:pt x="0" y="437331"/>
                    </a:moveTo>
                    <a:cubicBezTo>
                      <a:pt x="71882" y="224656"/>
                      <a:pt x="143765" y="11982"/>
                      <a:pt x="227627" y="5991"/>
                    </a:cubicBezTo>
                    <a:cubicBezTo>
                      <a:pt x="311489" y="0"/>
                      <a:pt x="417316" y="395395"/>
                      <a:pt x="503175" y="401386"/>
                    </a:cubicBezTo>
                    <a:cubicBezTo>
                      <a:pt x="589034" y="407377"/>
                      <a:pt x="658920" y="35945"/>
                      <a:pt x="742782" y="41936"/>
                    </a:cubicBezTo>
                    <a:cubicBezTo>
                      <a:pt x="826644" y="47927"/>
                      <a:pt x="922487" y="429343"/>
                      <a:pt x="1006349" y="437331"/>
                    </a:cubicBezTo>
                    <a:cubicBezTo>
                      <a:pt x="1090211" y="445319"/>
                      <a:pt x="1176071" y="117820"/>
                      <a:pt x="1245956" y="89863"/>
                    </a:cubicBezTo>
                    <a:cubicBezTo>
                      <a:pt x="1315841" y="61906"/>
                      <a:pt x="1425661" y="269588"/>
                      <a:pt x="1425661" y="269588"/>
                    </a:cubicBezTo>
                    <a:lnTo>
                      <a:pt x="1425661" y="269588"/>
                    </a:ln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2" name="Straight Arrow Connector 41"/>
              <p:cNvCxnSpPr/>
              <p:nvPr/>
            </p:nvCxnSpPr>
            <p:spPr>
              <a:xfrm>
                <a:off x="6682737" y="3235047"/>
                <a:ext cx="251463" cy="158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sp>
          <p:nvSpPr>
            <p:cNvPr id="60" name="Oval 59"/>
            <p:cNvSpPr/>
            <p:nvPr/>
          </p:nvSpPr>
          <p:spPr>
            <a:xfrm rot="19968662">
              <a:off x="6256379" y="1859590"/>
              <a:ext cx="200910" cy="61709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rot="1533211">
              <a:off x="6287375" y="3640092"/>
              <a:ext cx="214469" cy="61709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Freeform 61"/>
            <p:cNvSpPr/>
            <p:nvPr/>
          </p:nvSpPr>
          <p:spPr>
            <a:xfrm>
              <a:off x="6178515" y="1817851"/>
              <a:ext cx="481210" cy="2492184"/>
            </a:xfrm>
            <a:custGeom>
              <a:avLst/>
              <a:gdLst>
                <a:gd name="connsiteX0" fmla="*/ 0 w 481210"/>
                <a:gd name="connsiteY0" fmla="*/ 0 h 2492184"/>
                <a:gd name="connsiteX1" fmla="*/ 467233 w 481210"/>
                <a:gd name="connsiteY1" fmla="*/ 1234110 h 2492184"/>
                <a:gd name="connsiteX2" fmla="*/ 83862 w 481210"/>
                <a:gd name="connsiteY2" fmla="*/ 2492184 h 2492184"/>
              </a:gdLst>
              <a:ahLst/>
              <a:cxnLst>
                <a:cxn ang="0">
                  <a:pos x="connsiteX0" y="connsiteY0"/>
                </a:cxn>
                <a:cxn ang="0">
                  <a:pos x="connsiteX1" y="connsiteY1"/>
                </a:cxn>
                <a:cxn ang="0">
                  <a:pos x="connsiteX2" y="connsiteY2"/>
                </a:cxn>
              </a:cxnLst>
              <a:rect l="l" t="t" r="r" b="b"/>
              <a:pathLst>
                <a:path w="481210" h="2492184">
                  <a:moveTo>
                    <a:pt x="0" y="0"/>
                  </a:moveTo>
                  <a:cubicBezTo>
                    <a:pt x="226628" y="409373"/>
                    <a:pt x="453256" y="818746"/>
                    <a:pt x="467233" y="1234110"/>
                  </a:cubicBezTo>
                  <a:cubicBezTo>
                    <a:pt x="481210" y="1649474"/>
                    <a:pt x="282536" y="2070829"/>
                    <a:pt x="83862" y="2492184"/>
                  </a:cubicBezTo>
                </a:path>
              </a:pathLst>
            </a:cu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6" name="Group 65"/>
            <p:cNvGrpSpPr/>
            <p:nvPr/>
          </p:nvGrpSpPr>
          <p:grpSpPr>
            <a:xfrm rot="4275192">
              <a:off x="6498266" y="3338855"/>
              <a:ext cx="698567" cy="117488"/>
              <a:chOff x="5247392" y="3071247"/>
              <a:chExt cx="1686808" cy="258305"/>
            </a:xfrm>
          </p:grpSpPr>
          <p:sp>
            <p:nvSpPr>
              <p:cNvPr id="67" name="Freeform 66"/>
              <p:cNvSpPr/>
              <p:nvPr/>
            </p:nvSpPr>
            <p:spPr>
              <a:xfrm>
                <a:off x="5247392" y="3071247"/>
                <a:ext cx="1425661" cy="258305"/>
              </a:xfrm>
              <a:custGeom>
                <a:avLst/>
                <a:gdLst>
                  <a:gd name="connsiteX0" fmla="*/ 0 w 1425661"/>
                  <a:gd name="connsiteY0" fmla="*/ 437331 h 445319"/>
                  <a:gd name="connsiteX1" fmla="*/ 227627 w 1425661"/>
                  <a:gd name="connsiteY1" fmla="*/ 5991 h 445319"/>
                  <a:gd name="connsiteX2" fmla="*/ 503175 w 1425661"/>
                  <a:gd name="connsiteY2" fmla="*/ 401386 h 445319"/>
                  <a:gd name="connsiteX3" fmla="*/ 742782 w 1425661"/>
                  <a:gd name="connsiteY3" fmla="*/ 41936 h 445319"/>
                  <a:gd name="connsiteX4" fmla="*/ 1006349 w 1425661"/>
                  <a:gd name="connsiteY4" fmla="*/ 437331 h 445319"/>
                  <a:gd name="connsiteX5" fmla="*/ 1245956 w 1425661"/>
                  <a:gd name="connsiteY5" fmla="*/ 89863 h 445319"/>
                  <a:gd name="connsiteX6" fmla="*/ 1425661 w 1425661"/>
                  <a:gd name="connsiteY6" fmla="*/ 269588 h 445319"/>
                  <a:gd name="connsiteX7" fmla="*/ 1425661 w 1425661"/>
                  <a:gd name="connsiteY7" fmla="*/ 269588 h 4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661" h="445319">
                    <a:moveTo>
                      <a:pt x="0" y="437331"/>
                    </a:moveTo>
                    <a:cubicBezTo>
                      <a:pt x="71882" y="224656"/>
                      <a:pt x="143765" y="11982"/>
                      <a:pt x="227627" y="5991"/>
                    </a:cubicBezTo>
                    <a:cubicBezTo>
                      <a:pt x="311489" y="0"/>
                      <a:pt x="417316" y="395395"/>
                      <a:pt x="503175" y="401386"/>
                    </a:cubicBezTo>
                    <a:cubicBezTo>
                      <a:pt x="589034" y="407377"/>
                      <a:pt x="658920" y="35945"/>
                      <a:pt x="742782" y="41936"/>
                    </a:cubicBezTo>
                    <a:cubicBezTo>
                      <a:pt x="826644" y="47927"/>
                      <a:pt x="922487" y="429343"/>
                      <a:pt x="1006349" y="437331"/>
                    </a:cubicBezTo>
                    <a:cubicBezTo>
                      <a:pt x="1090211" y="445319"/>
                      <a:pt x="1176071" y="117820"/>
                      <a:pt x="1245956" y="89863"/>
                    </a:cubicBezTo>
                    <a:cubicBezTo>
                      <a:pt x="1315841" y="61906"/>
                      <a:pt x="1425661" y="269588"/>
                      <a:pt x="1425661" y="269588"/>
                    </a:cubicBezTo>
                    <a:lnTo>
                      <a:pt x="1425661" y="269588"/>
                    </a:ln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8" name="Straight Arrow Connector 67"/>
              <p:cNvCxnSpPr/>
              <p:nvPr/>
            </p:nvCxnSpPr>
            <p:spPr>
              <a:xfrm>
                <a:off x="6682737" y="3235047"/>
                <a:ext cx="251463" cy="158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rot="3000163">
              <a:off x="6529551" y="2849847"/>
              <a:ext cx="698567" cy="117488"/>
              <a:chOff x="5247392" y="3071247"/>
              <a:chExt cx="1686808" cy="258305"/>
            </a:xfrm>
          </p:grpSpPr>
          <p:sp>
            <p:nvSpPr>
              <p:cNvPr id="70" name="Freeform 69"/>
              <p:cNvSpPr/>
              <p:nvPr/>
            </p:nvSpPr>
            <p:spPr>
              <a:xfrm>
                <a:off x="5247392" y="3071247"/>
                <a:ext cx="1425661" cy="258305"/>
              </a:xfrm>
              <a:custGeom>
                <a:avLst/>
                <a:gdLst>
                  <a:gd name="connsiteX0" fmla="*/ 0 w 1425661"/>
                  <a:gd name="connsiteY0" fmla="*/ 437331 h 445319"/>
                  <a:gd name="connsiteX1" fmla="*/ 227627 w 1425661"/>
                  <a:gd name="connsiteY1" fmla="*/ 5991 h 445319"/>
                  <a:gd name="connsiteX2" fmla="*/ 503175 w 1425661"/>
                  <a:gd name="connsiteY2" fmla="*/ 401386 h 445319"/>
                  <a:gd name="connsiteX3" fmla="*/ 742782 w 1425661"/>
                  <a:gd name="connsiteY3" fmla="*/ 41936 h 445319"/>
                  <a:gd name="connsiteX4" fmla="*/ 1006349 w 1425661"/>
                  <a:gd name="connsiteY4" fmla="*/ 437331 h 445319"/>
                  <a:gd name="connsiteX5" fmla="*/ 1245956 w 1425661"/>
                  <a:gd name="connsiteY5" fmla="*/ 89863 h 445319"/>
                  <a:gd name="connsiteX6" fmla="*/ 1425661 w 1425661"/>
                  <a:gd name="connsiteY6" fmla="*/ 269588 h 445319"/>
                  <a:gd name="connsiteX7" fmla="*/ 1425661 w 1425661"/>
                  <a:gd name="connsiteY7" fmla="*/ 269588 h 4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661" h="445319">
                    <a:moveTo>
                      <a:pt x="0" y="437331"/>
                    </a:moveTo>
                    <a:cubicBezTo>
                      <a:pt x="71882" y="224656"/>
                      <a:pt x="143765" y="11982"/>
                      <a:pt x="227627" y="5991"/>
                    </a:cubicBezTo>
                    <a:cubicBezTo>
                      <a:pt x="311489" y="0"/>
                      <a:pt x="417316" y="395395"/>
                      <a:pt x="503175" y="401386"/>
                    </a:cubicBezTo>
                    <a:cubicBezTo>
                      <a:pt x="589034" y="407377"/>
                      <a:pt x="658920" y="35945"/>
                      <a:pt x="742782" y="41936"/>
                    </a:cubicBezTo>
                    <a:cubicBezTo>
                      <a:pt x="826644" y="47927"/>
                      <a:pt x="922487" y="429343"/>
                      <a:pt x="1006349" y="437331"/>
                    </a:cubicBezTo>
                    <a:cubicBezTo>
                      <a:pt x="1090211" y="445319"/>
                      <a:pt x="1176071" y="117820"/>
                      <a:pt x="1245956" y="89863"/>
                    </a:cubicBezTo>
                    <a:cubicBezTo>
                      <a:pt x="1315841" y="61906"/>
                      <a:pt x="1425661" y="269588"/>
                      <a:pt x="1425661" y="269588"/>
                    </a:cubicBezTo>
                    <a:lnTo>
                      <a:pt x="1425661" y="269588"/>
                    </a:ln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1" name="Straight Arrow Connector 70"/>
              <p:cNvCxnSpPr/>
              <p:nvPr/>
            </p:nvCxnSpPr>
            <p:spPr>
              <a:xfrm>
                <a:off x="6682737" y="3235047"/>
                <a:ext cx="251463" cy="158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grpSp>
      <p:sp>
        <p:nvSpPr>
          <p:cNvPr id="74" name="TextBox 73"/>
          <p:cNvSpPr txBox="1"/>
          <p:nvPr/>
        </p:nvSpPr>
        <p:spPr>
          <a:xfrm>
            <a:off x="1235802" y="4277451"/>
            <a:ext cx="2322514" cy="323165"/>
          </a:xfrm>
          <a:prstGeom prst="rect">
            <a:avLst/>
          </a:prstGeom>
          <a:noFill/>
        </p:spPr>
        <p:txBody>
          <a:bodyPr wrap="none" rtlCol="0">
            <a:spAutoFit/>
          </a:bodyPr>
          <a:lstStyle/>
          <a:p>
            <a:r>
              <a:rPr lang="en-US" sz="1500" dirty="0" smtClean="0">
                <a:latin typeface="Helvetica"/>
                <a:cs typeface="Helvetica"/>
              </a:rPr>
              <a:t>cross sectional view (</a:t>
            </a:r>
            <a:r>
              <a:rPr lang="en-US" sz="1500" dirty="0" err="1" smtClean="0">
                <a:latin typeface="Helvetica"/>
                <a:cs typeface="Helvetica"/>
              </a:rPr>
              <a:t>x,y</a:t>
            </a:r>
            <a:r>
              <a:rPr lang="en-US" sz="1500" dirty="0" smtClean="0">
                <a:latin typeface="Helvetica"/>
                <a:cs typeface="Helvetica"/>
              </a:rPr>
              <a:t>)</a:t>
            </a:r>
            <a:endParaRPr lang="en-US" sz="1500" dirty="0">
              <a:latin typeface="Helvetica"/>
              <a:cs typeface="Helvetica"/>
            </a:endParaRPr>
          </a:p>
        </p:txBody>
      </p:sp>
      <p:sp>
        <p:nvSpPr>
          <p:cNvPr id="75" name="TextBox 74"/>
          <p:cNvSpPr txBox="1"/>
          <p:nvPr/>
        </p:nvSpPr>
        <p:spPr>
          <a:xfrm>
            <a:off x="6618877" y="4411348"/>
            <a:ext cx="2012559" cy="323165"/>
          </a:xfrm>
          <a:prstGeom prst="rect">
            <a:avLst/>
          </a:prstGeom>
          <a:noFill/>
        </p:spPr>
        <p:txBody>
          <a:bodyPr wrap="none" rtlCol="0">
            <a:spAutoFit/>
          </a:bodyPr>
          <a:lstStyle/>
          <a:p>
            <a:r>
              <a:rPr lang="en-US" sz="1500" dirty="0" smtClean="0">
                <a:latin typeface="Helvetica"/>
                <a:cs typeface="Helvetica"/>
              </a:rPr>
              <a:t>view from above (</a:t>
            </a:r>
            <a:r>
              <a:rPr lang="en-US" sz="1500" dirty="0" err="1" smtClean="0">
                <a:latin typeface="Helvetica"/>
                <a:cs typeface="Helvetica"/>
              </a:rPr>
              <a:t>x,s</a:t>
            </a:r>
            <a:r>
              <a:rPr lang="en-US" sz="1500" dirty="0" smtClean="0">
                <a:latin typeface="Helvetica"/>
                <a:cs typeface="Helvetica"/>
              </a:rPr>
              <a:t>)</a:t>
            </a:r>
            <a:endParaRPr lang="en-US" sz="1500" dirty="0">
              <a:latin typeface="Helvetica"/>
              <a:cs typeface="Helvetica"/>
            </a:endParaRPr>
          </a:p>
        </p:txBody>
      </p:sp>
      <p:grpSp>
        <p:nvGrpSpPr>
          <p:cNvPr id="76" name="Group 75"/>
          <p:cNvGrpSpPr/>
          <p:nvPr/>
        </p:nvGrpSpPr>
        <p:grpSpPr>
          <a:xfrm rot="12138422">
            <a:off x="3411207" y="2891244"/>
            <a:ext cx="733600" cy="93474"/>
            <a:chOff x="5247392" y="3071247"/>
            <a:chExt cx="1686808" cy="258305"/>
          </a:xfrm>
        </p:grpSpPr>
        <p:sp>
          <p:nvSpPr>
            <p:cNvPr id="77" name="Freeform 76"/>
            <p:cNvSpPr/>
            <p:nvPr/>
          </p:nvSpPr>
          <p:spPr>
            <a:xfrm>
              <a:off x="5247392" y="3071247"/>
              <a:ext cx="1425661" cy="258305"/>
            </a:xfrm>
            <a:custGeom>
              <a:avLst/>
              <a:gdLst>
                <a:gd name="connsiteX0" fmla="*/ 0 w 1425661"/>
                <a:gd name="connsiteY0" fmla="*/ 437331 h 445319"/>
                <a:gd name="connsiteX1" fmla="*/ 227627 w 1425661"/>
                <a:gd name="connsiteY1" fmla="*/ 5991 h 445319"/>
                <a:gd name="connsiteX2" fmla="*/ 503175 w 1425661"/>
                <a:gd name="connsiteY2" fmla="*/ 401386 h 445319"/>
                <a:gd name="connsiteX3" fmla="*/ 742782 w 1425661"/>
                <a:gd name="connsiteY3" fmla="*/ 41936 h 445319"/>
                <a:gd name="connsiteX4" fmla="*/ 1006349 w 1425661"/>
                <a:gd name="connsiteY4" fmla="*/ 437331 h 445319"/>
                <a:gd name="connsiteX5" fmla="*/ 1245956 w 1425661"/>
                <a:gd name="connsiteY5" fmla="*/ 89863 h 445319"/>
                <a:gd name="connsiteX6" fmla="*/ 1425661 w 1425661"/>
                <a:gd name="connsiteY6" fmla="*/ 269588 h 445319"/>
                <a:gd name="connsiteX7" fmla="*/ 1425661 w 1425661"/>
                <a:gd name="connsiteY7" fmla="*/ 269588 h 4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661" h="445319">
                  <a:moveTo>
                    <a:pt x="0" y="437331"/>
                  </a:moveTo>
                  <a:cubicBezTo>
                    <a:pt x="71882" y="224656"/>
                    <a:pt x="143765" y="11982"/>
                    <a:pt x="227627" y="5991"/>
                  </a:cubicBezTo>
                  <a:cubicBezTo>
                    <a:pt x="311489" y="0"/>
                    <a:pt x="417316" y="395395"/>
                    <a:pt x="503175" y="401386"/>
                  </a:cubicBezTo>
                  <a:cubicBezTo>
                    <a:pt x="589034" y="407377"/>
                    <a:pt x="658920" y="35945"/>
                    <a:pt x="742782" y="41936"/>
                  </a:cubicBezTo>
                  <a:cubicBezTo>
                    <a:pt x="826644" y="47927"/>
                    <a:pt x="922487" y="429343"/>
                    <a:pt x="1006349" y="437331"/>
                  </a:cubicBezTo>
                  <a:cubicBezTo>
                    <a:pt x="1090211" y="445319"/>
                    <a:pt x="1176071" y="117820"/>
                    <a:pt x="1245956" y="89863"/>
                  </a:cubicBezTo>
                  <a:cubicBezTo>
                    <a:pt x="1315841" y="61906"/>
                    <a:pt x="1425661" y="269588"/>
                    <a:pt x="1425661" y="269588"/>
                  </a:cubicBezTo>
                  <a:lnTo>
                    <a:pt x="1425661" y="269588"/>
                  </a:ln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8" name="Straight Arrow Connector 77"/>
            <p:cNvCxnSpPr/>
            <p:nvPr/>
          </p:nvCxnSpPr>
          <p:spPr>
            <a:xfrm>
              <a:off x="6682737" y="3235047"/>
              <a:ext cx="251463" cy="158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grpSp>
        <p:nvGrpSpPr>
          <p:cNvPr id="79" name="Group 78"/>
          <p:cNvGrpSpPr/>
          <p:nvPr/>
        </p:nvGrpSpPr>
        <p:grpSpPr>
          <a:xfrm rot="11342147">
            <a:off x="2223708" y="2841077"/>
            <a:ext cx="1010254" cy="63418"/>
            <a:chOff x="5247392" y="3071247"/>
            <a:chExt cx="1686808" cy="258305"/>
          </a:xfrm>
        </p:grpSpPr>
        <p:sp>
          <p:nvSpPr>
            <p:cNvPr id="80" name="Freeform 79"/>
            <p:cNvSpPr/>
            <p:nvPr/>
          </p:nvSpPr>
          <p:spPr>
            <a:xfrm>
              <a:off x="5247392" y="3071247"/>
              <a:ext cx="1425661" cy="258305"/>
            </a:xfrm>
            <a:custGeom>
              <a:avLst/>
              <a:gdLst>
                <a:gd name="connsiteX0" fmla="*/ 0 w 1425661"/>
                <a:gd name="connsiteY0" fmla="*/ 437331 h 445319"/>
                <a:gd name="connsiteX1" fmla="*/ 227627 w 1425661"/>
                <a:gd name="connsiteY1" fmla="*/ 5991 h 445319"/>
                <a:gd name="connsiteX2" fmla="*/ 503175 w 1425661"/>
                <a:gd name="connsiteY2" fmla="*/ 401386 h 445319"/>
                <a:gd name="connsiteX3" fmla="*/ 742782 w 1425661"/>
                <a:gd name="connsiteY3" fmla="*/ 41936 h 445319"/>
                <a:gd name="connsiteX4" fmla="*/ 1006349 w 1425661"/>
                <a:gd name="connsiteY4" fmla="*/ 437331 h 445319"/>
                <a:gd name="connsiteX5" fmla="*/ 1245956 w 1425661"/>
                <a:gd name="connsiteY5" fmla="*/ 89863 h 445319"/>
                <a:gd name="connsiteX6" fmla="*/ 1425661 w 1425661"/>
                <a:gd name="connsiteY6" fmla="*/ 269588 h 445319"/>
                <a:gd name="connsiteX7" fmla="*/ 1425661 w 1425661"/>
                <a:gd name="connsiteY7" fmla="*/ 269588 h 4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661" h="445319">
                  <a:moveTo>
                    <a:pt x="0" y="437331"/>
                  </a:moveTo>
                  <a:cubicBezTo>
                    <a:pt x="71882" y="224656"/>
                    <a:pt x="143765" y="11982"/>
                    <a:pt x="227627" y="5991"/>
                  </a:cubicBezTo>
                  <a:cubicBezTo>
                    <a:pt x="311489" y="0"/>
                    <a:pt x="417316" y="395395"/>
                    <a:pt x="503175" y="401386"/>
                  </a:cubicBezTo>
                  <a:cubicBezTo>
                    <a:pt x="589034" y="407377"/>
                    <a:pt x="658920" y="35945"/>
                    <a:pt x="742782" y="41936"/>
                  </a:cubicBezTo>
                  <a:cubicBezTo>
                    <a:pt x="826644" y="47927"/>
                    <a:pt x="922487" y="429343"/>
                    <a:pt x="1006349" y="437331"/>
                  </a:cubicBezTo>
                  <a:cubicBezTo>
                    <a:pt x="1090211" y="445319"/>
                    <a:pt x="1176071" y="117820"/>
                    <a:pt x="1245956" y="89863"/>
                  </a:cubicBezTo>
                  <a:cubicBezTo>
                    <a:pt x="1315841" y="61906"/>
                    <a:pt x="1425661" y="269588"/>
                    <a:pt x="1425661" y="269588"/>
                  </a:cubicBezTo>
                  <a:lnTo>
                    <a:pt x="1425661" y="269588"/>
                  </a:ln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81" name="Straight Arrow Connector 80"/>
            <p:cNvCxnSpPr/>
            <p:nvPr/>
          </p:nvCxnSpPr>
          <p:spPr>
            <a:xfrm>
              <a:off x="6682737" y="3235047"/>
              <a:ext cx="251463" cy="158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rot="10257853" flipV="1">
            <a:off x="2302665" y="3553871"/>
            <a:ext cx="1010254" cy="63418"/>
            <a:chOff x="5247392" y="3071247"/>
            <a:chExt cx="1686808" cy="258305"/>
          </a:xfrm>
        </p:grpSpPr>
        <p:sp>
          <p:nvSpPr>
            <p:cNvPr id="83" name="Freeform 82"/>
            <p:cNvSpPr/>
            <p:nvPr/>
          </p:nvSpPr>
          <p:spPr>
            <a:xfrm>
              <a:off x="5247392" y="3071247"/>
              <a:ext cx="1425661" cy="258305"/>
            </a:xfrm>
            <a:custGeom>
              <a:avLst/>
              <a:gdLst>
                <a:gd name="connsiteX0" fmla="*/ 0 w 1425661"/>
                <a:gd name="connsiteY0" fmla="*/ 437331 h 445319"/>
                <a:gd name="connsiteX1" fmla="*/ 227627 w 1425661"/>
                <a:gd name="connsiteY1" fmla="*/ 5991 h 445319"/>
                <a:gd name="connsiteX2" fmla="*/ 503175 w 1425661"/>
                <a:gd name="connsiteY2" fmla="*/ 401386 h 445319"/>
                <a:gd name="connsiteX3" fmla="*/ 742782 w 1425661"/>
                <a:gd name="connsiteY3" fmla="*/ 41936 h 445319"/>
                <a:gd name="connsiteX4" fmla="*/ 1006349 w 1425661"/>
                <a:gd name="connsiteY4" fmla="*/ 437331 h 445319"/>
                <a:gd name="connsiteX5" fmla="*/ 1245956 w 1425661"/>
                <a:gd name="connsiteY5" fmla="*/ 89863 h 445319"/>
                <a:gd name="connsiteX6" fmla="*/ 1425661 w 1425661"/>
                <a:gd name="connsiteY6" fmla="*/ 269588 h 445319"/>
                <a:gd name="connsiteX7" fmla="*/ 1425661 w 1425661"/>
                <a:gd name="connsiteY7" fmla="*/ 269588 h 4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661" h="445319">
                  <a:moveTo>
                    <a:pt x="0" y="437331"/>
                  </a:moveTo>
                  <a:cubicBezTo>
                    <a:pt x="71882" y="224656"/>
                    <a:pt x="143765" y="11982"/>
                    <a:pt x="227627" y="5991"/>
                  </a:cubicBezTo>
                  <a:cubicBezTo>
                    <a:pt x="311489" y="0"/>
                    <a:pt x="417316" y="395395"/>
                    <a:pt x="503175" y="401386"/>
                  </a:cubicBezTo>
                  <a:cubicBezTo>
                    <a:pt x="589034" y="407377"/>
                    <a:pt x="658920" y="35945"/>
                    <a:pt x="742782" y="41936"/>
                  </a:cubicBezTo>
                  <a:cubicBezTo>
                    <a:pt x="826644" y="47927"/>
                    <a:pt x="922487" y="429343"/>
                    <a:pt x="1006349" y="437331"/>
                  </a:cubicBezTo>
                  <a:cubicBezTo>
                    <a:pt x="1090211" y="445319"/>
                    <a:pt x="1176071" y="117820"/>
                    <a:pt x="1245956" y="89863"/>
                  </a:cubicBezTo>
                  <a:cubicBezTo>
                    <a:pt x="1315841" y="61906"/>
                    <a:pt x="1425661" y="269588"/>
                    <a:pt x="1425661" y="269588"/>
                  </a:cubicBezTo>
                  <a:lnTo>
                    <a:pt x="1425661" y="269588"/>
                  </a:ln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84" name="Straight Arrow Connector 83"/>
            <p:cNvCxnSpPr/>
            <p:nvPr/>
          </p:nvCxnSpPr>
          <p:spPr>
            <a:xfrm>
              <a:off x="6682737" y="3235047"/>
              <a:ext cx="251463" cy="158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sp>
        <p:nvSpPr>
          <p:cNvPr id="48" name="Slide Number Placeholder 47"/>
          <p:cNvSpPr>
            <a:spLocks noGrp="1"/>
          </p:cNvSpPr>
          <p:nvPr>
            <p:ph type="sldNum" sz="quarter" idx="12"/>
          </p:nvPr>
        </p:nvSpPr>
        <p:spPr/>
        <p:txBody>
          <a:bodyPr/>
          <a:lstStyle/>
          <a:p>
            <a:fld id="{2E081447-C3CE-9F4F-A689-9A72CAFF10CA}"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mitigation</a:t>
            </a:r>
            <a:r>
              <a:rPr lang="de-DE" sz="3200" kern="0" dirty="0" smtClean="0">
                <a:solidFill>
                  <a:schemeClr val="folHlink"/>
                </a:solidFill>
              </a:rPr>
              <a:t/>
            </a:r>
            <a:br>
              <a:rPr lang="de-DE" sz="3200" kern="0" dirty="0" smtClean="0">
                <a:solidFill>
                  <a:schemeClr val="folHlink"/>
                </a:solidFill>
              </a:rPr>
            </a:br>
            <a:r>
              <a:rPr lang="de-DE" sz="3200" kern="0" dirty="0" err="1" smtClean="0">
                <a:solidFill>
                  <a:schemeClr val="folHlink"/>
                </a:solidFill>
              </a:rPr>
              <a:t>Surface</a:t>
            </a:r>
            <a:r>
              <a:rPr lang="de-DE" sz="3200" kern="0" dirty="0" smtClean="0">
                <a:solidFill>
                  <a:schemeClr val="folHlink"/>
                </a:solidFill>
              </a:rPr>
              <a:t> </a:t>
            </a:r>
            <a:r>
              <a:rPr lang="de-DE" sz="3200" kern="0" dirty="0" err="1" smtClean="0">
                <a:solidFill>
                  <a:schemeClr val="folHlink"/>
                </a:solidFill>
              </a:rPr>
              <a:t>treatment</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0" name="Text Box 16"/>
          <p:cNvSpPr txBox="1">
            <a:spLocks noChangeArrowheads="1"/>
          </p:cNvSpPr>
          <p:nvPr/>
        </p:nvSpPr>
        <p:spPr bwMode="auto">
          <a:xfrm>
            <a:off x="179388" y="1600200"/>
            <a:ext cx="8640762" cy="2414588"/>
          </a:xfrm>
          <a:prstGeom prst="rect">
            <a:avLst/>
          </a:prstGeom>
          <a:noFill/>
          <a:ln w="9525">
            <a:noFill/>
            <a:miter lim="800000"/>
            <a:headEnd/>
            <a:tailEnd/>
          </a:ln>
          <a:effectLst/>
        </p:spPr>
        <p:txBody>
          <a:bodyPr>
            <a:prstTxWarp prst="textNoShape">
              <a:avLst/>
            </a:prstTxWarp>
            <a:spAutoFit/>
          </a:bodyPr>
          <a:lstStyle/>
          <a:p>
            <a:pPr defTabSz="268288">
              <a:lnSpc>
                <a:spcPct val="110000"/>
              </a:lnSpc>
              <a:buFont typeface="Wingdings" charset="2"/>
              <a:buNone/>
            </a:pPr>
            <a:r>
              <a:rPr lang="en-US" sz="1600" b="1" dirty="0">
                <a:solidFill>
                  <a:srgbClr val="000000"/>
                </a:solidFill>
              </a:rPr>
              <a:t>The ideal film material :</a:t>
            </a:r>
          </a:p>
          <a:p>
            <a:pPr defTabSz="268288">
              <a:lnSpc>
                <a:spcPct val="110000"/>
              </a:lnSpc>
              <a:buFont typeface="Wingdings" charset="2"/>
              <a:buNone/>
            </a:pPr>
            <a:endParaRPr lang="en-US" sz="1600" b="1" dirty="0">
              <a:solidFill>
                <a:srgbClr val="000000"/>
              </a:solidFill>
            </a:endParaRPr>
          </a:p>
          <a:p>
            <a:pPr defTabSz="268288">
              <a:lnSpc>
                <a:spcPct val="120000"/>
              </a:lnSpc>
              <a:buFont typeface="Wingdings" charset="2"/>
              <a:buChar char="Ø"/>
            </a:pPr>
            <a:r>
              <a:rPr lang="en-US" sz="1600" b="1" dirty="0">
                <a:solidFill>
                  <a:srgbClr val="000000"/>
                </a:solidFill>
              </a:rPr>
              <a:t> has intrinsically low SEY;</a:t>
            </a:r>
          </a:p>
          <a:p>
            <a:pPr defTabSz="268288">
              <a:lnSpc>
                <a:spcPct val="120000"/>
              </a:lnSpc>
              <a:buFont typeface="Wingdings" charset="2"/>
              <a:buChar char="Ø"/>
            </a:pPr>
            <a:r>
              <a:rPr lang="en-US" sz="1600" b="1" dirty="0">
                <a:solidFill>
                  <a:srgbClr val="000000"/>
                </a:solidFill>
              </a:rPr>
              <a:t> is not prone to adsorb water vapor, oxygen and hydrocarbons; </a:t>
            </a:r>
          </a:p>
          <a:p>
            <a:pPr defTabSz="268288">
              <a:lnSpc>
                <a:spcPct val="130000"/>
              </a:lnSpc>
              <a:buFont typeface="Wingdings" charset="2"/>
              <a:buChar char="Ø"/>
            </a:pPr>
            <a:r>
              <a:rPr lang="en-US" sz="1600" b="1" dirty="0">
                <a:solidFill>
                  <a:srgbClr val="000000"/>
                </a:solidFill>
              </a:rPr>
              <a:t> can be easily deposited on stainless steel beam pipes;</a:t>
            </a:r>
          </a:p>
          <a:p>
            <a:pPr defTabSz="268288">
              <a:lnSpc>
                <a:spcPct val="120000"/>
              </a:lnSpc>
              <a:buFont typeface="Wingdings" charset="2"/>
              <a:buChar char="Ø"/>
            </a:pPr>
            <a:r>
              <a:rPr lang="en-US" sz="1600" b="1" dirty="0">
                <a:solidFill>
                  <a:srgbClr val="000000"/>
                </a:solidFill>
              </a:rPr>
              <a:t> is compact, smooth and not inclined to produce dust;</a:t>
            </a:r>
          </a:p>
          <a:p>
            <a:pPr defTabSz="268288">
              <a:lnSpc>
                <a:spcPct val="120000"/>
              </a:lnSpc>
              <a:buFont typeface="Wingdings" charset="2"/>
              <a:buChar char="Ø"/>
            </a:pPr>
            <a:r>
              <a:rPr lang="en-US" sz="1600" b="1" dirty="0">
                <a:solidFill>
                  <a:srgbClr val="000000"/>
                </a:solidFill>
              </a:rPr>
              <a:t> is UHV compatible;</a:t>
            </a:r>
          </a:p>
          <a:p>
            <a:pPr defTabSz="268288">
              <a:lnSpc>
                <a:spcPct val="120000"/>
              </a:lnSpc>
              <a:buFont typeface="Wingdings" charset="2"/>
              <a:buChar char="Ø"/>
            </a:pPr>
            <a:r>
              <a:rPr lang="en-US" sz="1600" b="1" dirty="0">
                <a:solidFill>
                  <a:srgbClr val="000000"/>
                </a:solidFill>
              </a:rPr>
              <a:t> has possibly low resistivity.</a:t>
            </a:r>
          </a:p>
        </p:txBody>
      </p:sp>
      <p:sp>
        <p:nvSpPr>
          <p:cNvPr id="11" name="Text Box 17"/>
          <p:cNvSpPr txBox="1">
            <a:spLocks noChangeArrowheads="1"/>
          </p:cNvSpPr>
          <p:nvPr/>
        </p:nvSpPr>
        <p:spPr bwMode="auto">
          <a:xfrm>
            <a:off x="179388" y="4648200"/>
            <a:ext cx="3601567" cy="1323439"/>
          </a:xfrm>
          <a:prstGeom prst="rect">
            <a:avLst/>
          </a:prstGeom>
          <a:noFill/>
          <a:ln w="9525">
            <a:noFill/>
            <a:miter lim="800000"/>
            <a:headEnd/>
            <a:tailEnd/>
          </a:ln>
          <a:effectLst/>
        </p:spPr>
        <p:txBody>
          <a:bodyPr wrap="none">
            <a:prstTxWarp prst="textNoShape">
              <a:avLst/>
            </a:prstTxWarp>
            <a:spAutoFit/>
          </a:bodyPr>
          <a:lstStyle/>
          <a:p>
            <a:r>
              <a:rPr lang="en-US" sz="1600" b="1" dirty="0">
                <a:solidFill>
                  <a:srgbClr val="000000"/>
                </a:solidFill>
              </a:rPr>
              <a:t>Graphite could be a good </a:t>
            </a:r>
            <a:r>
              <a:rPr lang="en-US" sz="1600" b="1" dirty="0" smtClean="0">
                <a:solidFill>
                  <a:srgbClr val="000000"/>
                </a:solidFill>
              </a:rPr>
              <a:t>compromise…</a:t>
            </a:r>
          </a:p>
          <a:p>
            <a:endParaRPr lang="en-US" sz="1600" b="1" dirty="0" smtClean="0">
              <a:solidFill>
                <a:srgbClr val="000000"/>
              </a:solidFill>
            </a:endParaRPr>
          </a:p>
          <a:p>
            <a:r>
              <a:rPr lang="en-US" sz="1600" b="1" dirty="0">
                <a:solidFill>
                  <a:srgbClr val="000000"/>
                </a:solidFill>
              </a:rPr>
              <a:t>w</a:t>
            </a:r>
            <a:r>
              <a:rPr lang="en-US" sz="1600" b="1" dirty="0" smtClean="0">
                <a:solidFill>
                  <a:srgbClr val="000000"/>
                </a:solidFill>
              </a:rPr>
              <a:t>herefrom the idea of trying to deposit </a:t>
            </a:r>
          </a:p>
          <a:p>
            <a:r>
              <a:rPr lang="en-US" sz="1600" b="1" dirty="0">
                <a:solidFill>
                  <a:srgbClr val="000000"/>
                </a:solidFill>
              </a:rPr>
              <a:t>a</a:t>
            </a:r>
            <a:r>
              <a:rPr lang="en-US" sz="1600" b="1" dirty="0" smtClean="0">
                <a:solidFill>
                  <a:srgbClr val="000000"/>
                </a:solidFill>
              </a:rPr>
              <a:t>morphous carbon on the inner side of</a:t>
            </a:r>
          </a:p>
          <a:p>
            <a:r>
              <a:rPr lang="en-US" sz="1600" b="1" dirty="0">
                <a:solidFill>
                  <a:srgbClr val="000000"/>
                </a:solidFill>
              </a:rPr>
              <a:t>t</a:t>
            </a:r>
            <a:r>
              <a:rPr lang="en-US" sz="1600" b="1" dirty="0" smtClean="0">
                <a:solidFill>
                  <a:srgbClr val="000000"/>
                </a:solidFill>
              </a:rPr>
              <a:t>he vacuum chamber….</a:t>
            </a:r>
            <a:endParaRPr lang="en-US" sz="1600" b="1" dirty="0">
              <a:solidFill>
                <a:srgbClr val="000000"/>
              </a:solidFill>
            </a:endParaRPr>
          </a:p>
        </p:txBody>
      </p:sp>
      <p:pic>
        <p:nvPicPr>
          <p:cNvPr id="12" name="Picture 12"/>
          <p:cNvPicPr>
            <a:picLocks noChangeAspect="1" noChangeArrowheads="1"/>
          </p:cNvPicPr>
          <p:nvPr/>
        </p:nvPicPr>
        <p:blipFill>
          <a:blip r:embed="rId4"/>
          <a:srcRect/>
          <a:stretch>
            <a:fillRect/>
          </a:stretch>
        </p:blipFill>
        <p:spPr bwMode="auto">
          <a:xfrm>
            <a:off x="4343400" y="3600696"/>
            <a:ext cx="4343400" cy="3048472"/>
          </a:xfrm>
          <a:prstGeom prst="rect">
            <a:avLst/>
          </a:prstGeom>
          <a:noFill/>
          <a:ln w="28575">
            <a:solidFill>
              <a:srgbClr val="CC9900"/>
            </a:solidFill>
            <a:miter lim="800000"/>
            <a:headEnd/>
            <a:tailEnd/>
          </a:ln>
          <a:effectLst/>
        </p:spPr>
      </p:pic>
      <p:cxnSp>
        <p:nvCxnSpPr>
          <p:cNvPr id="13" name="Straight Arrow Connector 12"/>
          <p:cNvCxnSpPr/>
          <p:nvPr/>
        </p:nvCxnSpPr>
        <p:spPr>
          <a:xfrm>
            <a:off x="2671399" y="5012154"/>
            <a:ext cx="1513553" cy="29160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Snip Single Corner Rectangle 13"/>
          <p:cNvSpPr/>
          <p:nvPr/>
        </p:nvSpPr>
        <p:spPr>
          <a:xfrm>
            <a:off x="179388" y="4648200"/>
            <a:ext cx="3601567" cy="363954"/>
          </a:xfrm>
          <a:prstGeom prst="snip1Rect">
            <a:avLst/>
          </a:prstGeom>
          <a:noFill/>
          <a:ln w="12700"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mitigation</a:t>
            </a:r>
            <a:r>
              <a:rPr lang="de-DE" sz="3200" kern="0" dirty="0" smtClean="0">
                <a:solidFill>
                  <a:schemeClr val="folHlink"/>
                </a:solidFill>
              </a:rPr>
              <a:t/>
            </a:r>
            <a:br>
              <a:rPr lang="de-DE" sz="3200" kern="0" dirty="0" smtClean="0">
                <a:solidFill>
                  <a:schemeClr val="folHlink"/>
                </a:solidFill>
              </a:rPr>
            </a:br>
            <a:r>
              <a:rPr lang="de-DE" sz="3200" kern="0" dirty="0" err="1" smtClean="0">
                <a:solidFill>
                  <a:schemeClr val="folHlink"/>
                </a:solidFill>
              </a:rPr>
              <a:t>The</a:t>
            </a:r>
            <a:r>
              <a:rPr lang="de-DE" sz="3200" kern="0" dirty="0" smtClean="0">
                <a:solidFill>
                  <a:schemeClr val="folHlink"/>
                </a:solidFill>
              </a:rPr>
              <a:t> </a:t>
            </a:r>
            <a:r>
              <a:rPr lang="de-DE" sz="3200" kern="0" dirty="0" err="1" smtClean="0">
                <a:solidFill>
                  <a:schemeClr val="folHlink"/>
                </a:solidFill>
              </a:rPr>
              <a:t>most</a:t>
            </a:r>
            <a:r>
              <a:rPr lang="de-DE" sz="3200" kern="0" dirty="0" smtClean="0">
                <a:solidFill>
                  <a:schemeClr val="folHlink"/>
                </a:solidFill>
              </a:rPr>
              <a:t> </a:t>
            </a:r>
            <a:r>
              <a:rPr lang="de-DE" sz="3200" kern="0" dirty="0" err="1" smtClean="0">
                <a:solidFill>
                  <a:schemeClr val="folHlink"/>
                </a:solidFill>
              </a:rPr>
              <a:t>promising</a:t>
            </a:r>
            <a:r>
              <a:rPr lang="de-DE" sz="3200" kern="0" dirty="0" smtClean="0">
                <a:solidFill>
                  <a:schemeClr val="folHlink"/>
                </a:solidFill>
              </a:rPr>
              <a:t> </a:t>
            </a:r>
            <a:r>
              <a:rPr lang="de-DE" sz="3200" kern="0" dirty="0" err="1" smtClean="0">
                <a:solidFill>
                  <a:schemeClr val="folHlink"/>
                </a:solidFill>
              </a:rPr>
              <a:t>solution</a:t>
            </a:r>
            <a:r>
              <a:rPr lang="de-DE" sz="3200" kern="0" dirty="0" smtClean="0">
                <a:solidFill>
                  <a:schemeClr val="folHlink"/>
                </a:solidFill>
              </a:rPr>
              <a:t> to date...</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pic>
        <p:nvPicPr>
          <p:cNvPr id="15" name="Picture 14"/>
          <p:cNvPicPr>
            <a:picLocks noChangeAspect="1"/>
          </p:cNvPicPr>
          <p:nvPr/>
        </p:nvPicPr>
        <p:blipFill>
          <a:blip r:embed="rId4"/>
          <a:stretch>
            <a:fillRect/>
          </a:stretch>
        </p:blipFill>
        <p:spPr>
          <a:xfrm>
            <a:off x="673100" y="1447800"/>
            <a:ext cx="7943032" cy="5220000"/>
          </a:xfrm>
          <a:prstGeom prst="rect">
            <a:avLst/>
          </a:prstGeom>
        </p:spPr>
      </p:pic>
      <p:sp>
        <p:nvSpPr>
          <p:cNvPr id="6" name="Slide Number Placeholder 5"/>
          <p:cNvSpPr>
            <a:spLocks noGrp="1"/>
          </p:cNvSpPr>
          <p:nvPr>
            <p:ph type="sldNum" sz="quarter" idx="12"/>
          </p:nvPr>
        </p:nvSpPr>
        <p:spPr/>
        <p:txBody>
          <a:bodyPr/>
          <a:lstStyle/>
          <a:p>
            <a:fld id="{2E081447-C3CE-9F4F-A689-9A72CAFF10CA}"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mitigation</a:t>
            </a:r>
            <a:r>
              <a:rPr lang="de-DE" sz="3200" kern="0" dirty="0" smtClean="0">
                <a:solidFill>
                  <a:schemeClr val="folHlink"/>
                </a:solidFill>
              </a:rPr>
              <a:t/>
            </a:r>
            <a:br>
              <a:rPr lang="de-DE" sz="3200" kern="0" dirty="0" smtClean="0">
                <a:solidFill>
                  <a:schemeClr val="folHlink"/>
                </a:solidFill>
              </a:rPr>
            </a:br>
            <a:r>
              <a:rPr lang="de-DE" sz="3200" kern="0" dirty="0" err="1" smtClean="0">
                <a:solidFill>
                  <a:schemeClr val="folHlink"/>
                </a:solidFill>
              </a:rPr>
              <a:t>The</a:t>
            </a:r>
            <a:r>
              <a:rPr lang="de-DE" sz="3200" kern="0" dirty="0" smtClean="0">
                <a:solidFill>
                  <a:schemeClr val="folHlink"/>
                </a:solidFill>
              </a:rPr>
              <a:t> </a:t>
            </a:r>
            <a:r>
              <a:rPr lang="de-DE" sz="3200" kern="0" dirty="0" err="1" smtClean="0">
                <a:solidFill>
                  <a:schemeClr val="folHlink"/>
                </a:solidFill>
              </a:rPr>
              <a:t>most</a:t>
            </a:r>
            <a:r>
              <a:rPr lang="de-DE" sz="3200" kern="0" dirty="0" smtClean="0">
                <a:solidFill>
                  <a:schemeClr val="folHlink"/>
                </a:solidFill>
              </a:rPr>
              <a:t> </a:t>
            </a:r>
            <a:r>
              <a:rPr lang="de-DE" sz="3200" kern="0" dirty="0" err="1" smtClean="0">
                <a:solidFill>
                  <a:schemeClr val="folHlink"/>
                </a:solidFill>
              </a:rPr>
              <a:t>promising</a:t>
            </a:r>
            <a:r>
              <a:rPr lang="de-DE" sz="3200" kern="0" dirty="0" smtClean="0">
                <a:solidFill>
                  <a:schemeClr val="folHlink"/>
                </a:solidFill>
              </a:rPr>
              <a:t> </a:t>
            </a:r>
            <a:r>
              <a:rPr lang="de-DE" sz="3200" kern="0" dirty="0" err="1" smtClean="0">
                <a:solidFill>
                  <a:schemeClr val="folHlink"/>
                </a:solidFill>
              </a:rPr>
              <a:t>solution</a:t>
            </a:r>
            <a:r>
              <a:rPr lang="de-DE" sz="3200" kern="0" dirty="0" smtClean="0">
                <a:solidFill>
                  <a:schemeClr val="folHlink"/>
                </a:solidFill>
              </a:rPr>
              <a:t> to date...</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6" name="Content Placeholder 8"/>
          <p:cNvSpPr>
            <a:spLocks noGrp="1"/>
          </p:cNvSpPr>
          <p:nvPr>
            <p:ph idx="1"/>
          </p:nvPr>
        </p:nvSpPr>
        <p:spPr>
          <a:xfrm>
            <a:off x="469900" y="1638300"/>
            <a:ext cx="8229600" cy="4800600"/>
          </a:xfrm>
        </p:spPr>
        <p:txBody>
          <a:bodyPr>
            <a:normAutofit lnSpcReduction="10000"/>
          </a:bodyPr>
          <a:lstStyle/>
          <a:p>
            <a:r>
              <a:rPr lang="en-US" sz="2000" dirty="0" smtClean="0"/>
              <a:t>Coatings with a-C have exhibited very good reproducibility in giving low SEY (even below 1) in all the lab tests</a:t>
            </a:r>
          </a:p>
          <a:p>
            <a:r>
              <a:rPr lang="en-US" sz="2000" dirty="0" smtClean="0"/>
              <a:t>The coating has been shown not to produce any additional dusts (not even under extreme conditions of external stress). It is stable and does not flake off into the vacuum chamber.</a:t>
            </a:r>
          </a:p>
          <a:p>
            <a:r>
              <a:rPr lang="en-US" sz="2000" dirty="0" smtClean="0"/>
              <a:t>Measurements with liners inside the SPS have confirmed the low SEY in presence of circulating beam</a:t>
            </a:r>
          </a:p>
          <a:p>
            <a:r>
              <a:rPr lang="en-US" sz="2000" dirty="0" smtClean="0"/>
              <a:t>Measurements in a beam line of ESRF have demonstrated that these coatings have low </a:t>
            </a:r>
            <a:r>
              <a:rPr lang="en-US" sz="2000" dirty="0" err="1" smtClean="0"/>
              <a:t>photodesorption</a:t>
            </a:r>
            <a:r>
              <a:rPr lang="en-US" sz="2000" dirty="0" smtClean="0"/>
              <a:t> yield (quantifying the gas desorption due to incident radiation)</a:t>
            </a:r>
          </a:p>
          <a:p>
            <a:r>
              <a:rPr lang="en-US" sz="2000" dirty="0" smtClean="0"/>
              <a:t>Being checked:</a:t>
            </a:r>
          </a:p>
          <a:p>
            <a:pPr lvl="1"/>
            <a:r>
              <a:rPr lang="en-US" sz="1800" dirty="0" smtClean="0"/>
              <a:t>Effects of aging in terms of SEY (in vacuum, with air exposure)</a:t>
            </a:r>
          </a:p>
          <a:p>
            <a:pPr lvl="1"/>
            <a:r>
              <a:rPr lang="en-US" sz="1800" dirty="0" smtClean="0"/>
              <a:t>Stability inside the accelerator</a:t>
            </a:r>
          </a:p>
          <a:p>
            <a:pPr lvl="1"/>
            <a:r>
              <a:rPr lang="en-US" sz="1800" dirty="0" smtClean="0"/>
              <a:t>Contribution to the impedance</a:t>
            </a:r>
          </a:p>
          <a:p>
            <a:pPr lvl="1"/>
            <a:r>
              <a:rPr lang="en-US" sz="1800" dirty="0" smtClean="0"/>
              <a:t>Photoelectron yield</a:t>
            </a:r>
            <a:r>
              <a:rPr lang="en-US" sz="1700" dirty="0" smtClean="0"/>
              <a:t> </a:t>
            </a:r>
          </a:p>
          <a:p>
            <a:pPr lvl="1"/>
            <a:endParaRPr lang="en-US" sz="1600" dirty="0" smtClean="0"/>
          </a:p>
          <a:p>
            <a:endParaRPr lang="en-US" sz="2000" dirty="0" smtClean="0"/>
          </a:p>
        </p:txBody>
      </p:sp>
      <p:sp>
        <p:nvSpPr>
          <p:cNvPr id="7" name="Slide Number Placeholder 6"/>
          <p:cNvSpPr>
            <a:spLocks noGrp="1"/>
          </p:cNvSpPr>
          <p:nvPr>
            <p:ph type="sldNum" sz="quarter" idx="12"/>
          </p:nvPr>
        </p:nvSpPr>
        <p:spPr/>
        <p:txBody>
          <a:bodyPr/>
          <a:lstStyle/>
          <a:p>
            <a:fld id="{2E081447-C3CE-9F4F-A689-9A72CAFF10CA}"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fontAlgn="base">
              <a:spcAft>
                <a:spcPct val="0"/>
              </a:spcAft>
              <a:defRPr/>
            </a:pPr>
            <a:r>
              <a:rPr lang="de-DE" sz="3200" kern="0" dirty="0" err="1" smtClean="0">
                <a:solidFill>
                  <a:schemeClr val="folHlink"/>
                </a:solidFill>
              </a:rPr>
              <a:t>Electron</a:t>
            </a:r>
            <a:r>
              <a:rPr lang="de-DE" sz="3200" kern="0" dirty="0" smtClean="0">
                <a:solidFill>
                  <a:schemeClr val="folHlink"/>
                </a:solidFill>
              </a:rPr>
              <a:t> </a:t>
            </a:r>
            <a:r>
              <a:rPr lang="de-DE" sz="3200" kern="0" dirty="0" err="1" smtClean="0">
                <a:solidFill>
                  <a:schemeClr val="folHlink"/>
                </a:solidFill>
              </a:rPr>
              <a:t>cloud</a:t>
            </a:r>
            <a:r>
              <a:rPr lang="de-DE" sz="3200" kern="0" dirty="0" smtClean="0">
                <a:solidFill>
                  <a:schemeClr val="folHlink"/>
                </a:solidFill>
              </a:rPr>
              <a:t> </a:t>
            </a:r>
            <a:r>
              <a:rPr lang="de-DE" sz="3200" kern="0" dirty="0" err="1" smtClean="0">
                <a:solidFill>
                  <a:schemeClr val="folHlink"/>
                </a:solidFill>
              </a:rPr>
              <a:t>mitigation</a:t>
            </a:r>
            <a:r>
              <a:rPr lang="de-DE" sz="3200" kern="0" dirty="0" smtClean="0">
                <a:solidFill>
                  <a:schemeClr val="folHlink"/>
                </a:solidFill>
              </a:rPr>
              <a:t/>
            </a:r>
            <a:br>
              <a:rPr lang="de-DE" sz="3200" kern="0" dirty="0" smtClean="0">
                <a:solidFill>
                  <a:schemeClr val="folHlink"/>
                </a:solidFill>
              </a:rPr>
            </a:br>
            <a:r>
              <a:rPr lang="de-DE" sz="3200" kern="0" dirty="0" err="1" smtClean="0">
                <a:solidFill>
                  <a:schemeClr val="folHlink"/>
                </a:solidFill>
              </a:rPr>
              <a:t>Why</a:t>
            </a:r>
            <a:r>
              <a:rPr lang="de-DE" sz="3200" kern="0" dirty="0" smtClean="0">
                <a:solidFill>
                  <a:schemeClr val="folHlink"/>
                </a:solidFill>
              </a:rPr>
              <a:t> </a:t>
            </a:r>
            <a:r>
              <a:rPr lang="de-DE" sz="3200" kern="0" dirty="0" err="1" smtClean="0">
                <a:solidFill>
                  <a:schemeClr val="folHlink"/>
                </a:solidFill>
              </a:rPr>
              <a:t>is</a:t>
            </a:r>
            <a:r>
              <a:rPr lang="de-DE" sz="3200" kern="0" dirty="0" smtClean="0">
                <a:solidFill>
                  <a:schemeClr val="folHlink"/>
                </a:solidFill>
              </a:rPr>
              <a:t> </a:t>
            </a:r>
            <a:r>
              <a:rPr lang="de-DE" sz="3200" kern="0" dirty="0" err="1" smtClean="0">
                <a:solidFill>
                  <a:schemeClr val="folHlink"/>
                </a:solidFill>
              </a:rPr>
              <a:t>it</a:t>
            </a:r>
            <a:r>
              <a:rPr lang="de-DE" sz="3200" kern="0" dirty="0" smtClean="0">
                <a:solidFill>
                  <a:schemeClr val="folHlink"/>
                </a:solidFill>
              </a:rPr>
              <a:t> so </a:t>
            </a:r>
            <a:r>
              <a:rPr lang="de-DE" sz="3200" kern="0" dirty="0" err="1" smtClean="0">
                <a:solidFill>
                  <a:schemeClr val="folHlink"/>
                </a:solidFill>
              </a:rPr>
              <a:t>important</a:t>
            </a:r>
            <a:r>
              <a:rPr lang="de-DE" sz="3200" kern="0" dirty="0" smtClean="0">
                <a:solidFill>
                  <a:schemeClr val="folHlink"/>
                </a:solidFill>
              </a:rPr>
              <a:t>?</a:t>
            </a:r>
            <a:endParaRPr lang="de-DE" sz="4000" kern="0" dirty="0">
              <a:solidFill>
                <a:schemeClr val="tx2"/>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6" name="Content Placeholder 8"/>
          <p:cNvSpPr>
            <a:spLocks noGrp="1"/>
          </p:cNvSpPr>
          <p:nvPr>
            <p:ph idx="1"/>
          </p:nvPr>
        </p:nvSpPr>
        <p:spPr>
          <a:xfrm>
            <a:off x="469900" y="1638300"/>
            <a:ext cx="8229600" cy="4800600"/>
          </a:xfrm>
        </p:spPr>
        <p:txBody>
          <a:bodyPr>
            <a:normAutofit fontScale="92500"/>
          </a:bodyPr>
          <a:lstStyle/>
          <a:p>
            <a:r>
              <a:rPr lang="en-US" sz="2200" dirty="0" smtClean="0"/>
              <a:t>The performance of many high current </a:t>
            </a:r>
            <a:r>
              <a:rPr lang="en-US" sz="2200" dirty="0" err="1" smtClean="0"/>
              <a:t>hadron</a:t>
            </a:r>
            <a:r>
              <a:rPr lang="en-US" sz="2200" dirty="0" smtClean="0"/>
              <a:t>/positron machines around the world are presently limited by electron cloud instabilities. E. </a:t>
            </a:r>
            <a:r>
              <a:rPr lang="en-US" sz="2200" dirty="0" err="1" smtClean="0"/>
              <a:t>g</a:t>
            </a:r>
            <a:r>
              <a:rPr lang="en-US" sz="2200" dirty="0" smtClean="0"/>
              <a:t>.</a:t>
            </a:r>
          </a:p>
          <a:p>
            <a:pPr lvl="1"/>
            <a:r>
              <a:rPr lang="en-US" sz="1900" dirty="0" smtClean="0"/>
              <a:t>The CERN-SPS suffers from ECI when operating with nominal LHC beams (25 ns bunch spacing). The upgrade plan foresees injecting into the SPS at a higher energy, which unfortunately would not improve the situation</a:t>
            </a:r>
          </a:p>
          <a:p>
            <a:pPr lvl="1"/>
            <a:r>
              <a:rPr lang="en-US" sz="1900" dirty="0" smtClean="0"/>
              <a:t>BNL-RHIC suffers from an instability at transition, which is believed to be caused by electron cloud</a:t>
            </a:r>
          </a:p>
          <a:p>
            <a:r>
              <a:rPr lang="en-US" sz="2200" dirty="0" smtClean="0"/>
              <a:t>Future machines could also be operating in regimes, in which the electron cloud can build up and destabilize the beam. E. </a:t>
            </a:r>
            <a:r>
              <a:rPr lang="en-US" sz="2200" dirty="0" err="1" smtClean="0"/>
              <a:t>g</a:t>
            </a:r>
            <a:r>
              <a:rPr lang="en-US" sz="2200" dirty="0" smtClean="0"/>
              <a:t>.</a:t>
            </a:r>
          </a:p>
          <a:p>
            <a:pPr lvl="1"/>
            <a:r>
              <a:rPr lang="en-US" sz="1900" dirty="0" smtClean="0"/>
              <a:t>CLIC damping rings: with very small </a:t>
            </a:r>
            <a:r>
              <a:rPr lang="en-US" sz="1900" dirty="0" err="1" smtClean="0"/>
              <a:t>emittances</a:t>
            </a:r>
            <a:r>
              <a:rPr lang="en-US" sz="1900" dirty="0" smtClean="0"/>
              <a:t> and low gaps in the wigglers, the electron cloud becomes dangerous even only from photoelectrons</a:t>
            </a:r>
          </a:p>
          <a:p>
            <a:pPr lvl="1"/>
            <a:r>
              <a:rPr lang="en-US" sz="1900" dirty="0" smtClean="0"/>
              <a:t>SIS100-300 in the GSI-FAIR project are planned to operate with high intensity heavy ion beams in a range of (nominal) parameters that could trigger electron cloud build up.  </a:t>
            </a:r>
          </a:p>
        </p:txBody>
      </p:sp>
      <p:sp>
        <p:nvSpPr>
          <p:cNvPr id="7" name="Slide Number Placeholder 6"/>
          <p:cNvSpPr>
            <a:spLocks noGrp="1"/>
          </p:cNvSpPr>
          <p:nvPr>
            <p:ph type="sldNum" sz="quarter" idx="12"/>
          </p:nvPr>
        </p:nvSpPr>
        <p:spPr/>
        <p:txBody>
          <a:bodyPr/>
          <a:lstStyle/>
          <a:p>
            <a:fld id="{2E081447-C3CE-9F4F-A689-9A72CAFF10CA}"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781300"/>
            <a:ext cx="8229600" cy="1143000"/>
          </a:xfrm>
        </p:spPr>
        <p:txBody>
          <a:bodyPr>
            <a:noAutofit/>
          </a:bodyPr>
          <a:lstStyle/>
          <a:p>
            <a:r>
              <a:rPr lang="en-US" sz="4000" b="1" dirty="0" smtClean="0"/>
              <a:t>Part II</a:t>
            </a:r>
            <a:br>
              <a:rPr lang="en-US" sz="4000" b="1" dirty="0" smtClean="0"/>
            </a:br>
            <a:r>
              <a:rPr lang="en-US" sz="4000" b="1" dirty="0" smtClean="0"/>
              <a:t>Ion trapping and instabilities</a:t>
            </a:r>
            <a:endParaRPr lang="en-US" sz="4000" b="1" dirty="0">
              <a:solidFill>
                <a:srgbClr val="FF0000"/>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Ion accumulation</a:t>
            </a:r>
            <a:endParaRPr lang="en-US" sz="3400" dirty="0"/>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1" name="Content Placeholder 8"/>
          <p:cNvSpPr>
            <a:spLocks noGrp="1"/>
          </p:cNvSpPr>
          <p:nvPr>
            <p:ph idx="1"/>
          </p:nvPr>
        </p:nvSpPr>
        <p:spPr>
          <a:xfrm>
            <a:off x="373613" y="1365909"/>
            <a:ext cx="8229600" cy="5029200"/>
          </a:xfrm>
        </p:spPr>
        <p:txBody>
          <a:bodyPr>
            <a:normAutofit/>
          </a:bodyPr>
          <a:lstStyle/>
          <a:p>
            <a:r>
              <a:rPr lang="en-US" sz="2000" b="1" dirty="0" smtClean="0"/>
              <a:t>The accumulation of ions can strongly affect the performance of machines operating with negatively charged particles </a:t>
            </a:r>
            <a:r>
              <a:rPr lang="en-US" sz="2000" dirty="0" smtClean="0"/>
              <a:t>(electrons, antiprotons). </a:t>
            </a:r>
          </a:p>
          <a:p>
            <a:r>
              <a:rPr lang="en-US" sz="2000" dirty="0" smtClean="0">
                <a:latin typeface="+mj-lt"/>
              </a:rPr>
              <a:t>Trapping of ions can occur obviously with coasting beams, but also with bunched beams, because the ions are heavier particles than electrons and they usually feel only a sequence of attractive kicks from the passing bunches, which can keep them confined in the neighborhood of the beam</a:t>
            </a:r>
          </a:p>
          <a:p>
            <a:r>
              <a:rPr lang="en-US" sz="2000" dirty="0" smtClean="0">
                <a:latin typeface="+mj-lt"/>
              </a:rPr>
              <a:t>If the ions can only move little distances during the bunch separation, their motion can be basically approximated with a purely oscillatory motion in the proximity of the beam –which behaves as continuous</a:t>
            </a:r>
          </a:p>
          <a:p>
            <a:r>
              <a:rPr lang="en-US" sz="2000" dirty="0" smtClean="0">
                <a:latin typeface="+mj-lt"/>
              </a:rPr>
              <a:t>More in general, we can calculate a trapping condition for ions such that their trajectories remain stably oscillating around the beam. This condition obviously depends on the ion mass, beam charge (electrons per bunch) and size, and on the distance between subsequent bunches</a:t>
            </a:r>
          </a:p>
        </p:txBody>
      </p:sp>
      <p:sp>
        <p:nvSpPr>
          <p:cNvPr id="6" name="Slide Number Placeholder 5"/>
          <p:cNvSpPr>
            <a:spLocks noGrp="1"/>
          </p:cNvSpPr>
          <p:nvPr>
            <p:ph type="sldNum" sz="quarter" idx="12"/>
          </p:nvPr>
        </p:nvSpPr>
        <p:spPr/>
        <p:txBody>
          <a:bodyPr/>
          <a:lstStyle/>
          <a:p>
            <a:fld id="{2E081447-C3CE-9F4F-A689-9A72CAFF10CA}"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 name="Round Diagonal Corner Rectangle 40"/>
          <p:cNvSpPr/>
          <p:nvPr/>
        </p:nvSpPr>
        <p:spPr>
          <a:xfrm>
            <a:off x="1181100" y="1422400"/>
            <a:ext cx="6908800" cy="93590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400" dirty="0" smtClean="0"/>
              <a:t>Trapping condition (Gaussian beams)</a:t>
            </a:r>
            <a:endParaRPr lang="en-US" sz="3400" dirty="0"/>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pic>
        <p:nvPicPr>
          <p:cNvPr id="8" name="Picture 7"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306872" y="1511300"/>
            <a:ext cx="6680928" cy="720000"/>
          </a:xfrm>
          <a:prstGeom prst="rect">
            <a:avLst/>
          </a:prstGeom>
        </p:spPr>
      </p:pic>
      <p:cxnSp>
        <p:nvCxnSpPr>
          <p:cNvPr id="12" name="Straight Connector 11"/>
          <p:cNvCxnSpPr/>
          <p:nvPr/>
        </p:nvCxnSpPr>
        <p:spPr>
          <a:xfrm>
            <a:off x="373613" y="3505200"/>
            <a:ext cx="8229600" cy="1588"/>
          </a:xfrm>
          <a:prstGeom prst="line">
            <a:avLst/>
          </a:prstGeom>
          <a:ln w="9525" cap="flat" cmpd="sng" algn="ctr">
            <a:solidFill>
              <a:schemeClr val="accent1"/>
            </a:solidFill>
            <a:prstDash val="lgDash"/>
            <a:round/>
            <a:headEnd type="none" w="lg" len="lg"/>
            <a:tailEnd type="stealth" w="lg" len="lg"/>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6718300" y="3313112"/>
            <a:ext cx="1524000" cy="381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14300" y="3327400"/>
            <a:ext cx="1524000" cy="381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797050" y="3644900"/>
            <a:ext cx="3951818" cy="8280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4585445" y="5568706"/>
            <a:ext cx="3377455" cy="720000"/>
          </a:xfrm>
          <a:prstGeom prst="rect">
            <a:avLst/>
          </a:prstGeom>
        </p:spPr>
      </p:pic>
      <p:sp>
        <p:nvSpPr>
          <p:cNvPr id="18" name="Left Brace 17"/>
          <p:cNvSpPr/>
          <p:nvPr/>
        </p:nvSpPr>
        <p:spPr>
          <a:xfrm rot="5400000" flipH="1" flipV="1">
            <a:off x="3563409" y="2731941"/>
            <a:ext cx="419100" cy="3951818"/>
          </a:xfrm>
          <a:prstGeom prst="leftBrace">
            <a:avLst>
              <a:gd name="adj1" fmla="val 37222"/>
              <a:gd name="adj2" fmla="val 50889"/>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Straight Connector 19"/>
          <p:cNvCxnSpPr/>
          <p:nvPr/>
        </p:nvCxnSpPr>
        <p:spPr>
          <a:xfrm rot="5400000">
            <a:off x="5391895" y="3816350"/>
            <a:ext cx="1600200" cy="13843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7016750" y="4464050"/>
            <a:ext cx="1612900" cy="2032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7" name="Left Brace 26"/>
          <p:cNvSpPr/>
          <p:nvPr/>
        </p:nvSpPr>
        <p:spPr>
          <a:xfrm rot="5400000">
            <a:off x="6419850" y="4210050"/>
            <a:ext cx="330200" cy="2247900"/>
          </a:xfrm>
          <a:prstGeom prst="leftBrace">
            <a:avLst>
              <a:gd name="adj1" fmla="val 37222"/>
              <a:gd name="adj2" fmla="val 50889"/>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9" name="Straight Connector 28"/>
          <p:cNvCxnSpPr/>
          <p:nvPr/>
        </p:nvCxnSpPr>
        <p:spPr>
          <a:xfrm rot="5400000">
            <a:off x="-211500" y="4322400"/>
            <a:ext cx="3699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6393294" y="4321606"/>
            <a:ext cx="369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7112000" y="2705100"/>
            <a:ext cx="152400" cy="15240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rot="10800000" flipV="1">
            <a:off x="1676400" y="2794000"/>
            <a:ext cx="5407118"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514600" y="4927600"/>
            <a:ext cx="2362200" cy="492443"/>
          </a:xfrm>
          <a:prstGeom prst="rect">
            <a:avLst/>
          </a:prstGeom>
          <a:noFill/>
        </p:spPr>
        <p:txBody>
          <a:bodyPr wrap="square" rtlCol="0">
            <a:spAutoFit/>
          </a:bodyPr>
          <a:lstStyle/>
          <a:p>
            <a:r>
              <a:rPr lang="en-US" sz="1300" dirty="0" smtClean="0"/>
              <a:t>Transport through the drift space between bunches</a:t>
            </a:r>
            <a:endParaRPr lang="en-US" sz="1300" dirty="0"/>
          </a:p>
        </p:txBody>
      </p:sp>
      <p:sp>
        <p:nvSpPr>
          <p:cNvPr id="40" name="TextBox 39"/>
          <p:cNvSpPr txBox="1"/>
          <p:nvPr/>
        </p:nvSpPr>
        <p:spPr>
          <a:xfrm>
            <a:off x="5753845" y="4864100"/>
            <a:ext cx="2221755" cy="292388"/>
          </a:xfrm>
          <a:prstGeom prst="rect">
            <a:avLst/>
          </a:prstGeom>
          <a:noFill/>
        </p:spPr>
        <p:txBody>
          <a:bodyPr wrap="square" rtlCol="0">
            <a:spAutoFit/>
          </a:bodyPr>
          <a:lstStyle/>
          <a:p>
            <a:r>
              <a:rPr lang="en-US" sz="1300" dirty="0" smtClean="0"/>
              <a:t>Kick from the passing bunch</a:t>
            </a:r>
            <a:endParaRPr lang="en-US" sz="1300" dirty="0"/>
          </a:p>
        </p:txBody>
      </p:sp>
      <p:sp>
        <p:nvSpPr>
          <p:cNvPr id="42" name="TextBox 41"/>
          <p:cNvSpPr txBox="1"/>
          <p:nvPr/>
        </p:nvSpPr>
        <p:spPr>
          <a:xfrm rot="16200000">
            <a:off x="7277617" y="4469883"/>
            <a:ext cx="2221755" cy="292388"/>
          </a:xfrm>
          <a:prstGeom prst="rect">
            <a:avLst/>
          </a:prstGeom>
          <a:noFill/>
        </p:spPr>
        <p:txBody>
          <a:bodyPr wrap="square" rtlCol="0">
            <a:spAutoFit/>
          </a:bodyPr>
          <a:lstStyle/>
          <a:p>
            <a:r>
              <a:rPr lang="en-US" sz="1300" dirty="0" smtClean="0"/>
              <a:t>Section </a:t>
            </a:r>
            <a:r>
              <a:rPr lang="en-US" sz="1300" dirty="0" err="1" smtClean="0"/>
              <a:t>i</a:t>
            </a:r>
            <a:endParaRPr lang="en-US" sz="1300" dirty="0"/>
          </a:p>
        </p:txBody>
      </p:sp>
      <p:sp>
        <p:nvSpPr>
          <p:cNvPr id="43" name="TextBox 42"/>
          <p:cNvSpPr txBox="1"/>
          <p:nvPr/>
        </p:nvSpPr>
        <p:spPr>
          <a:xfrm rot="16200000">
            <a:off x="342190" y="4609584"/>
            <a:ext cx="2221755" cy="292388"/>
          </a:xfrm>
          <a:prstGeom prst="rect">
            <a:avLst/>
          </a:prstGeom>
          <a:noFill/>
        </p:spPr>
        <p:txBody>
          <a:bodyPr wrap="square" rtlCol="0">
            <a:spAutoFit/>
          </a:bodyPr>
          <a:lstStyle/>
          <a:p>
            <a:r>
              <a:rPr lang="en-US" sz="1300" dirty="0" smtClean="0"/>
              <a:t>Section i+1</a:t>
            </a:r>
            <a:endParaRPr lang="en-US" sz="1300" dirty="0"/>
          </a:p>
        </p:txBody>
      </p:sp>
      <p:cxnSp>
        <p:nvCxnSpPr>
          <p:cNvPr id="45" name="Straight Arrow Connector 44"/>
          <p:cNvCxnSpPr/>
          <p:nvPr/>
        </p:nvCxnSpPr>
        <p:spPr>
          <a:xfrm flipV="1">
            <a:off x="1663700" y="3416300"/>
            <a:ext cx="5041900" cy="1587"/>
          </a:xfrm>
          <a:prstGeom prst="straightConnector1">
            <a:avLst/>
          </a:prstGeom>
          <a:ln>
            <a:solidFill>
              <a:schemeClr val="tx1">
                <a:lumMod val="50000"/>
                <a:lumOff val="50000"/>
              </a:schemeClr>
            </a:solidFill>
            <a:headEnd type="arrow" w="lg" len="med"/>
            <a:tailEnd type="arrow" w="lg" len="med"/>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948779" y="3073400"/>
            <a:ext cx="356521" cy="338554"/>
          </a:xfrm>
          <a:prstGeom prst="rect">
            <a:avLst/>
          </a:prstGeom>
          <a:noFill/>
        </p:spPr>
        <p:txBody>
          <a:bodyPr wrap="none" rtlCol="0">
            <a:spAutoFit/>
          </a:bodyPr>
          <a:lstStyle/>
          <a:p>
            <a:r>
              <a:rPr lang="en-US" sz="1600" dirty="0" smtClean="0">
                <a:solidFill>
                  <a:schemeClr val="tx1">
                    <a:lumMod val="50000"/>
                    <a:lumOff val="50000"/>
                  </a:schemeClr>
                </a:solidFill>
              </a:rPr>
              <a:t>T</a:t>
            </a:r>
            <a:r>
              <a:rPr lang="en-US" sz="1600" baseline="-25000" dirty="0" smtClean="0">
                <a:solidFill>
                  <a:schemeClr val="tx1">
                    <a:lumMod val="50000"/>
                    <a:lumOff val="50000"/>
                  </a:schemeClr>
                </a:solidFill>
              </a:rPr>
              <a:t>b</a:t>
            </a:r>
            <a:endParaRPr lang="en-US" sz="1600" dirty="0">
              <a:solidFill>
                <a:schemeClr val="tx1">
                  <a:lumMod val="50000"/>
                  <a:lumOff val="50000"/>
                </a:schemeClr>
              </a:solidFill>
            </a:endParaRPr>
          </a:p>
        </p:txBody>
      </p:sp>
      <p:sp>
        <p:nvSpPr>
          <p:cNvPr id="47" name="TextBox 46"/>
          <p:cNvSpPr txBox="1"/>
          <p:nvPr/>
        </p:nvSpPr>
        <p:spPr>
          <a:xfrm>
            <a:off x="6731744" y="2832100"/>
            <a:ext cx="1359744" cy="338554"/>
          </a:xfrm>
          <a:prstGeom prst="rect">
            <a:avLst/>
          </a:prstGeom>
          <a:noFill/>
        </p:spPr>
        <p:txBody>
          <a:bodyPr wrap="square" rtlCol="0">
            <a:spAutoFit/>
          </a:bodyPr>
          <a:lstStyle/>
          <a:p>
            <a:r>
              <a:rPr lang="en-US" sz="1600" dirty="0" smtClean="0">
                <a:solidFill>
                  <a:srgbClr val="0000FF"/>
                </a:solidFill>
              </a:rPr>
              <a:t>Ion of mass A</a:t>
            </a:r>
            <a:endParaRPr lang="en-US" sz="1600" dirty="0">
              <a:solidFill>
                <a:srgbClr val="0000FF"/>
              </a:solidFill>
            </a:endParaRPr>
          </a:p>
        </p:txBody>
      </p:sp>
      <p:sp>
        <p:nvSpPr>
          <p:cNvPr id="28" name="Slide Number Placeholder 27"/>
          <p:cNvSpPr>
            <a:spLocks noGrp="1"/>
          </p:cNvSpPr>
          <p:nvPr>
            <p:ph type="sldNum" sz="quarter" idx="12"/>
          </p:nvPr>
        </p:nvSpPr>
        <p:spPr/>
        <p:txBody>
          <a:bodyPr/>
          <a:lstStyle/>
          <a:p>
            <a:fld id="{2E081447-C3CE-9F4F-A689-9A72CAFF10CA}"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Trapping condition</a:t>
            </a:r>
            <a:endParaRPr lang="en-US" sz="3400" dirty="0"/>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pic>
        <p:nvPicPr>
          <p:cNvPr id="24" name="Picture 23"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981200" y="1676400"/>
            <a:ext cx="4732365" cy="720000"/>
          </a:xfrm>
          <a:prstGeom prst="rect">
            <a:avLst/>
          </a:prstGeom>
        </p:spPr>
      </p:pic>
      <p:pic>
        <p:nvPicPr>
          <p:cNvPr id="26" name="Picture 25"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511300" y="2971800"/>
            <a:ext cx="5576729" cy="720000"/>
          </a:xfrm>
          <a:prstGeom prst="rect">
            <a:avLst/>
          </a:prstGeom>
        </p:spPr>
      </p:pic>
      <p:sp>
        <p:nvSpPr>
          <p:cNvPr id="28" name="TextBox 27"/>
          <p:cNvSpPr txBox="1"/>
          <p:nvPr/>
        </p:nvSpPr>
        <p:spPr>
          <a:xfrm>
            <a:off x="953000" y="4254500"/>
            <a:ext cx="7111000" cy="369332"/>
          </a:xfrm>
          <a:prstGeom prst="rect">
            <a:avLst/>
          </a:prstGeom>
          <a:noFill/>
        </p:spPr>
        <p:txBody>
          <a:bodyPr wrap="square" rtlCol="0">
            <a:spAutoFit/>
          </a:bodyPr>
          <a:lstStyle/>
          <a:p>
            <a:r>
              <a:rPr lang="en-US" dirty="0" smtClean="0"/>
              <a:t>Stability of ion motion during the train passage requires that: |</a:t>
            </a:r>
            <a:r>
              <a:rPr lang="en-US" dirty="0" err="1" smtClean="0"/>
              <a:t>Tr[</a:t>
            </a:r>
            <a:r>
              <a:rPr lang="en-US" b="1" u="sng" dirty="0" err="1" smtClean="0"/>
              <a:t>A</a:t>
            </a:r>
            <a:r>
              <a:rPr lang="en-US" dirty="0" smtClean="0"/>
              <a:t>]|&lt;2</a:t>
            </a:r>
            <a:endParaRPr lang="en-US" dirty="0"/>
          </a:p>
        </p:txBody>
      </p:sp>
      <p:pic>
        <p:nvPicPr>
          <p:cNvPr id="32" name="Picture 31"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235200" y="5270500"/>
            <a:ext cx="4234737" cy="360000"/>
          </a:xfrm>
          <a:prstGeom prst="rect">
            <a:avLst/>
          </a:prstGeom>
        </p:spPr>
      </p:pic>
      <p:sp>
        <p:nvSpPr>
          <p:cNvPr id="9" name="Slide Number Placeholder 8"/>
          <p:cNvSpPr>
            <a:spLocks noGrp="1"/>
          </p:cNvSpPr>
          <p:nvPr>
            <p:ph type="sldNum" sz="quarter" idx="12"/>
          </p:nvPr>
        </p:nvSpPr>
        <p:spPr/>
        <p:txBody>
          <a:bodyPr/>
          <a:lstStyle/>
          <a:p>
            <a:fld id="{2E081447-C3CE-9F4F-A689-9A72CAFF10CA}"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Round Diagonal Corner Rectangle 16"/>
          <p:cNvSpPr/>
          <p:nvPr/>
        </p:nvSpPr>
        <p:spPr>
          <a:xfrm>
            <a:off x="1879600" y="1511300"/>
            <a:ext cx="3289300" cy="933799"/>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400" dirty="0" smtClean="0"/>
              <a:t>Trapping condition</a:t>
            </a:r>
            <a:endParaRPr lang="en-US" sz="3400" dirty="0"/>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138036" y="1600200"/>
            <a:ext cx="2865764" cy="755999"/>
          </a:xfrm>
          <a:prstGeom prst="rect">
            <a:avLst/>
          </a:prstGeom>
        </p:spPr>
      </p:pic>
      <p:pic>
        <p:nvPicPr>
          <p:cNvPr id="12" name="Picture 11"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5326172" y="3048000"/>
            <a:ext cx="2716322" cy="755999"/>
          </a:xfrm>
          <a:prstGeom prst="rect">
            <a:avLst/>
          </a:prstGeom>
        </p:spPr>
      </p:pic>
      <p:sp>
        <p:nvSpPr>
          <p:cNvPr id="13" name="TextBox 12"/>
          <p:cNvSpPr txBox="1"/>
          <p:nvPr/>
        </p:nvSpPr>
        <p:spPr>
          <a:xfrm>
            <a:off x="431800" y="2997200"/>
            <a:ext cx="4724400" cy="923330"/>
          </a:xfrm>
          <a:prstGeom prst="rect">
            <a:avLst/>
          </a:prstGeom>
          <a:noFill/>
        </p:spPr>
        <p:txBody>
          <a:bodyPr wrap="square" rtlCol="0">
            <a:spAutoFit/>
          </a:bodyPr>
          <a:lstStyle/>
          <a:p>
            <a:r>
              <a:rPr lang="en-US" dirty="0" smtClean="0"/>
              <a:t>This condition can be read in terms of how large the atomic mass of an ion must be to become trapped in a beam with given parameters:</a:t>
            </a:r>
            <a:endParaRPr lang="en-US" dirty="0"/>
          </a:p>
        </p:txBody>
      </p:sp>
      <p:sp>
        <p:nvSpPr>
          <p:cNvPr id="14" name="TextBox 13"/>
          <p:cNvSpPr txBox="1"/>
          <p:nvPr/>
        </p:nvSpPr>
        <p:spPr>
          <a:xfrm>
            <a:off x="584200" y="4800600"/>
            <a:ext cx="4572000" cy="923330"/>
          </a:xfrm>
          <a:prstGeom prst="rect">
            <a:avLst/>
          </a:prstGeom>
          <a:noFill/>
        </p:spPr>
        <p:txBody>
          <a:bodyPr wrap="square" rtlCol="0">
            <a:spAutoFit/>
          </a:bodyPr>
          <a:lstStyle/>
          <a:p>
            <a:r>
              <a:rPr lang="en-US" dirty="0" smtClean="0"/>
              <a:t>… or in terms of how some critical beam parameters must be combined such as to trap a given species of ions:</a:t>
            </a:r>
            <a:endParaRPr lang="en-US" dirty="0"/>
          </a:p>
        </p:txBody>
      </p:sp>
      <p:pic>
        <p:nvPicPr>
          <p:cNvPr id="15" name="Picture 14"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5364862" y="4851400"/>
            <a:ext cx="2737238" cy="755999"/>
          </a:xfrm>
          <a:prstGeom prst="rect">
            <a:avLst/>
          </a:prstGeom>
        </p:spPr>
      </p:pic>
      <p:pic>
        <p:nvPicPr>
          <p:cNvPr id="16" name="Picture 15"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5593463" y="1803400"/>
            <a:ext cx="1992649" cy="288000"/>
          </a:xfrm>
          <a:prstGeom prst="rect">
            <a:avLst/>
          </a:prstGeom>
        </p:spPr>
      </p:pic>
      <p:sp>
        <p:nvSpPr>
          <p:cNvPr id="18" name="Slide Number Placeholder 17"/>
          <p:cNvSpPr>
            <a:spLocks noGrp="1"/>
          </p:cNvSpPr>
          <p:nvPr>
            <p:ph type="sldNum" sz="quarter" idx="12"/>
          </p:nvPr>
        </p:nvSpPr>
        <p:spPr/>
        <p:txBody>
          <a:bodyPr/>
          <a:lstStyle/>
          <a:p>
            <a:fld id="{2E081447-C3CE-9F4F-A689-9A72CAFF10CA}"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Round Diagonal Corner Rectangle 25"/>
          <p:cNvSpPr/>
          <p:nvPr/>
        </p:nvSpPr>
        <p:spPr>
          <a:xfrm>
            <a:off x="884774" y="5304599"/>
            <a:ext cx="2107519" cy="933799"/>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400" dirty="0" smtClean="0"/>
              <a:t>Trapping condition</a:t>
            </a:r>
            <a:endParaRPr lang="en-US" sz="3400" dirty="0"/>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8" name="Content Placeholder 8"/>
          <p:cNvSpPr>
            <a:spLocks noGrp="1"/>
          </p:cNvSpPr>
          <p:nvPr>
            <p:ph idx="1"/>
          </p:nvPr>
        </p:nvSpPr>
        <p:spPr>
          <a:xfrm>
            <a:off x="373613" y="1365909"/>
            <a:ext cx="8229600" cy="1148691"/>
          </a:xfrm>
        </p:spPr>
        <p:txBody>
          <a:bodyPr>
            <a:normAutofit/>
          </a:bodyPr>
          <a:lstStyle/>
          <a:p>
            <a:r>
              <a:rPr lang="en-US" sz="2000" dirty="0" smtClean="0"/>
              <a:t>The trapping condition can also be expressed in terms of relation between the oscillation frequency of the ions (</a:t>
            </a:r>
            <a:r>
              <a:rPr lang="en-US" sz="2000" dirty="0" err="1" smtClean="0">
                <a:latin typeface="Symbol" charset="2"/>
                <a:cs typeface="Symbol" charset="2"/>
              </a:rPr>
              <a:t>w</a:t>
            </a:r>
            <a:r>
              <a:rPr lang="en-US" sz="2000" baseline="-25000" dirty="0" err="1" smtClean="0"/>
              <a:t>ion</a:t>
            </a:r>
            <a:r>
              <a:rPr lang="en-US" sz="2000" dirty="0" smtClean="0"/>
              <a:t>=2</a:t>
            </a:r>
            <a:r>
              <a:rPr lang="en-US" sz="2000" dirty="0" smtClean="0">
                <a:latin typeface="Symbol" charset="2"/>
                <a:cs typeface="Symbol" charset="2"/>
              </a:rPr>
              <a:t>p</a:t>
            </a:r>
            <a:r>
              <a:rPr lang="en-US" sz="2000" dirty="0" smtClean="0"/>
              <a:t>f</a:t>
            </a:r>
            <a:r>
              <a:rPr lang="en-US" sz="2000" baseline="-25000" dirty="0" smtClean="0"/>
              <a:t>ion</a:t>
            </a:r>
            <a:r>
              <a:rPr lang="en-US" sz="2000" dirty="0" smtClean="0"/>
              <a:t>) and the repetition frequency of the beam (</a:t>
            </a:r>
            <a:r>
              <a:rPr lang="en-US" sz="2000" dirty="0" err="1" smtClean="0">
                <a:latin typeface="Symbol" charset="2"/>
                <a:cs typeface="Symbol" charset="2"/>
              </a:rPr>
              <a:t>w</a:t>
            </a:r>
            <a:r>
              <a:rPr lang="en-US" sz="2000" baseline="-25000" dirty="0" err="1" smtClean="0"/>
              <a:t>b</a:t>
            </a:r>
            <a:r>
              <a:rPr lang="en-US" sz="2000" dirty="0" smtClean="0"/>
              <a:t>=2</a:t>
            </a:r>
            <a:r>
              <a:rPr lang="en-US" sz="2000" dirty="0" smtClean="0">
                <a:latin typeface="Symbol" charset="2"/>
                <a:cs typeface="Symbol" charset="2"/>
              </a:rPr>
              <a:t>p</a:t>
            </a:r>
            <a:r>
              <a:rPr lang="en-US" sz="2000" dirty="0" smtClean="0"/>
              <a:t>f</a:t>
            </a:r>
            <a:r>
              <a:rPr lang="en-US" sz="2000" baseline="-25000" dirty="0" smtClean="0"/>
              <a:t>b</a:t>
            </a:r>
            <a:r>
              <a:rPr lang="en-US" sz="2000" dirty="0" smtClean="0"/>
              <a:t>=2</a:t>
            </a:r>
            <a:r>
              <a:rPr lang="en-US" sz="2000" dirty="0" smtClean="0">
                <a:latin typeface="Symbol" charset="2"/>
                <a:cs typeface="Symbol" charset="2"/>
              </a:rPr>
              <a:t>p</a:t>
            </a:r>
            <a:r>
              <a:rPr lang="en-US" sz="2000" dirty="0" smtClean="0"/>
              <a:t>/T</a:t>
            </a:r>
            <a:r>
              <a:rPr lang="en-US" sz="2000" baseline="-25000" dirty="0" smtClean="0"/>
              <a:t>b</a:t>
            </a:r>
            <a:r>
              <a:rPr lang="en-US" sz="2000" dirty="0" smtClean="0"/>
              <a:t>)</a:t>
            </a:r>
            <a:endParaRPr lang="en-US" sz="2000" dirty="0" smtClean="0">
              <a:latin typeface="+mj-lt"/>
            </a:endParaRPr>
          </a:p>
        </p:txBody>
      </p:sp>
      <p:pic>
        <p:nvPicPr>
          <p:cNvPr id="20" name="Picture 19"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32281" y="2717746"/>
            <a:ext cx="8044142" cy="720000"/>
          </a:xfrm>
          <a:prstGeom prst="rect">
            <a:avLst/>
          </a:prstGeom>
        </p:spPr>
      </p:pic>
      <p:sp>
        <p:nvSpPr>
          <p:cNvPr id="22" name="Left Brace 21"/>
          <p:cNvSpPr/>
          <p:nvPr/>
        </p:nvSpPr>
        <p:spPr>
          <a:xfrm rot="5400000" flipH="1" flipV="1">
            <a:off x="5429859" y="3447155"/>
            <a:ext cx="266095" cy="2602048"/>
          </a:xfrm>
          <a:prstGeom prst="leftBrace">
            <a:avLst>
              <a:gd name="adj1" fmla="val 37222"/>
              <a:gd name="adj2" fmla="val 50889"/>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4491195" y="4806515"/>
            <a:ext cx="2204537" cy="307777"/>
          </a:xfrm>
          <a:prstGeom prst="rect">
            <a:avLst/>
          </a:prstGeom>
          <a:noFill/>
        </p:spPr>
        <p:txBody>
          <a:bodyPr wrap="none" rtlCol="0">
            <a:spAutoFit/>
          </a:bodyPr>
          <a:lstStyle/>
          <a:p>
            <a:r>
              <a:rPr lang="en-US" sz="1400" dirty="0" smtClean="0"/>
              <a:t>from the trapping condition</a:t>
            </a:r>
            <a:endParaRPr lang="en-US" sz="1400" dirty="0"/>
          </a:p>
        </p:txBody>
      </p:sp>
      <p:pic>
        <p:nvPicPr>
          <p:cNvPr id="24" name="Picture 23"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585131" y="3822798"/>
            <a:ext cx="4278798" cy="755999"/>
          </a:xfrm>
          <a:prstGeom prst="rect">
            <a:avLst/>
          </a:prstGeom>
        </p:spPr>
      </p:pic>
      <p:pic>
        <p:nvPicPr>
          <p:cNvPr id="25" name="Picture 24"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1080000" y="5410201"/>
            <a:ext cx="1710945" cy="755999"/>
          </a:xfrm>
          <a:prstGeom prst="rect">
            <a:avLst/>
          </a:prstGeom>
        </p:spPr>
      </p:pic>
      <p:sp>
        <p:nvSpPr>
          <p:cNvPr id="27" name="TextBox 26"/>
          <p:cNvSpPr txBox="1"/>
          <p:nvPr/>
        </p:nvSpPr>
        <p:spPr>
          <a:xfrm>
            <a:off x="3181629" y="5404216"/>
            <a:ext cx="5223623" cy="584776"/>
          </a:xfrm>
          <a:prstGeom prst="rect">
            <a:avLst/>
          </a:prstGeom>
          <a:noFill/>
        </p:spPr>
        <p:txBody>
          <a:bodyPr wrap="square" rtlCol="0">
            <a:spAutoFit/>
          </a:bodyPr>
          <a:lstStyle/>
          <a:p>
            <a:r>
              <a:rPr lang="en-US" sz="1600" dirty="0" smtClean="0"/>
              <a:t>The ions are trapped if they receive kicks at a larger frequency than about twice their oscillation frequency</a:t>
            </a:r>
            <a:endParaRPr lang="en-US" sz="1600" dirty="0"/>
          </a:p>
        </p:txBody>
      </p:sp>
      <p:sp>
        <p:nvSpPr>
          <p:cNvPr id="13" name="Slide Number Placeholder 12"/>
          <p:cNvSpPr>
            <a:spLocks noGrp="1"/>
          </p:cNvSpPr>
          <p:nvPr>
            <p:ph type="sldNum" sz="quarter" idx="12"/>
          </p:nvPr>
        </p:nvSpPr>
        <p:spPr/>
        <p:txBody>
          <a:bodyPr/>
          <a:lstStyle/>
          <a:p>
            <a:fld id="{2E081447-C3CE-9F4F-A689-9A72CAFF10CA}"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Photoemission</a:t>
            </a:r>
            <a:endParaRPr lang="en-US" sz="3400" b="1" dirty="0">
              <a:solidFill>
                <a:srgbClr val="FF0000"/>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1" name="Content Placeholder 8"/>
          <p:cNvSpPr>
            <a:spLocks noGrp="1"/>
          </p:cNvSpPr>
          <p:nvPr>
            <p:ph idx="1"/>
          </p:nvPr>
        </p:nvSpPr>
        <p:spPr>
          <a:xfrm>
            <a:off x="283810" y="4267200"/>
            <a:ext cx="8229600" cy="2362200"/>
          </a:xfrm>
        </p:spPr>
        <p:txBody>
          <a:bodyPr>
            <a:normAutofit fontScale="85000" lnSpcReduction="10000"/>
          </a:bodyPr>
          <a:lstStyle/>
          <a:p>
            <a:r>
              <a:rPr lang="en-US" sz="2000" dirty="0" smtClean="0"/>
              <a:t>The vacuum chamber in dipoles can be designed in such a way as to absorb the direct synchrotron radiation into an antechamber (one sided in arcs, two-sided in wigglers). This solution is adopted in many synchrotron light sources (especially for heat load) and foreseen for positron damping rings of linear colliders</a:t>
            </a:r>
          </a:p>
          <a:p>
            <a:r>
              <a:rPr lang="en-US" sz="2000" dirty="0" smtClean="0"/>
              <a:t>The surface directly hit by synchrotron radiation can be also machined in a way as to change the </a:t>
            </a:r>
            <a:r>
              <a:rPr lang="en-US" sz="2000" dirty="0" err="1" smtClean="0"/>
              <a:t>azimuthal</a:t>
            </a:r>
            <a:r>
              <a:rPr lang="en-US" sz="2000" dirty="0" smtClean="0"/>
              <a:t> distribution of the reflected radiation.</a:t>
            </a:r>
          </a:p>
          <a:p>
            <a:pPr lvl="1"/>
            <a:r>
              <a:rPr lang="en-US" sz="1600" dirty="0" smtClean="0"/>
              <a:t>With smooth chamber it is assumed to be uniform on the beam pipe</a:t>
            </a:r>
          </a:p>
          <a:p>
            <a:pPr lvl="1"/>
            <a:r>
              <a:rPr lang="en-US" sz="1600" dirty="0" smtClean="0"/>
              <a:t>E.g. with saw-tooth shape, distributions can be more like cos</a:t>
            </a:r>
            <a:r>
              <a:rPr lang="en-US" sz="1600" baseline="30000" dirty="0" smtClean="0"/>
              <a:t>2</a:t>
            </a:r>
            <a:r>
              <a:rPr lang="en-US" sz="1600" dirty="0" smtClean="0"/>
              <a:t> or cos</a:t>
            </a:r>
            <a:r>
              <a:rPr lang="en-US" sz="1600" baseline="30000" dirty="0" smtClean="0"/>
              <a:t>3</a:t>
            </a:r>
          </a:p>
          <a:p>
            <a:r>
              <a:rPr lang="en-US" sz="2000" dirty="0" smtClean="0"/>
              <a:t>Percents of directly absorbed and reflected radiation come from measurements.  </a:t>
            </a:r>
            <a:endParaRPr lang="en-US" sz="2000" dirty="0" smtClean="0">
              <a:latin typeface="+mj-lt"/>
            </a:endParaRPr>
          </a:p>
        </p:txBody>
      </p:sp>
      <p:pic>
        <p:nvPicPr>
          <p:cNvPr id="48" name="Picture 47"/>
          <p:cNvPicPr>
            <a:picLocks noChangeAspect="1"/>
          </p:cNvPicPr>
          <p:nvPr/>
        </p:nvPicPr>
        <p:blipFill>
          <a:blip r:embed="rId4"/>
          <a:stretch>
            <a:fillRect/>
          </a:stretch>
        </p:blipFill>
        <p:spPr>
          <a:xfrm>
            <a:off x="632089" y="1532445"/>
            <a:ext cx="4208571" cy="1080000"/>
          </a:xfrm>
          <a:prstGeom prst="rect">
            <a:avLst/>
          </a:prstGeom>
        </p:spPr>
      </p:pic>
      <p:pic>
        <p:nvPicPr>
          <p:cNvPr id="54" name="Picture 53"/>
          <p:cNvPicPr>
            <a:picLocks noChangeAspect="1"/>
          </p:cNvPicPr>
          <p:nvPr/>
        </p:nvPicPr>
        <p:blipFill>
          <a:blip r:embed="rId5"/>
          <a:stretch>
            <a:fillRect/>
          </a:stretch>
        </p:blipFill>
        <p:spPr>
          <a:xfrm>
            <a:off x="691316" y="2799214"/>
            <a:ext cx="4022069" cy="1080000"/>
          </a:xfrm>
          <a:prstGeom prst="rect">
            <a:avLst/>
          </a:prstGeom>
        </p:spPr>
      </p:pic>
      <p:pic>
        <p:nvPicPr>
          <p:cNvPr id="55" name="Picture 54"/>
          <p:cNvPicPr>
            <a:picLocks noChangeAspect="1"/>
          </p:cNvPicPr>
          <p:nvPr/>
        </p:nvPicPr>
        <p:blipFill>
          <a:blip r:embed="rId6"/>
          <a:stretch>
            <a:fillRect/>
          </a:stretch>
        </p:blipFill>
        <p:spPr>
          <a:xfrm>
            <a:off x="5278919" y="1094635"/>
            <a:ext cx="2633916" cy="3240000"/>
          </a:xfrm>
          <a:prstGeom prst="rect">
            <a:avLst/>
          </a:prstGeom>
        </p:spPr>
      </p:pic>
      <p:sp>
        <p:nvSpPr>
          <p:cNvPr id="9" name="Slide Number Placeholder 8"/>
          <p:cNvSpPr>
            <a:spLocks noGrp="1"/>
          </p:cNvSpPr>
          <p:nvPr>
            <p:ph type="sldNum" sz="quarter" idx="12"/>
          </p:nvPr>
        </p:nvSpPr>
        <p:spPr/>
        <p:txBody>
          <a:bodyPr/>
          <a:lstStyle/>
          <a:p>
            <a:fld id="{2E081447-C3CE-9F4F-A689-9A72CAFF10CA}"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Trapping condition</a:t>
            </a:r>
            <a:endParaRPr lang="en-US" sz="3400" dirty="0"/>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8" name="Content Placeholder 8"/>
          <p:cNvSpPr>
            <a:spLocks noGrp="1"/>
          </p:cNvSpPr>
          <p:nvPr>
            <p:ph idx="1"/>
          </p:nvPr>
        </p:nvSpPr>
        <p:spPr>
          <a:xfrm>
            <a:off x="373613" y="1365909"/>
            <a:ext cx="8229600" cy="1148691"/>
          </a:xfrm>
        </p:spPr>
        <p:txBody>
          <a:bodyPr>
            <a:normAutofit fontScale="92500"/>
          </a:bodyPr>
          <a:lstStyle/>
          <a:p>
            <a:r>
              <a:rPr lang="en-US" sz="2000" dirty="0" smtClean="0"/>
              <a:t>Note that the oscillation frequency of the ions is related to an averaged beam line density, i.e. it is the same oscillation frequency that the ion would have if it were trapped around a continuous beam with density </a:t>
            </a:r>
            <a:r>
              <a:rPr lang="en-US" sz="2000" dirty="0" err="1" smtClean="0">
                <a:latin typeface="Symbol" charset="2"/>
                <a:cs typeface="Symbol" charset="2"/>
              </a:rPr>
              <a:t>l</a:t>
            </a:r>
            <a:r>
              <a:rPr lang="en-US" sz="2000" dirty="0" err="1" smtClean="0"/>
              <a:t>(s</a:t>
            </a:r>
            <a:r>
              <a:rPr lang="en-US" sz="2000" dirty="0" smtClean="0"/>
              <a:t>)=</a:t>
            </a:r>
            <a:r>
              <a:rPr lang="en-US" sz="2000" dirty="0" smtClean="0">
                <a:latin typeface="Symbol" charset="2"/>
                <a:cs typeface="Symbol" charset="2"/>
              </a:rPr>
              <a:t>l</a:t>
            </a:r>
            <a:r>
              <a:rPr lang="en-US" sz="2000" baseline="-25000" dirty="0" smtClean="0"/>
              <a:t>b</a:t>
            </a:r>
            <a:r>
              <a:rPr lang="en-US" sz="2000" dirty="0" smtClean="0"/>
              <a:t>=</a:t>
            </a:r>
            <a:r>
              <a:rPr lang="en-US" sz="2000" dirty="0" err="1" smtClean="0"/>
              <a:t>N</a:t>
            </a:r>
            <a:r>
              <a:rPr lang="en-US" sz="2000" baseline="-25000" dirty="0" err="1" smtClean="0"/>
              <a:t>b</a:t>
            </a:r>
            <a:r>
              <a:rPr lang="en-US" sz="2000" dirty="0" err="1" smtClean="0"/>
              <a:t>/L</a:t>
            </a:r>
            <a:r>
              <a:rPr lang="en-US" sz="2000" baseline="-25000" dirty="0" err="1" smtClean="0"/>
              <a:t>sep</a:t>
            </a:r>
            <a:endParaRPr lang="en-US" sz="2000" dirty="0" smtClean="0">
              <a:latin typeface="+mj-lt"/>
            </a:endParaRPr>
          </a:p>
        </p:txBody>
      </p:sp>
      <p:pic>
        <p:nvPicPr>
          <p:cNvPr id="13" name="Picture 12"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196001" y="2736034"/>
            <a:ext cx="2448000" cy="720000"/>
          </a:xfrm>
          <a:prstGeom prst="rect">
            <a:avLst/>
          </a:prstGeom>
        </p:spPr>
      </p:pic>
      <p:sp>
        <p:nvSpPr>
          <p:cNvPr id="14" name="Content Placeholder 8"/>
          <p:cNvSpPr txBox="1">
            <a:spLocks/>
          </p:cNvSpPr>
          <p:nvPr/>
        </p:nvSpPr>
        <p:spPr>
          <a:xfrm>
            <a:off x="526013" y="3810001"/>
            <a:ext cx="8229600" cy="9906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In reality the kick is given over a much shorter time (≈4</a:t>
            </a:r>
            <a:r>
              <a:rPr kumimoji="0" lang="en-US" sz="1900" b="0" i="0" u="none" strike="noStrike" kern="1200" cap="none" spc="0" normalizeH="0" baseline="0" noProof="0" dirty="0" smtClean="0">
                <a:ln>
                  <a:noFill/>
                </a:ln>
                <a:solidFill>
                  <a:schemeClr val="tx1"/>
                </a:solidFill>
                <a:effectLst/>
                <a:uLnTx/>
                <a:uFillTx/>
                <a:latin typeface="Symbol" charset="2"/>
                <a:ea typeface="+mn-ea"/>
                <a:cs typeface="Symbol" charset="2"/>
              </a:rPr>
              <a:t>s</a:t>
            </a:r>
            <a:r>
              <a:rPr kumimoji="0" lang="en-US" sz="1900" b="0" i="0" u="none" strike="noStrike" kern="1200" cap="none" spc="0" normalizeH="0" baseline="-25000" noProof="0" dirty="0" smtClean="0">
                <a:ln>
                  <a:noFill/>
                </a:ln>
                <a:solidFill>
                  <a:schemeClr val="tx1"/>
                </a:solidFill>
                <a:effectLst/>
                <a:uLnTx/>
                <a:uFillTx/>
                <a:latin typeface="+mn-lt"/>
                <a:ea typeface="+mn-ea"/>
                <a:cs typeface="+mn-cs"/>
              </a:rPr>
              <a:t>z</a:t>
            </a:r>
            <a:r>
              <a:rPr kumimoji="0" lang="en-US" sz="1900" b="0" i="0" u="none" strike="noStrike" kern="1200" cap="none" spc="0" normalizeH="0" noProof="0" dirty="0" smtClean="0">
                <a:ln>
                  <a:noFill/>
                </a:ln>
                <a:solidFill>
                  <a:schemeClr val="tx1"/>
                </a:solidFill>
                <a:effectLst/>
                <a:uLnTx/>
                <a:uFillTx/>
                <a:latin typeface="+mn-lt"/>
                <a:ea typeface="+mn-ea"/>
                <a:cs typeface="+mn-cs"/>
              </a:rPr>
              <a:t>/c &lt;&lt; T</a:t>
            </a:r>
            <a:r>
              <a:rPr kumimoji="0" lang="en-US" sz="1900" b="0" i="0" u="none" strike="noStrike" kern="1200" cap="none" spc="0" normalizeH="0" baseline="-25000" noProof="0" dirty="0" smtClean="0">
                <a:ln>
                  <a:noFill/>
                </a:ln>
                <a:solidFill>
                  <a:schemeClr val="tx1"/>
                </a:solidFill>
                <a:effectLst/>
                <a:uLnTx/>
                <a:uFillTx/>
                <a:latin typeface="+mn-lt"/>
                <a:ea typeface="+mn-ea"/>
                <a:cs typeface="+mn-cs"/>
              </a:rPr>
              <a:t>b</a:t>
            </a:r>
            <a:r>
              <a:rPr kumimoji="0" lang="en-US" sz="1900" b="0" i="0" u="none" strike="noStrike" kern="1200" cap="none" spc="0" normalizeH="0" noProof="0" dirty="0" smtClean="0">
                <a:ln>
                  <a:noFill/>
                </a:ln>
                <a:solidFill>
                  <a:schemeClr val="tx1"/>
                </a:solidFill>
                <a:effectLst/>
                <a:uLnTx/>
                <a:uFillTx/>
                <a:latin typeface="+mn-lt"/>
                <a:ea typeface="+mn-ea"/>
                <a:cs typeface="+mn-cs"/>
              </a:rPr>
              <a:t>), which corresponds to much higher peak electric fields than that visible in the ion oscillation frequency</a:t>
            </a:r>
            <a:endParaRPr kumimoji="0" lang="en-US" sz="1900" b="0" i="0" u="none" strike="noStrike" kern="1200" cap="none" spc="0" normalizeH="0" baseline="0" noProof="0" dirty="0" smtClean="0">
              <a:ln>
                <a:noFill/>
              </a:ln>
              <a:solidFill>
                <a:schemeClr val="tx1"/>
              </a:solidFill>
              <a:effectLst/>
              <a:uLnTx/>
              <a:uFillTx/>
              <a:latin typeface="+mj-lt"/>
              <a:ea typeface="+mn-ea"/>
              <a:cs typeface="+mn-cs"/>
            </a:endParaRPr>
          </a:p>
        </p:txBody>
      </p:sp>
      <p:pic>
        <p:nvPicPr>
          <p:cNvPr id="15" name="Picture 14"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817717" y="5181600"/>
            <a:ext cx="7785496" cy="720000"/>
          </a:xfrm>
          <a:prstGeom prst="rect">
            <a:avLst/>
          </a:prstGeom>
        </p:spPr>
      </p:pic>
      <p:sp>
        <p:nvSpPr>
          <p:cNvPr id="9" name="Slide Number Placeholder 8"/>
          <p:cNvSpPr>
            <a:spLocks noGrp="1"/>
          </p:cNvSpPr>
          <p:nvPr>
            <p:ph type="sldNum" sz="quarter" idx="12"/>
          </p:nvPr>
        </p:nvSpPr>
        <p:spPr/>
        <p:txBody>
          <a:bodyPr/>
          <a:lstStyle/>
          <a:p>
            <a:fld id="{2E081447-C3CE-9F4F-A689-9A72CAFF10CA}"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Trapping condition</a:t>
            </a:r>
            <a:endParaRPr lang="en-US" sz="3400" dirty="0"/>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8" name="Content Placeholder 8"/>
          <p:cNvSpPr>
            <a:spLocks noGrp="1"/>
          </p:cNvSpPr>
          <p:nvPr>
            <p:ph idx="1"/>
          </p:nvPr>
        </p:nvSpPr>
        <p:spPr>
          <a:xfrm>
            <a:off x="373613" y="1365909"/>
            <a:ext cx="8229600" cy="1834491"/>
          </a:xfrm>
        </p:spPr>
        <p:txBody>
          <a:bodyPr>
            <a:normAutofit/>
          </a:bodyPr>
          <a:lstStyle/>
          <a:p>
            <a:r>
              <a:rPr lang="en-US" sz="2000" dirty="0" smtClean="0"/>
              <a:t>This is an example of trajectories of trapped ions (two different species)</a:t>
            </a:r>
          </a:p>
          <a:p>
            <a:r>
              <a:rPr lang="en-US" sz="2000" dirty="0" smtClean="0">
                <a:latin typeface="+mj-lt"/>
              </a:rPr>
              <a:t>In the long transport line to transfer the beam from the damping rings to the main </a:t>
            </a:r>
            <a:r>
              <a:rPr lang="en-US" sz="2000" dirty="0" err="1" smtClean="0">
                <a:latin typeface="+mj-lt"/>
              </a:rPr>
              <a:t>linac</a:t>
            </a:r>
            <a:r>
              <a:rPr lang="en-US" sz="2000" dirty="0" smtClean="0">
                <a:latin typeface="+mj-lt"/>
              </a:rPr>
              <a:t> for CLIC, the parameters of the beam are such that both CO and H</a:t>
            </a:r>
            <a:r>
              <a:rPr lang="en-US" sz="2000" baseline="-25000" dirty="0" smtClean="0">
                <a:latin typeface="+mj-lt"/>
              </a:rPr>
              <a:t>2</a:t>
            </a:r>
            <a:r>
              <a:rPr lang="en-US" sz="2000" dirty="0" smtClean="0">
                <a:latin typeface="+mj-lt"/>
              </a:rPr>
              <a:t>O ions are trapped and execute many oscillations over the train passage (more in the vertical direction, because the beam is flat) </a:t>
            </a:r>
          </a:p>
        </p:txBody>
      </p:sp>
      <p:pic>
        <p:nvPicPr>
          <p:cNvPr id="9" name="Picture 5" descr=" xions.pdf                                                      0036600AMacintosh HD                   BC25E8C6:"/>
          <p:cNvPicPr>
            <a:picLocks noChangeAspect="1" noChangeArrowheads="1"/>
          </p:cNvPicPr>
          <p:nvPr/>
        </p:nvPicPr>
        <p:blipFill>
          <a:blip r:embed="rId4"/>
          <a:srcRect/>
          <a:stretch>
            <a:fillRect/>
          </a:stretch>
        </p:blipFill>
        <p:spPr bwMode="auto">
          <a:xfrm>
            <a:off x="76200" y="3098800"/>
            <a:ext cx="4603750" cy="3565525"/>
          </a:xfrm>
          <a:prstGeom prst="rect">
            <a:avLst/>
          </a:prstGeom>
          <a:noFill/>
          <a:ln w="9525">
            <a:noFill/>
            <a:miter lim="800000"/>
            <a:headEnd/>
            <a:tailEnd/>
          </a:ln>
        </p:spPr>
      </p:pic>
      <p:pic>
        <p:nvPicPr>
          <p:cNvPr id="10" name="Picture 6" descr=" yions.pdf                                                      0036600AMacintosh HD                   BC25E8C6:"/>
          <p:cNvPicPr>
            <a:picLocks noChangeAspect="1" noChangeArrowheads="1"/>
          </p:cNvPicPr>
          <p:nvPr/>
        </p:nvPicPr>
        <p:blipFill>
          <a:blip r:embed="rId5"/>
          <a:srcRect/>
          <a:stretch>
            <a:fillRect/>
          </a:stretch>
        </p:blipFill>
        <p:spPr bwMode="auto">
          <a:xfrm>
            <a:off x="4459288" y="3098800"/>
            <a:ext cx="4608512" cy="356552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2E081447-C3CE-9F4F-A689-9A72CAFF10CA}"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Trapping condition</a:t>
            </a:r>
            <a:endParaRPr lang="en-US" sz="3400" dirty="0"/>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8" name="Content Placeholder 8"/>
          <p:cNvSpPr>
            <a:spLocks noGrp="1"/>
          </p:cNvSpPr>
          <p:nvPr>
            <p:ph idx="1"/>
          </p:nvPr>
        </p:nvSpPr>
        <p:spPr>
          <a:xfrm>
            <a:off x="373613" y="1365909"/>
            <a:ext cx="8229600" cy="1377291"/>
          </a:xfrm>
        </p:spPr>
        <p:txBody>
          <a:bodyPr>
            <a:normAutofit fontScale="92500" lnSpcReduction="20000"/>
          </a:bodyPr>
          <a:lstStyle/>
          <a:p>
            <a:r>
              <a:rPr lang="en-US" sz="2000" dirty="0" smtClean="0"/>
              <a:t>The ions focused in the beam field potential, and trapped around the beam, keep oscillating around the bunches and they are only released at the end of the train</a:t>
            </a:r>
          </a:p>
          <a:p>
            <a:r>
              <a:rPr lang="en-US" sz="2000" dirty="0" smtClean="0">
                <a:latin typeface="+mj-lt"/>
              </a:rPr>
              <a:t>They will be lost to the pipe wall if the next coming train is far enough. Otherwise, there could be inter-train trapping (specially dangerous situation)</a:t>
            </a:r>
          </a:p>
        </p:txBody>
      </p:sp>
      <p:pic>
        <p:nvPicPr>
          <p:cNvPr id="9" name="Picture 31"/>
          <p:cNvPicPr>
            <a:picLocks noChangeAspect="1" noChangeArrowheads="1"/>
          </p:cNvPicPr>
          <p:nvPr/>
        </p:nvPicPr>
        <p:blipFill>
          <a:blip r:embed="rId4"/>
          <a:srcRect/>
          <a:stretch>
            <a:fillRect/>
          </a:stretch>
        </p:blipFill>
        <p:spPr bwMode="auto">
          <a:xfrm>
            <a:off x="1295400" y="3276600"/>
            <a:ext cx="6387265" cy="2880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2E081447-C3CE-9F4F-A689-9A72CAFF10CA}"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Trapping condition</a:t>
            </a:r>
            <a:endParaRPr lang="en-US" sz="3400" dirty="0"/>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8" name="Content Placeholder 8"/>
          <p:cNvSpPr>
            <a:spLocks noGrp="1"/>
          </p:cNvSpPr>
          <p:nvPr>
            <p:ph idx="1"/>
          </p:nvPr>
        </p:nvSpPr>
        <p:spPr>
          <a:xfrm>
            <a:off x="373613" y="1365909"/>
            <a:ext cx="8229600" cy="1377291"/>
          </a:xfrm>
        </p:spPr>
        <p:txBody>
          <a:bodyPr>
            <a:normAutofit fontScale="85000" lnSpcReduction="20000"/>
          </a:bodyPr>
          <a:lstStyle/>
          <a:p>
            <a:r>
              <a:rPr lang="en-US" sz="2000" dirty="0" smtClean="0"/>
              <a:t>The density of ions at a given location can be calculated assuming the bunches to have uniform transverse radial distributions (radius a)</a:t>
            </a:r>
          </a:p>
          <a:p>
            <a:r>
              <a:rPr lang="en-US" sz="2000" dirty="0" smtClean="0">
                <a:latin typeface="+mj-lt"/>
              </a:rPr>
              <a:t>Each passing bunch produces ions with a density R</a:t>
            </a:r>
            <a:r>
              <a:rPr lang="en-US" sz="2000" baseline="-25000" dirty="0" smtClean="0">
                <a:latin typeface="+mj-lt"/>
              </a:rPr>
              <a:t>0</a:t>
            </a:r>
            <a:r>
              <a:rPr lang="en-US" sz="2000" dirty="0" smtClean="0">
                <a:latin typeface="+mj-lt"/>
              </a:rPr>
              <a:t>(r)=</a:t>
            </a:r>
            <a:r>
              <a:rPr lang="en-US" sz="2000" dirty="0" err="1" smtClean="0">
                <a:latin typeface="+mj-lt"/>
              </a:rPr>
              <a:t>R(r,t</a:t>
            </a:r>
            <a:r>
              <a:rPr lang="en-US" sz="2000" dirty="0" smtClean="0">
                <a:latin typeface="+mj-lt"/>
              </a:rPr>
              <a:t>=0), which later evolves under the focusing and further production from the next bunches</a:t>
            </a:r>
          </a:p>
          <a:p>
            <a:r>
              <a:rPr lang="en-US" sz="2000" dirty="0" smtClean="0">
                <a:latin typeface="+mj-lt"/>
              </a:rPr>
              <a:t>We assume that all the ions are generated at rest.</a:t>
            </a:r>
          </a:p>
        </p:txBody>
      </p:sp>
      <p:pic>
        <p:nvPicPr>
          <p:cNvPr id="7" name="Picture 6"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914400" y="2870200"/>
            <a:ext cx="4352728" cy="576000"/>
          </a:xfrm>
          <a:prstGeom prst="rect">
            <a:avLst/>
          </a:prstGeom>
        </p:spPr>
      </p:pic>
      <p:pic>
        <p:nvPicPr>
          <p:cNvPr id="8" name="Picture 7"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551837" y="4044601"/>
            <a:ext cx="6388535" cy="755999"/>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308663" y="2641100"/>
            <a:ext cx="2489781" cy="900000"/>
          </a:xfrm>
          <a:prstGeom prst="rect">
            <a:avLst/>
          </a:prstGeom>
        </p:spPr>
      </p:pic>
      <p:sp>
        <p:nvSpPr>
          <p:cNvPr id="12" name="TextBox 11"/>
          <p:cNvSpPr txBox="1"/>
          <p:nvPr/>
        </p:nvSpPr>
        <p:spPr>
          <a:xfrm>
            <a:off x="1574800" y="4991100"/>
            <a:ext cx="6019800" cy="307777"/>
          </a:xfrm>
          <a:prstGeom prst="rect">
            <a:avLst/>
          </a:prstGeom>
          <a:noFill/>
        </p:spPr>
        <p:txBody>
          <a:bodyPr wrap="square" rtlCol="0">
            <a:spAutoFit/>
          </a:bodyPr>
          <a:lstStyle/>
          <a:p>
            <a:r>
              <a:rPr lang="en-US" sz="1400" dirty="0" smtClean="0"/>
              <a:t>The above summation can be recast in continuous time</a:t>
            </a:r>
            <a:endParaRPr lang="en-US" sz="1400" dirty="0"/>
          </a:p>
        </p:txBody>
      </p:sp>
      <p:pic>
        <p:nvPicPr>
          <p:cNvPr id="13" name="Picture 12"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1349440" y="5600700"/>
            <a:ext cx="6798511" cy="626089"/>
          </a:xfrm>
          <a:prstGeom prst="rect">
            <a:avLst/>
          </a:prstGeom>
        </p:spPr>
      </p:pic>
      <p:sp>
        <p:nvSpPr>
          <p:cNvPr id="14" name="Slide Number Placeholder 13"/>
          <p:cNvSpPr>
            <a:spLocks noGrp="1"/>
          </p:cNvSpPr>
          <p:nvPr>
            <p:ph type="sldNum" sz="quarter" idx="12"/>
          </p:nvPr>
        </p:nvSpPr>
        <p:spPr/>
        <p:txBody>
          <a:bodyPr/>
          <a:lstStyle/>
          <a:p>
            <a:fld id="{2E081447-C3CE-9F4F-A689-9A72CAFF10CA}"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Round Diagonal Corner Rectangle 19"/>
          <p:cNvSpPr/>
          <p:nvPr/>
        </p:nvSpPr>
        <p:spPr>
          <a:xfrm>
            <a:off x="2667000" y="5304599"/>
            <a:ext cx="4038600" cy="933799"/>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400" dirty="0" smtClean="0"/>
              <a:t>Trapping condition</a:t>
            </a:r>
            <a:endParaRPr lang="en-US" sz="3400" dirty="0"/>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8" name="Content Placeholder 8"/>
          <p:cNvSpPr>
            <a:spLocks noGrp="1"/>
          </p:cNvSpPr>
          <p:nvPr>
            <p:ph idx="1"/>
          </p:nvPr>
        </p:nvSpPr>
        <p:spPr>
          <a:xfrm>
            <a:off x="373613" y="1365909"/>
            <a:ext cx="8229600" cy="1377291"/>
          </a:xfrm>
        </p:spPr>
        <p:txBody>
          <a:bodyPr>
            <a:normAutofit fontScale="85000" lnSpcReduction="20000"/>
          </a:bodyPr>
          <a:lstStyle/>
          <a:p>
            <a:r>
              <a:rPr lang="en-US" sz="2000" dirty="0" smtClean="0"/>
              <a:t>The density of ions at a given location can be calculated assuming the bunches to have uniform transverse radial distributions (radius a)</a:t>
            </a:r>
          </a:p>
          <a:p>
            <a:r>
              <a:rPr lang="en-US" sz="2000" dirty="0" smtClean="0">
                <a:latin typeface="+mj-lt"/>
              </a:rPr>
              <a:t>Each passing bunch produces ions with a density R</a:t>
            </a:r>
            <a:r>
              <a:rPr lang="en-US" sz="2000" baseline="-25000" dirty="0" smtClean="0">
                <a:latin typeface="+mj-lt"/>
              </a:rPr>
              <a:t>0</a:t>
            </a:r>
            <a:r>
              <a:rPr lang="en-US" sz="2000" dirty="0" smtClean="0">
                <a:latin typeface="+mj-lt"/>
              </a:rPr>
              <a:t>(r)=</a:t>
            </a:r>
            <a:r>
              <a:rPr lang="en-US" sz="2000" dirty="0" err="1" smtClean="0">
                <a:latin typeface="+mj-lt"/>
              </a:rPr>
              <a:t>R(r,t</a:t>
            </a:r>
            <a:r>
              <a:rPr lang="en-US" sz="2000" dirty="0" smtClean="0">
                <a:latin typeface="+mj-lt"/>
              </a:rPr>
              <a:t>=0), which later evolves under the focusing and further production from the next bunches</a:t>
            </a:r>
          </a:p>
          <a:p>
            <a:r>
              <a:rPr lang="en-US" sz="2000" dirty="0" smtClean="0">
                <a:latin typeface="+mj-lt"/>
              </a:rPr>
              <a:t>We assume that all the ions are generated at rest.</a:t>
            </a:r>
          </a:p>
        </p:txBody>
      </p:sp>
      <p:pic>
        <p:nvPicPr>
          <p:cNvPr id="13" name="Picture 12"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935211" y="3097600"/>
            <a:ext cx="7128789" cy="6120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835998" y="4109197"/>
            <a:ext cx="5849144" cy="7200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854882" y="5410200"/>
            <a:ext cx="3652364" cy="720000"/>
          </a:xfrm>
          <a:prstGeom prst="rect">
            <a:avLst/>
          </a:prstGeom>
        </p:spPr>
      </p:pic>
      <p:sp>
        <p:nvSpPr>
          <p:cNvPr id="10" name="Slide Number Placeholder 9"/>
          <p:cNvSpPr>
            <a:spLocks noGrp="1"/>
          </p:cNvSpPr>
          <p:nvPr>
            <p:ph type="sldNum" sz="quarter" idx="12"/>
          </p:nvPr>
        </p:nvSpPr>
        <p:spPr/>
        <p:txBody>
          <a:bodyPr/>
          <a:lstStyle/>
          <a:p>
            <a:fld id="{2E081447-C3CE-9F4F-A689-9A72CAFF10CA}"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Trapping condition</a:t>
            </a:r>
            <a:endParaRPr lang="en-US" sz="3400" dirty="0"/>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8" name="Content Placeholder 8"/>
          <p:cNvSpPr>
            <a:spLocks noGrp="1"/>
          </p:cNvSpPr>
          <p:nvPr>
            <p:ph idx="1"/>
          </p:nvPr>
        </p:nvSpPr>
        <p:spPr>
          <a:xfrm>
            <a:off x="373613" y="1365909"/>
            <a:ext cx="8229600" cy="1148691"/>
          </a:xfrm>
        </p:spPr>
        <p:txBody>
          <a:bodyPr>
            <a:normAutofit fontScale="85000" lnSpcReduction="10000"/>
          </a:bodyPr>
          <a:lstStyle/>
          <a:p>
            <a:r>
              <a:rPr lang="en-US" sz="2000" dirty="0" smtClean="0"/>
              <a:t>The steady-state density of ions at a given location exhibits therefore a singularity in </a:t>
            </a:r>
            <a:r>
              <a:rPr lang="en-US" sz="2000" dirty="0" err="1" smtClean="0"/>
              <a:t>r</a:t>
            </a:r>
            <a:r>
              <a:rPr lang="en-US" sz="2000" dirty="0" smtClean="0"/>
              <a:t>=0 (it diverges due to the linear focusing from the beam at a fixed frequency)</a:t>
            </a:r>
          </a:p>
          <a:p>
            <a:r>
              <a:rPr lang="en-US" sz="2000" dirty="0" smtClean="0">
                <a:latin typeface="+mj-lt"/>
              </a:rPr>
              <a:t>The ion distribution actually extends over the full transverse section occupied by the beam</a:t>
            </a:r>
          </a:p>
        </p:txBody>
      </p:sp>
      <p:pic>
        <p:nvPicPr>
          <p:cNvPr id="14" name="Picture 13"/>
          <p:cNvPicPr>
            <a:picLocks noChangeAspect="1"/>
          </p:cNvPicPr>
          <p:nvPr/>
        </p:nvPicPr>
        <p:blipFill>
          <a:blip r:embed="rId4"/>
          <a:stretch>
            <a:fillRect/>
          </a:stretch>
        </p:blipFill>
        <p:spPr>
          <a:xfrm>
            <a:off x="228600" y="3618000"/>
            <a:ext cx="5562000" cy="3240000"/>
          </a:xfrm>
          <a:prstGeom prst="rect">
            <a:avLst/>
          </a:prstGeom>
        </p:spPr>
      </p:pic>
      <p:cxnSp>
        <p:nvCxnSpPr>
          <p:cNvPr id="16" name="Straight Arrow Connector 15"/>
          <p:cNvCxnSpPr/>
          <p:nvPr/>
        </p:nvCxnSpPr>
        <p:spPr>
          <a:xfrm rot="10800000" flipV="1">
            <a:off x="4419600" y="5319712"/>
            <a:ext cx="1600200" cy="62388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866900" y="4737100"/>
            <a:ext cx="2463800" cy="1588"/>
          </a:xfrm>
          <a:prstGeom prst="line">
            <a:avLst/>
          </a:prstGeom>
          <a:ln w="28575"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V="1">
            <a:off x="3562350" y="5480050"/>
            <a:ext cx="1524000" cy="12700"/>
          </a:xfrm>
          <a:prstGeom prst="line">
            <a:avLst/>
          </a:prstGeom>
          <a:ln w="28575"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0800000" flipV="1">
            <a:off x="2921600" y="4064000"/>
            <a:ext cx="2895000" cy="431800"/>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765800" y="3798800"/>
            <a:ext cx="2895600" cy="523220"/>
          </a:xfrm>
          <a:prstGeom prst="rect">
            <a:avLst/>
          </a:prstGeom>
          <a:noFill/>
        </p:spPr>
        <p:txBody>
          <a:bodyPr wrap="square" rtlCol="0">
            <a:spAutoFit/>
          </a:bodyPr>
          <a:lstStyle/>
          <a:p>
            <a:r>
              <a:rPr lang="en-US" sz="1400" dirty="0" smtClean="0"/>
              <a:t>Real distribution of ions at the passage of the </a:t>
            </a:r>
            <a:r>
              <a:rPr lang="en-US" sz="1400" dirty="0" err="1" smtClean="0"/>
              <a:t>i-th</a:t>
            </a:r>
            <a:r>
              <a:rPr lang="en-US" sz="1400" dirty="0" smtClean="0"/>
              <a:t> bunch</a:t>
            </a:r>
            <a:endParaRPr lang="en-US" sz="1400" dirty="0"/>
          </a:p>
        </p:txBody>
      </p:sp>
      <p:sp>
        <p:nvSpPr>
          <p:cNvPr id="36" name="TextBox 35"/>
          <p:cNvSpPr txBox="1"/>
          <p:nvPr/>
        </p:nvSpPr>
        <p:spPr>
          <a:xfrm>
            <a:off x="6019800" y="4356100"/>
            <a:ext cx="2895600" cy="2031325"/>
          </a:xfrm>
          <a:prstGeom prst="rect">
            <a:avLst/>
          </a:prstGeom>
          <a:noFill/>
        </p:spPr>
        <p:txBody>
          <a:bodyPr wrap="square" rtlCol="0">
            <a:spAutoFit/>
          </a:bodyPr>
          <a:lstStyle/>
          <a:p>
            <a:r>
              <a:rPr lang="en-US" sz="1400" dirty="0" smtClean="0">
                <a:solidFill>
                  <a:srgbClr val="0000FF"/>
                </a:solidFill>
              </a:rPr>
              <a:t>For analytical estimations, we prefer to approximate the real distribution with a uniform distribution in a radius a/√2.</a:t>
            </a:r>
          </a:p>
          <a:p>
            <a:r>
              <a:rPr lang="en-US" sz="1400" dirty="0" smtClean="0">
                <a:solidFill>
                  <a:srgbClr val="0000FF"/>
                </a:solidFill>
              </a:rPr>
              <a:t>With this description we obviously lose the effect of the “tail” ions (small, note the log scale), and that of the diverging peak on the core particles.</a:t>
            </a:r>
            <a:r>
              <a:rPr lang="en-US" sz="1400" dirty="0" smtClean="0"/>
              <a:t> </a:t>
            </a:r>
            <a:endParaRPr lang="en-US" sz="1400" dirty="0"/>
          </a:p>
        </p:txBody>
      </p:sp>
      <p:pic>
        <p:nvPicPr>
          <p:cNvPr id="15" name="Picture 14"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854882" y="2667000"/>
            <a:ext cx="3652364" cy="720000"/>
          </a:xfrm>
          <a:prstGeom prst="rect">
            <a:avLst/>
          </a:prstGeom>
        </p:spPr>
      </p:pic>
      <p:sp>
        <p:nvSpPr>
          <p:cNvPr id="17" name="Slide Number Placeholder 16"/>
          <p:cNvSpPr>
            <a:spLocks noGrp="1"/>
          </p:cNvSpPr>
          <p:nvPr>
            <p:ph type="sldNum" sz="quarter" idx="12"/>
          </p:nvPr>
        </p:nvSpPr>
        <p:spPr/>
        <p:txBody>
          <a:bodyPr/>
          <a:lstStyle/>
          <a:p>
            <a:fld id="{2E081447-C3CE-9F4F-A689-9A72CAFF10CA}"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Trapping condition</a:t>
            </a:r>
            <a:endParaRPr lang="en-US" sz="3400" dirty="0"/>
          </a:p>
        </p:txBody>
      </p:sp>
      <p:pic>
        <p:nvPicPr>
          <p:cNvPr id="4" name="Picture 3" descr="cern_logo.gif"/>
          <p:cNvPicPr>
            <a:picLocks noChangeAspect="1"/>
          </p:cNvPicPr>
          <p:nvPr/>
        </p:nvPicPr>
        <p:blipFill>
          <a:blip r:embed="rId3"/>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4"/>
          <a:stretch>
            <a:fillRect/>
          </a:stretch>
        </p:blipFill>
        <p:spPr>
          <a:xfrm>
            <a:off x="8064000" y="0"/>
            <a:ext cx="1080000" cy="1080000"/>
          </a:xfrm>
          <a:prstGeom prst="rect">
            <a:avLst/>
          </a:prstGeom>
        </p:spPr>
      </p:pic>
      <p:sp>
        <p:nvSpPr>
          <p:cNvPr id="18" name="Content Placeholder 8"/>
          <p:cNvSpPr>
            <a:spLocks noGrp="1"/>
          </p:cNvSpPr>
          <p:nvPr>
            <p:ph idx="1"/>
          </p:nvPr>
        </p:nvSpPr>
        <p:spPr>
          <a:xfrm>
            <a:off x="373613" y="1365909"/>
            <a:ext cx="8229600" cy="1072491"/>
          </a:xfrm>
        </p:spPr>
        <p:txBody>
          <a:bodyPr>
            <a:normAutofit/>
          </a:bodyPr>
          <a:lstStyle/>
          <a:p>
            <a:r>
              <a:rPr lang="en-US" sz="2000" dirty="0" smtClean="0"/>
              <a:t>An example that shows how ions are produced and accumulate around the beam, while the 270 bunches of the CLIC beam are passing through a section of the long transfer line. </a:t>
            </a:r>
            <a:endParaRPr lang="en-US" sz="2000" dirty="0" smtClean="0">
              <a:latin typeface="+mj-lt"/>
            </a:endParaRPr>
          </a:p>
        </p:txBody>
      </p:sp>
      <p:pic>
        <p:nvPicPr>
          <p:cNvPr id="15" name="Picture 4" descr="/Users/grumolo/Desktop/Old MACgio/Desktop/CERN/CLIC/Fast-ion/ion-distr-TL.mov">
            <a:hlinkClick r:id="" action="ppaction://media"/>
          </p:cNvPr>
          <p:cNvPicPr/>
          <p:nvPr>
            <a:videoFile r:link="rId1"/>
          </p:nvPr>
        </p:nvPicPr>
        <p:blipFill>
          <a:blip r:embed="rId5"/>
          <a:srcRect/>
          <a:stretch>
            <a:fillRect/>
          </a:stretch>
        </p:blipFill>
        <p:spPr bwMode="auto">
          <a:xfrm>
            <a:off x="1689100" y="2540000"/>
            <a:ext cx="5845175" cy="401161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2E081447-C3CE-9F4F-A689-9A72CAFF10CA}" type="slidenum">
              <a:rPr lang="en-US" smtClean="0"/>
              <a:pPr/>
              <a:t>86</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5"/>
                                        </p:tgtEl>
                                      </p:cBhvr>
                                    </p:cmd>
                                  </p:childTnLst>
                                </p:cTn>
                              </p:par>
                            </p:childTnLst>
                          </p:cTn>
                        </p:par>
                      </p:childTnLst>
                    </p:cTn>
                  </p:par>
                </p:childTnLst>
              </p:cTn>
              <p:nextCondLst>
                <p:cond evt="onClick" delay="0">
                  <p:tgtEl>
                    <p:spTgt spid="15"/>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5"/>
                </p:tgtEl>
              </p:cMediaNode>
            </p:video>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Trapping condition</a:t>
            </a:r>
            <a:endParaRPr lang="en-US" sz="3400" dirty="0"/>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8" name="Content Placeholder 8"/>
          <p:cNvSpPr>
            <a:spLocks noGrp="1"/>
          </p:cNvSpPr>
          <p:nvPr>
            <p:ph idx="1"/>
          </p:nvPr>
        </p:nvSpPr>
        <p:spPr>
          <a:xfrm>
            <a:off x="373613" y="1365909"/>
            <a:ext cx="8229600" cy="615291"/>
          </a:xfrm>
        </p:spPr>
        <p:txBody>
          <a:bodyPr>
            <a:normAutofit fontScale="85000" lnSpcReduction="10000"/>
          </a:bodyPr>
          <a:lstStyle/>
          <a:p>
            <a:r>
              <a:rPr lang="en-US" sz="2000" dirty="0" smtClean="0">
                <a:latin typeface="+mj-lt"/>
              </a:rPr>
              <a:t>In a </a:t>
            </a:r>
            <a:r>
              <a:rPr lang="en-US" sz="2000" dirty="0" err="1" smtClean="0">
                <a:latin typeface="+mj-lt"/>
              </a:rPr>
              <a:t>linac</a:t>
            </a:r>
            <a:r>
              <a:rPr lang="en-US" sz="2000" dirty="0" smtClean="0">
                <a:latin typeface="+mj-lt"/>
              </a:rPr>
              <a:t>, for example the beam size shrinks along the line (because of acceleration), so that ions are produced over different cross sections at different points of the line</a:t>
            </a:r>
          </a:p>
        </p:txBody>
      </p:sp>
      <p:pic>
        <p:nvPicPr>
          <p:cNvPr id="7" name="Picture 5" descr="iond0-bl.pdf                                                   0039E3A7Macintosh HD                   BC25E8C6:"/>
          <p:cNvPicPr>
            <a:picLocks noChangeAspect="1" noChangeArrowheads="1"/>
          </p:cNvPicPr>
          <p:nvPr/>
        </p:nvPicPr>
        <p:blipFill>
          <a:blip r:embed="rId4"/>
          <a:srcRect l="5455" t="7048" r="4546" b="7048"/>
          <a:stretch>
            <a:fillRect/>
          </a:stretch>
        </p:blipFill>
        <p:spPr bwMode="auto">
          <a:xfrm>
            <a:off x="0" y="1981200"/>
            <a:ext cx="3370417" cy="2489613"/>
          </a:xfrm>
          <a:prstGeom prst="rect">
            <a:avLst/>
          </a:prstGeom>
          <a:noFill/>
        </p:spPr>
      </p:pic>
      <p:pic>
        <p:nvPicPr>
          <p:cNvPr id="8" name="Picture 6" descr="iond0-ml.pdf                                                   0039E3A7Macintosh HD                   BC25E8C6:"/>
          <p:cNvPicPr>
            <a:picLocks noChangeAspect="1" noChangeArrowheads="1"/>
          </p:cNvPicPr>
          <p:nvPr/>
        </p:nvPicPr>
        <p:blipFill>
          <a:blip r:embed="rId5"/>
          <a:srcRect l="5455" t="7048" r="4546" b="7048"/>
          <a:stretch>
            <a:fillRect/>
          </a:stretch>
        </p:blipFill>
        <p:spPr bwMode="auto">
          <a:xfrm>
            <a:off x="5316383" y="1981200"/>
            <a:ext cx="3370417" cy="2489613"/>
          </a:xfrm>
          <a:prstGeom prst="rect">
            <a:avLst/>
          </a:prstGeom>
          <a:noFill/>
        </p:spPr>
      </p:pic>
      <p:pic>
        <p:nvPicPr>
          <p:cNvPr id="9" name="Picture 7" descr="iond0-el.pdf                                                   0039E3A7Macintosh HD                   BC25E8C6:"/>
          <p:cNvPicPr>
            <a:picLocks noChangeAspect="1" noChangeArrowheads="1"/>
          </p:cNvPicPr>
          <p:nvPr/>
        </p:nvPicPr>
        <p:blipFill>
          <a:blip r:embed="rId6"/>
          <a:srcRect l="5455" t="7048" r="4546" b="7048"/>
          <a:stretch>
            <a:fillRect/>
          </a:stretch>
        </p:blipFill>
        <p:spPr bwMode="auto">
          <a:xfrm>
            <a:off x="2743200" y="4368388"/>
            <a:ext cx="3370416" cy="2489612"/>
          </a:xfrm>
          <a:prstGeom prst="rect">
            <a:avLst/>
          </a:prstGeom>
          <a:noFill/>
        </p:spPr>
      </p:pic>
      <p:sp>
        <p:nvSpPr>
          <p:cNvPr id="12" name="TextBox 11"/>
          <p:cNvSpPr txBox="1"/>
          <p:nvPr/>
        </p:nvSpPr>
        <p:spPr>
          <a:xfrm>
            <a:off x="6426700" y="4991100"/>
            <a:ext cx="2362200" cy="954107"/>
          </a:xfrm>
          <a:prstGeom prst="rect">
            <a:avLst/>
          </a:prstGeom>
          <a:noFill/>
        </p:spPr>
        <p:txBody>
          <a:bodyPr wrap="square" rtlCol="0">
            <a:spAutoFit/>
          </a:bodyPr>
          <a:lstStyle/>
          <a:p>
            <a:r>
              <a:rPr lang="en-US" sz="1400" dirty="0" smtClean="0">
                <a:solidFill>
                  <a:srgbClr val="FF0000"/>
                </a:solidFill>
              </a:rPr>
              <a:t>Horizontal </a:t>
            </a:r>
            <a:r>
              <a:rPr lang="en-US" sz="1400" dirty="0" smtClean="0"/>
              <a:t>and </a:t>
            </a:r>
            <a:r>
              <a:rPr lang="en-US" sz="1400" dirty="0" smtClean="0">
                <a:solidFill>
                  <a:srgbClr val="27EE2A"/>
                </a:solidFill>
              </a:rPr>
              <a:t>vertical</a:t>
            </a:r>
            <a:r>
              <a:rPr lang="en-US" sz="1400" dirty="0" smtClean="0"/>
              <a:t> ion distributions after the first bunch passage (no focusing yet, just Gaussian).</a:t>
            </a:r>
          </a:p>
          <a:p>
            <a:endParaRPr lang="en-US" sz="1400" dirty="0"/>
          </a:p>
        </p:txBody>
      </p:sp>
      <p:sp>
        <p:nvSpPr>
          <p:cNvPr id="10" name="Slide Number Placeholder 9"/>
          <p:cNvSpPr>
            <a:spLocks noGrp="1"/>
          </p:cNvSpPr>
          <p:nvPr>
            <p:ph type="sldNum" sz="quarter" idx="12"/>
          </p:nvPr>
        </p:nvSpPr>
        <p:spPr/>
        <p:txBody>
          <a:bodyPr/>
          <a:lstStyle/>
          <a:p>
            <a:fld id="{2E081447-C3CE-9F4F-A689-9A72CAFF10CA}"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Trapping condition</a:t>
            </a:r>
            <a:endParaRPr lang="en-US" sz="3400" dirty="0"/>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8" name="Content Placeholder 8"/>
          <p:cNvSpPr>
            <a:spLocks noGrp="1"/>
          </p:cNvSpPr>
          <p:nvPr>
            <p:ph idx="1"/>
          </p:nvPr>
        </p:nvSpPr>
        <p:spPr>
          <a:xfrm>
            <a:off x="373613" y="1365909"/>
            <a:ext cx="8229600" cy="691491"/>
          </a:xfrm>
        </p:spPr>
        <p:txBody>
          <a:bodyPr>
            <a:normAutofit fontScale="77500" lnSpcReduction="20000"/>
          </a:bodyPr>
          <a:lstStyle/>
          <a:p>
            <a:r>
              <a:rPr lang="en-US" sz="2000" dirty="0" smtClean="0">
                <a:latin typeface="+mj-lt"/>
              </a:rPr>
              <a:t>The trapping condition also changes along the </a:t>
            </a:r>
            <a:r>
              <a:rPr lang="en-US" sz="2000" dirty="0" err="1" smtClean="0">
                <a:latin typeface="+mj-lt"/>
              </a:rPr>
              <a:t>linac</a:t>
            </a:r>
            <a:r>
              <a:rPr lang="en-US" sz="2000" dirty="0" smtClean="0">
                <a:latin typeface="+mj-lt"/>
              </a:rPr>
              <a:t>, making it possible to have trapping of some species only locally. The degree of trapping in different regions of the </a:t>
            </a:r>
            <a:r>
              <a:rPr lang="en-US" sz="2000" dirty="0" err="1" smtClean="0">
                <a:latin typeface="+mj-lt"/>
              </a:rPr>
              <a:t>linac</a:t>
            </a:r>
            <a:r>
              <a:rPr lang="en-US" sz="2000" dirty="0" smtClean="0">
                <a:latin typeface="+mj-lt"/>
              </a:rPr>
              <a:t> can be seen by the extension of the tails of the distribution </a:t>
            </a:r>
          </a:p>
        </p:txBody>
      </p:sp>
      <p:pic>
        <p:nvPicPr>
          <p:cNvPr id="10" name="Picture 6" descr="trapx-bl.pdf                                                   0039E3A7Macintosh HD                   BC25E8C6:"/>
          <p:cNvPicPr>
            <a:picLocks noChangeAspect="1" noChangeArrowheads="1"/>
          </p:cNvPicPr>
          <p:nvPr/>
        </p:nvPicPr>
        <p:blipFill>
          <a:blip r:embed="rId4"/>
          <a:srcRect l="5455" t="7048" r="4546" b="7048"/>
          <a:stretch>
            <a:fillRect/>
          </a:stretch>
        </p:blipFill>
        <p:spPr bwMode="auto">
          <a:xfrm>
            <a:off x="0" y="2057400"/>
            <a:ext cx="3396866" cy="2509688"/>
          </a:xfrm>
          <a:prstGeom prst="rect">
            <a:avLst/>
          </a:prstGeom>
          <a:noFill/>
        </p:spPr>
      </p:pic>
      <p:pic>
        <p:nvPicPr>
          <p:cNvPr id="11" name="Picture 7" descr="trapx-ml.pdf                                                   0039E3A7Macintosh HD                   BC25E8C6:"/>
          <p:cNvPicPr>
            <a:picLocks noChangeAspect="1" noChangeArrowheads="1"/>
          </p:cNvPicPr>
          <p:nvPr/>
        </p:nvPicPr>
        <p:blipFill>
          <a:blip r:embed="rId5"/>
          <a:srcRect l="5455" t="7048" r="4546" b="7048"/>
          <a:stretch>
            <a:fillRect/>
          </a:stretch>
        </p:blipFill>
        <p:spPr bwMode="auto">
          <a:xfrm>
            <a:off x="5747134" y="2057400"/>
            <a:ext cx="3396866" cy="2509688"/>
          </a:xfrm>
          <a:prstGeom prst="rect">
            <a:avLst/>
          </a:prstGeom>
          <a:noFill/>
        </p:spPr>
      </p:pic>
      <p:pic>
        <p:nvPicPr>
          <p:cNvPr id="12" name="Picture 8" descr="trapx-el.pdf                                                   0039E3A7Macintosh HD                   BC25E8C6:"/>
          <p:cNvPicPr>
            <a:picLocks noChangeAspect="1" noChangeArrowheads="1"/>
          </p:cNvPicPr>
          <p:nvPr/>
        </p:nvPicPr>
        <p:blipFill>
          <a:blip r:embed="rId6"/>
          <a:srcRect l="5455" t="7048" r="4546" b="7048"/>
          <a:stretch>
            <a:fillRect/>
          </a:stretch>
        </p:blipFill>
        <p:spPr bwMode="auto">
          <a:xfrm>
            <a:off x="2743200" y="4348313"/>
            <a:ext cx="3396866" cy="2509687"/>
          </a:xfrm>
          <a:prstGeom prst="rect">
            <a:avLst/>
          </a:prstGeom>
          <a:noFill/>
        </p:spPr>
      </p:pic>
      <p:sp>
        <p:nvSpPr>
          <p:cNvPr id="13" name="TextBox 12"/>
          <p:cNvSpPr txBox="1"/>
          <p:nvPr/>
        </p:nvSpPr>
        <p:spPr>
          <a:xfrm>
            <a:off x="6426700" y="4991100"/>
            <a:ext cx="2362200" cy="1384995"/>
          </a:xfrm>
          <a:prstGeom prst="rect">
            <a:avLst/>
          </a:prstGeom>
          <a:noFill/>
        </p:spPr>
        <p:txBody>
          <a:bodyPr wrap="square" rtlCol="0">
            <a:spAutoFit/>
          </a:bodyPr>
          <a:lstStyle/>
          <a:p>
            <a:r>
              <a:rPr lang="en-US" sz="1400" dirty="0" smtClean="0"/>
              <a:t>Horizontal ion distributions after the </a:t>
            </a:r>
            <a:r>
              <a:rPr lang="en-US" sz="1400" dirty="0" smtClean="0">
                <a:solidFill>
                  <a:srgbClr val="FF0000"/>
                </a:solidFill>
              </a:rPr>
              <a:t>first</a:t>
            </a:r>
            <a:r>
              <a:rPr lang="en-US" sz="1400" dirty="0" smtClean="0"/>
              <a:t> and </a:t>
            </a:r>
            <a:r>
              <a:rPr lang="en-US" sz="1400" dirty="0" smtClean="0">
                <a:solidFill>
                  <a:srgbClr val="27EE2A"/>
                </a:solidFill>
              </a:rPr>
              <a:t>last</a:t>
            </a:r>
            <a:r>
              <a:rPr lang="en-US" sz="1400" dirty="0" smtClean="0"/>
              <a:t> bunch passage.</a:t>
            </a:r>
          </a:p>
          <a:p>
            <a:r>
              <a:rPr lang="en-US" sz="1400" dirty="0" smtClean="0"/>
              <a:t>Note that the beam gets smaller transversely, while its tails extend farther.</a:t>
            </a:r>
            <a:endParaRPr lang="en-US" sz="1400" dirty="0"/>
          </a:p>
        </p:txBody>
      </p:sp>
      <p:sp>
        <p:nvSpPr>
          <p:cNvPr id="14" name="Slide Number Placeholder 13"/>
          <p:cNvSpPr>
            <a:spLocks noGrp="1"/>
          </p:cNvSpPr>
          <p:nvPr>
            <p:ph type="sldNum" sz="quarter" idx="12"/>
          </p:nvPr>
        </p:nvSpPr>
        <p:spPr/>
        <p:txBody>
          <a:bodyPr/>
          <a:lstStyle/>
          <a:p>
            <a:fld id="{2E081447-C3CE-9F4F-A689-9A72CAFF10CA}" type="slidenum">
              <a:rPr lang="en-US" smtClean="0"/>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Trapping condition</a:t>
            </a:r>
            <a:endParaRPr lang="en-US" sz="3400" dirty="0"/>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8" name="Content Placeholder 8"/>
          <p:cNvSpPr>
            <a:spLocks noGrp="1"/>
          </p:cNvSpPr>
          <p:nvPr>
            <p:ph idx="1"/>
          </p:nvPr>
        </p:nvSpPr>
        <p:spPr>
          <a:xfrm>
            <a:off x="373613" y="1365909"/>
            <a:ext cx="8229600" cy="3434691"/>
          </a:xfrm>
        </p:spPr>
        <p:txBody>
          <a:bodyPr>
            <a:normAutofit fontScale="92500" lnSpcReduction="10000"/>
          </a:bodyPr>
          <a:lstStyle/>
          <a:p>
            <a:r>
              <a:rPr lang="en-US" sz="2000" dirty="0" smtClean="0"/>
              <a:t>All that we calculated is true as long as the density of the ions is low enough that their own space charge has little effect on their dynamics</a:t>
            </a:r>
          </a:p>
          <a:p>
            <a:r>
              <a:rPr lang="en-US" sz="2000" dirty="0" smtClean="0"/>
              <a:t>However, in conditions of trapping, the local density of ions quickly escalates with the number of passing bunches, leading to some degree of neutralization of the beam line charge (dependent on the bunch number): </a:t>
            </a:r>
            <a:r>
              <a:rPr lang="en-US" sz="2000" dirty="0" smtClean="0">
                <a:latin typeface="Symbol" charset="2"/>
                <a:cs typeface="Symbol" charset="2"/>
              </a:rPr>
              <a:t>l</a:t>
            </a:r>
            <a:r>
              <a:rPr lang="en-US" sz="2000" baseline="-25000" dirty="0" smtClean="0"/>
              <a:t>ion</a:t>
            </a:r>
            <a:r>
              <a:rPr lang="en-US" sz="2000" dirty="0" smtClean="0"/>
              <a:t>=</a:t>
            </a:r>
            <a:r>
              <a:rPr lang="en-US" sz="2000" dirty="0" err="1" smtClean="0">
                <a:latin typeface="Symbol" charset="2"/>
                <a:cs typeface="Symbol" charset="2"/>
              </a:rPr>
              <a:t>h</a:t>
            </a:r>
            <a:r>
              <a:rPr lang="en-US" sz="2000" dirty="0" err="1" smtClean="0"/>
              <a:t>(i</a:t>
            </a:r>
            <a:r>
              <a:rPr lang="en-US" sz="2000" dirty="0" smtClean="0"/>
              <a:t>)</a:t>
            </a:r>
            <a:r>
              <a:rPr lang="en-US" sz="2000" baseline="-25000" dirty="0" smtClean="0"/>
              <a:t> </a:t>
            </a:r>
            <a:r>
              <a:rPr lang="en-US" sz="2000" dirty="0" smtClean="0">
                <a:latin typeface="Symbol" charset="2"/>
                <a:cs typeface="Symbol" charset="2"/>
              </a:rPr>
              <a:t>l</a:t>
            </a:r>
            <a:r>
              <a:rPr lang="en-US" sz="2000" baseline="-25000" dirty="0" smtClean="0"/>
              <a:t>b</a:t>
            </a:r>
            <a:endParaRPr lang="en-US" sz="2000" dirty="0" smtClean="0"/>
          </a:p>
          <a:p>
            <a:r>
              <a:rPr lang="en-US" sz="2000" dirty="0" smtClean="0"/>
              <a:t>In these conditions, an additional driving term (defocusing) must be put into the equation of motion of the ions, which will change ion oscillation frequency and the trapping condition. More species can be trapped.</a:t>
            </a:r>
          </a:p>
          <a:p>
            <a:r>
              <a:rPr lang="en-US" sz="2000" dirty="0" smtClean="0"/>
              <a:t>We can assume that the transverse extension of the ion distribution is in the average about √2 smaller than that of the beam in each transverse direction (because of the transverse focusing, as discussed earlier)</a:t>
            </a:r>
          </a:p>
          <a:p>
            <a:endParaRPr lang="en-US" sz="2000" dirty="0" smtClean="0">
              <a:latin typeface="+mj-lt"/>
            </a:endParaRPr>
          </a:p>
        </p:txBody>
      </p:sp>
      <p:pic>
        <p:nvPicPr>
          <p:cNvPr id="10" name="Picture 9"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521475" y="5703067"/>
            <a:ext cx="3849488" cy="684000"/>
          </a:xfrm>
          <a:prstGeom prst="rect">
            <a:avLst/>
          </a:prstGeom>
        </p:spPr>
      </p:pic>
      <p:sp>
        <p:nvSpPr>
          <p:cNvPr id="12" name="Rectangle 11"/>
          <p:cNvSpPr/>
          <p:nvPr/>
        </p:nvSpPr>
        <p:spPr>
          <a:xfrm>
            <a:off x="5105400" y="5867400"/>
            <a:ext cx="203200" cy="2921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2E081447-C3CE-9F4F-A689-9A72CAFF10CA}" type="slidenum">
              <a:rPr lang="en-US" smtClean="0"/>
              <a:pPr/>
              <a:t>89</a:t>
            </a:fld>
            <a:endParaRPr lang="en-US"/>
          </a:p>
        </p:txBody>
      </p:sp>
      <p:pic>
        <p:nvPicPr>
          <p:cNvPr id="13" name="Picture 12"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821113" y="4694931"/>
            <a:ext cx="5463155" cy="75599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Rounded Rectangle 12"/>
          <p:cNvSpPr/>
          <p:nvPr/>
        </p:nvSpPr>
        <p:spPr>
          <a:xfrm>
            <a:off x="2381843" y="4308137"/>
            <a:ext cx="4026170" cy="900545"/>
          </a:xfrm>
          <a:prstGeom prst="roundRect">
            <a:avLst/>
          </a:prstGeom>
          <a:ln>
            <a:solidFill>
              <a:srgbClr val="3366FF"/>
            </a:solidFill>
            <a:headEnd type="none" w="med" len="med"/>
            <a:tailEnd type="none" w="med" len="med"/>
          </a:ln>
          <a:effectLst>
            <a:outerShdw blurRad="40000" dist="61087"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400" dirty="0" smtClean="0"/>
              <a:t>Photoemission</a:t>
            </a:r>
            <a:endParaRPr lang="en-US" sz="3400" b="1" dirty="0">
              <a:solidFill>
                <a:srgbClr val="FF0000"/>
              </a:solidFill>
            </a:endParaRPr>
          </a:p>
        </p:txBody>
      </p:sp>
      <p:pic>
        <p:nvPicPr>
          <p:cNvPr id="4" name="Picture 3" descr="cern_logo.gif"/>
          <p:cNvPicPr>
            <a:picLocks noChangeAspect="1"/>
          </p:cNvPicPr>
          <p:nvPr/>
        </p:nvPicPr>
        <p:blipFill>
          <a:blip r:embed="rId2"/>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3"/>
          <a:stretch>
            <a:fillRect/>
          </a:stretch>
        </p:blipFill>
        <p:spPr>
          <a:xfrm>
            <a:off x="8064000" y="0"/>
            <a:ext cx="1080000" cy="1080000"/>
          </a:xfrm>
          <a:prstGeom prst="rect">
            <a:avLst/>
          </a:prstGeom>
        </p:spPr>
      </p:pic>
      <p:sp>
        <p:nvSpPr>
          <p:cNvPr id="11" name="Content Placeholder 8"/>
          <p:cNvSpPr>
            <a:spLocks noGrp="1"/>
          </p:cNvSpPr>
          <p:nvPr>
            <p:ph idx="1"/>
          </p:nvPr>
        </p:nvSpPr>
        <p:spPr>
          <a:xfrm>
            <a:off x="283810" y="1417638"/>
            <a:ext cx="8229600" cy="2362200"/>
          </a:xfrm>
        </p:spPr>
        <p:txBody>
          <a:bodyPr>
            <a:normAutofit fontScale="92500" lnSpcReduction="10000"/>
          </a:bodyPr>
          <a:lstStyle/>
          <a:p>
            <a:r>
              <a:rPr lang="en-US" sz="2000" dirty="0" smtClean="0"/>
              <a:t>The rate of electron production (</a:t>
            </a:r>
            <a:r>
              <a:rPr lang="en-US" sz="2000" dirty="0" err="1" smtClean="0">
                <a:latin typeface="Symbol" charset="2"/>
                <a:cs typeface="Symbol" charset="2"/>
              </a:rPr>
              <a:t>l</a:t>
            </a:r>
            <a:r>
              <a:rPr lang="en-US" sz="2000" dirty="0" smtClean="0"/>
              <a:t>=</a:t>
            </a:r>
            <a:r>
              <a:rPr lang="en-US" sz="2000" dirty="0" err="1" smtClean="0"/>
              <a:t>dN</a:t>
            </a:r>
            <a:r>
              <a:rPr lang="en-US" sz="2000" baseline="-25000" dirty="0" err="1" smtClean="0"/>
              <a:t>el</a:t>
            </a:r>
            <a:r>
              <a:rPr lang="en-US" sz="2000" dirty="0" err="1" smtClean="0"/>
              <a:t>/ds</a:t>
            </a:r>
            <a:r>
              <a:rPr lang="en-US" sz="2000" dirty="0" smtClean="0"/>
              <a:t>) is given by the number of photons per beam particle per meter multiplied by the number of beam particles and by the photoemission yield of the surface (Y)</a:t>
            </a:r>
          </a:p>
          <a:p>
            <a:r>
              <a:rPr lang="en-US" sz="2000" dirty="0" smtClean="0"/>
              <a:t>An effective photoemission yield (Y</a:t>
            </a:r>
            <a:r>
              <a:rPr lang="en-US" sz="2000" baseline="30000" dirty="0" smtClean="0"/>
              <a:t>*</a:t>
            </a:r>
            <a:r>
              <a:rPr lang="en-US" sz="2000" dirty="0" smtClean="0"/>
              <a:t>) is used, which usually takes into account also of the antechamber or absorbers (e.g. Y</a:t>
            </a:r>
            <a:r>
              <a:rPr lang="en-US" sz="2000" baseline="30000" dirty="0" smtClean="0"/>
              <a:t>*</a:t>
            </a:r>
            <a:r>
              <a:rPr lang="en-US" sz="2000" dirty="0" smtClean="0"/>
              <a:t>=0.1 Y if we know that 90% of the radiation goes into the antechamber) </a:t>
            </a:r>
          </a:p>
          <a:p>
            <a:r>
              <a:rPr lang="en-US" sz="2000" dirty="0" smtClean="0"/>
              <a:t>The rate of electron production is actually spread over the inner surface of the beam pipe according to the known </a:t>
            </a:r>
            <a:r>
              <a:rPr lang="en-US" sz="2000" dirty="0" err="1" smtClean="0"/>
              <a:t>azimuthal</a:t>
            </a:r>
            <a:r>
              <a:rPr lang="en-US" sz="2000" dirty="0" smtClean="0"/>
              <a:t> distribution.  </a:t>
            </a:r>
            <a:endParaRPr lang="en-US" sz="2000" dirty="0" smtClean="0">
              <a:latin typeface="+mj-lt"/>
            </a:endParaRPr>
          </a:p>
        </p:txBody>
      </p:sp>
      <p:pic>
        <p:nvPicPr>
          <p:cNvPr id="10" name="Picture 9"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449582" y="4403991"/>
            <a:ext cx="3862588" cy="720000"/>
          </a:xfrm>
          <a:prstGeom prst="rect">
            <a:avLst/>
          </a:prstGeom>
        </p:spPr>
      </p:pic>
      <p:sp>
        <p:nvSpPr>
          <p:cNvPr id="12" name="TextBox 11"/>
          <p:cNvSpPr txBox="1"/>
          <p:nvPr/>
        </p:nvSpPr>
        <p:spPr>
          <a:xfrm>
            <a:off x="820130" y="5703268"/>
            <a:ext cx="7467600" cy="646331"/>
          </a:xfrm>
          <a:prstGeom prst="rect">
            <a:avLst/>
          </a:prstGeom>
          <a:noFill/>
        </p:spPr>
        <p:txBody>
          <a:bodyPr wrap="square" rtlCol="0">
            <a:spAutoFit/>
          </a:bodyPr>
          <a:lstStyle/>
          <a:p>
            <a:r>
              <a:rPr lang="en-US" dirty="0" smtClean="0">
                <a:latin typeface="Symbol" charset="2"/>
                <a:cs typeface="Symbol" charset="2"/>
              </a:rPr>
              <a:t>a</a:t>
            </a:r>
            <a:r>
              <a:rPr lang="en-US" dirty="0" smtClean="0"/>
              <a:t> is the fine structure constant, </a:t>
            </a:r>
            <a:r>
              <a:rPr lang="en-US" dirty="0" err="1" smtClean="0">
                <a:latin typeface="Symbol" charset="2"/>
                <a:cs typeface="Symbol" charset="2"/>
              </a:rPr>
              <a:t>g</a:t>
            </a:r>
            <a:r>
              <a:rPr lang="en-US" dirty="0" smtClean="0"/>
              <a:t> the relativistic factor of the beam, L the total length over which there is emitted radiation.</a:t>
            </a:r>
            <a:endParaRPr lang="en-US" dirty="0"/>
          </a:p>
        </p:txBody>
      </p:sp>
      <p:sp>
        <p:nvSpPr>
          <p:cNvPr id="9" name="Slide Number Placeholder 8"/>
          <p:cNvSpPr>
            <a:spLocks noGrp="1"/>
          </p:cNvSpPr>
          <p:nvPr>
            <p:ph type="sldNum" sz="quarter" idx="12"/>
          </p:nvPr>
        </p:nvSpPr>
        <p:spPr/>
        <p:txBody>
          <a:bodyPr/>
          <a:lstStyle/>
          <a:p>
            <a:fld id="{2E081447-C3CE-9F4F-A689-9A72CAFF10CA}"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Rectangle 12"/>
          <p:cNvSpPr/>
          <p:nvPr/>
        </p:nvSpPr>
        <p:spPr>
          <a:xfrm>
            <a:off x="3419761" y="3693334"/>
            <a:ext cx="1905000" cy="2819400"/>
          </a:xfrm>
          <a:prstGeom prst="rect">
            <a:avLst/>
          </a:prstGeom>
          <a:blipFill rotWithShape="1">
            <a:blip r:embed="rId3"/>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400" dirty="0" smtClean="0"/>
              <a:t>Tune shift</a:t>
            </a:r>
            <a:endParaRPr lang="en-US" sz="3400" dirty="0"/>
          </a:p>
        </p:txBody>
      </p:sp>
      <p:pic>
        <p:nvPicPr>
          <p:cNvPr id="4" name="Picture 3" descr="cern_logo.gif"/>
          <p:cNvPicPr>
            <a:picLocks noChangeAspect="1"/>
          </p:cNvPicPr>
          <p:nvPr/>
        </p:nvPicPr>
        <p:blipFill>
          <a:blip r:embed="rId4"/>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5"/>
          <a:stretch>
            <a:fillRect/>
          </a:stretch>
        </p:blipFill>
        <p:spPr>
          <a:xfrm>
            <a:off x="8064000" y="0"/>
            <a:ext cx="1080000" cy="1080000"/>
          </a:xfrm>
          <a:prstGeom prst="rect">
            <a:avLst/>
          </a:prstGeom>
        </p:spPr>
      </p:pic>
      <p:sp>
        <p:nvSpPr>
          <p:cNvPr id="18" name="Content Placeholder 8"/>
          <p:cNvSpPr>
            <a:spLocks noGrp="1"/>
          </p:cNvSpPr>
          <p:nvPr>
            <p:ph idx="1"/>
          </p:nvPr>
        </p:nvSpPr>
        <p:spPr>
          <a:xfrm>
            <a:off x="373613" y="1295021"/>
            <a:ext cx="8229600" cy="1905380"/>
          </a:xfrm>
        </p:spPr>
        <p:txBody>
          <a:bodyPr>
            <a:normAutofit fontScale="85000" lnSpcReduction="10000"/>
          </a:bodyPr>
          <a:lstStyle/>
          <a:p>
            <a:r>
              <a:rPr lang="en-US" sz="2000" dirty="0" smtClean="0"/>
              <a:t>Obviously, the beam will also feel the effect of the ions</a:t>
            </a:r>
          </a:p>
          <a:p>
            <a:r>
              <a:rPr lang="en-US" sz="2000" dirty="0" smtClean="0"/>
              <a:t>As long as no two-stream instability sets in because of the interaction between beam and ions, the only effect of the ions on the beam will be a net extra-focusing, which results in a tune, or phase advance, shift (increase) dependent on the position of the bunch in the train (bunch number </a:t>
            </a:r>
            <a:r>
              <a:rPr lang="en-US" sz="2000" dirty="0" err="1" smtClean="0"/>
              <a:t>i</a:t>
            </a:r>
            <a:r>
              <a:rPr lang="en-US" sz="2000" dirty="0" smtClean="0"/>
              <a:t>)</a:t>
            </a:r>
          </a:p>
          <a:p>
            <a:r>
              <a:rPr lang="en-US" sz="2000" dirty="0" smtClean="0"/>
              <a:t>With the model of the ions uniformly distributed in a stripe of width 2√2</a:t>
            </a:r>
            <a:r>
              <a:rPr lang="en-US" sz="2000" dirty="0" smtClean="0">
                <a:latin typeface="Symbol" charset="2"/>
                <a:cs typeface="Symbol" charset="2"/>
              </a:rPr>
              <a:t>s</a:t>
            </a:r>
            <a:r>
              <a:rPr lang="en-US" sz="2000" baseline="-25000" dirty="0" smtClean="0"/>
              <a:t>x</a:t>
            </a:r>
            <a:r>
              <a:rPr lang="en-US" sz="2000" dirty="0" smtClean="0"/>
              <a:t> the inner electrons feel a linear force and the outer ones are subjected to the nonlinear part. </a:t>
            </a:r>
          </a:p>
          <a:p>
            <a:endParaRPr lang="en-US" sz="2000" dirty="0" smtClean="0">
              <a:latin typeface="+mj-lt"/>
            </a:endParaRPr>
          </a:p>
        </p:txBody>
      </p:sp>
      <p:cxnSp>
        <p:nvCxnSpPr>
          <p:cNvPr id="8" name="Straight Connector 7"/>
          <p:cNvCxnSpPr/>
          <p:nvPr/>
        </p:nvCxnSpPr>
        <p:spPr>
          <a:xfrm>
            <a:off x="2040774" y="5141134"/>
            <a:ext cx="5265187" cy="1588"/>
          </a:xfrm>
          <a:prstGeom prst="line">
            <a:avLst/>
          </a:prstGeom>
          <a:ln>
            <a:solidFill>
              <a:schemeClr val="tx1">
                <a:lumMod val="50000"/>
                <a:lumOff val="50000"/>
              </a:schemeClr>
            </a:solidFill>
            <a:tailEnd type="stealth" w="lg" len="lg"/>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2264828" y="3880808"/>
            <a:ext cx="2154093" cy="1151819"/>
          </a:xfrm>
          <a:custGeom>
            <a:avLst/>
            <a:gdLst>
              <a:gd name="connsiteX0" fmla="*/ 0 w 2154093"/>
              <a:gd name="connsiteY0" fmla="*/ 1135217 h 1151819"/>
              <a:gd name="connsiteX1" fmla="*/ 896502 w 2154093"/>
              <a:gd name="connsiteY1" fmla="*/ 1072956 h 1151819"/>
              <a:gd name="connsiteX2" fmla="*/ 1506620 w 2154093"/>
              <a:gd name="connsiteY2" fmla="*/ 662037 h 1151819"/>
              <a:gd name="connsiteX3" fmla="*/ 1892614 w 2154093"/>
              <a:gd name="connsiteY3" fmla="*/ 101692 h 1151819"/>
              <a:gd name="connsiteX4" fmla="*/ 2154093 w 2154093"/>
              <a:gd name="connsiteY4" fmla="*/ 51883 h 1151819"/>
              <a:gd name="connsiteX5" fmla="*/ 2154093 w 2154093"/>
              <a:gd name="connsiteY5" fmla="*/ 51883 h 115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093" h="1151819">
                <a:moveTo>
                  <a:pt x="0" y="1135217"/>
                </a:moveTo>
                <a:cubicBezTo>
                  <a:pt x="322699" y="1143518"/>
                  <a:pt x="645399" y="1151819"/>
                  <a:pt x="896502" y="1072956"/>
                </a:cubicBezTo>
                <a:cubicBezTo>
                  <a:pt x="1147605" y="994093"/>
                  <a:pt x="1340601" y="823914"/>
                  <a:pt x="1506620" y="662037"/>
                </a:cubicBezTo>
                <a:cubicBezTo>
                  <a:pt x="1672639" y="500160"/>
                  <a:pt x="1784702" y="203384"/>
                  <a:pt x="1892614" y="101692"/>
                </a:cubicBezTo>
                <a:cubicBezTo>
                  <a:pt x="2000526" y="0"/>
                  <a:pt x="2154093" y="51883"/>
                  <a:pt x="2154093" y="51883"/>
                </a:cubicBezTo>
                <a:lnTo>
                  <a:pt x="2154093" y="51883"/>
                </a:lnTo>
              </a:path>
            </a:pathLst>
          </a:cu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4313668" y="3880808"/>
            <a:ext cx="2154093" cy="1151819"/>
          </a:xfrm>
          <a:custGeom>
            <a:avLst/>
            <a:gdLst>
              <a:gd name="connsiteX0" fmla="*/ 0 w 2154093"/>
              <a:gd name="connsiteY0" fmla="*/ 1135217 h 1151819"/>
              <a:gd name="connsiteX1" fmla="*/ 896502 w 2154093"/>
              <a:gd name="connsiteY1" fmla="*/ 1072956 h 1151819"/>
              <a:gd name="connsiteX2" fmla="*/ 1506620 w 2154093"/>
              <a:gd name="connsiteY2" fmla="*/ 662037 h 1151819"/>
              <a:gd name="connsiteX3" fmla="*/ 1892614 w 2154093"/>
              <a:gd name="connsiteY3" fmla="*/ 101692 h 1151819"/>
              <a:gd name="connsiteX4" fmla="*/ 2154093 w 2154093"/>
              <a:gd name="connsiteY4" fmla="*/ 51883 h 1151819"/>
              <a:gd name="connsiteX5" fmla="*/ 2154093 w 2154093"/>
              <a:gd name="connsiteY5" fmla="*/ 51883 h 115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093" h="1151819">
                <a:moveTo>
                  <a:pt x="0" y="1135217"/>
                </a:moveTo>
                <a:cubicBezTo>
                  <a:pt x="322699" y="1143518"/>
                  <a:pt x="645399" y="1151819"/>
                  <a:pt x="896502" y="1072956"/>
                </a:cubicBezTo>
                <a:cubicBezTo>
                  <a:pt x="1147605" y="994093"/>
                  <a:pt x="1340601" y="823914"/>
                  <a:pt x="1506620" y="662037"/>
                </a:cubicBezTo>
                <a:cubicBezTo>
                  <a:pt x="1672639" y="500160"/>
                  <a:pt x="1784702" y="203384"/>
                  <a:pt x="1892614" y="101692"/>
                </a:cubicBezTo>
                <a:cubicBezTo>
                  <a:pt x="2000526" y="0"/>
                  <a:pt x="2154093" y="51883"/>
                  <a:pt x="2154093" y="51883"/>
                </a:cubicBezTo>
                <a:lnTo>
                  <a:pt x="2154093" y="51883"/>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 name="Straight Connector 14"/>
          <p:cNvCxnSpPr/>
          <p:nvPr/>
        </p:nvCxnSpPr>
        <p:spPr>
          <a:xfrm rot="5400000" flipH="1" flipV="1">
            <a:off x="3132498" y="4168071"/>
            <a:ext cx="2479526" cy="19050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2334608" y="5272954"/>
            <a:ext cx="1070821" cy="1083334"/>
          </a:xfrm>
          <a:custGeom>
            <a:avLst/>
            <a:gdLst>
              <a:gd name="connsiteX0" fmla="*/ 1070821 w 1070821"/>
              <a:gd name="connsiteY0" fmla="*/ 1083334 h 1083334"/>
              <a:gd name="connsiteX1" fmla="*/ 821793 w 1070821"/>
              <a:gd name="connsiteY1" fmla="*/ 348659 h 1083334"/>
              <a:gd name="connsiteX2" fmla="*/ 0 w 1070821"/>
              <a:gd name="connsiteY2" fmla="*/ 0 h 1083334"/>
            </a:gdLst>
            <a:ahLst/>
            <a:cxnLst>
              <a:cxn ang="0">
                <a:pos x="connsiteX0" y="connsiteY0"/>
              </a:cxn>
              <a:cxn ang="0">
                <a:pos x="connsiteX1" y="connsiteY1"/>
              </a:cxn>
              <a:cxn ang="0">
                <a:pos x="connsiteX2" y="connsiteY2"/>
              </a:cxn>
            </a:cxnLst>
            <a:rect l="l" t="t" r="r" b="b"/>
            <a:pathLst>
              <a:path w="1070821" h="1083334">
                <a:moveTo>
                  <a:pt x="1070821" y="1083334"/>
                </a:moveTo>
                <a:cubicBezTo>
                  <a:pt x="1035542" y="806274"/>
                  <a:pt x="1000263" y="529215"/>
                  <a:pt x="821793" y="348659"/>
                </a:cubicBezTo>
                <a:cubicBezTo>
                  <a:pt x="643323" y="168103"/>
                  <a:pt x="321661" y="84051"/>
                  <a:pt x="0" y="0"/>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flipH="1" flipV="1">
            <a:off x="5341652" y="3873821"/>
            <a:ext cx="1070821" cy="1083334"/>
          </a:xfrm>
          <a:custGeom>
            <a:avLst/>
            <a:gdLst>
              <a:gd name="connsiteX0" fmla="*/ 1070821 w 1070821"/>
              <a:gd name="connsiteY0" fmla="*/ 1083334 h 1083334"/>
              <a:gd name="connsiteX1" fmla="*/ 821793 w 1070821"/>
              <a:gd name="connsiteY1" fmla="*/ 348659 h 1083334"/>
              <a:gd name="connsiteX2" fmla="*/ 0 w 1070821"/>
              <a:gd name="connsiteY2" fmla="*/ 0 h 1083334"/>
            </a:gdLst>
            <a:ahLst/>
            <a:cxnLst>
              <a:cxn ang="0">
                <a:pos x="connsiteX0" y="connsiteY0"/>
              </a:cxn>
              <a:cxn ang="0">
                <a:pos x="connsiteX1" y="connsiteY1"/>
              </a:cxn>
              <a:cxn ang="0">
                <a:pos x="connsiteX2" y="connsiteY2"/>
              </a:cxn>
            </a:cxnLst>
            <a:rect l="l" t="t" r="r" b="b"/>
            <a:pathLst>
              <a:path w="1070821" h="1083334">
                <a:moveTo>
                  <a:pt x="1070821" y="1083334"/>
                </a:moveTo>
                <a:cubicBezTo>
                  <a:pt x="1035542" y="806274"/>
                  <a:pt x="1000263" y="529215"/>
                  <a:pt x="821793" y="348659"/>
                </a:cubicBezTo>
                <a:cubicBezTo>
                  <a:pt x="643323" y="168103"/>
                  <a:pt x="321661" y="84051"/>
                  <a:pt x="0" y="0"/>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2264828" y="4683934"/>
            <a:ext cx="697733" cy="338554"/>
          </a:xfrm>
          <a:prstGeom prst="rect">
            <a:avLst/>
          </a:prstGeom>
          <a:noFill/>
        </p:spPr>
        <p:txBody>
          <a:bodyPr wrap="square" rtlCol="0">
            <a:spAutoFit/>
          </a:bodyPr>
          <a:lstStyle/>
          <a:p>
            <a:r>
              <a:rPr lang="en-US" sz="1600" dirty="0" smtClean="0">
                <a:solidFill>
                  <a:srgbClr val="FF0000"/>
                </a:solidFill>
              </a:rPr>
              <a:t>Beam</a:t>
            </a:r>
            <a:endParaRPr lang="en-US" sz="1600" dirty="0">
              <a:solidFill>
                <a:srgbClr val="FF0000"/>
              </a:solidFill>
            </a:endParaRPr>
          </a:p>
        </p:txBody>
      </p:sp>
      <p:sp>
        <p:nvSpPr>
          <p:cNvPr id="21" name="TextBox 20"/>
          <p:cNvSpPr txBox="1"/>
          <p:nvPr/>
        </p:nvSpPr>
        <p:spPr>
          <a:xfrm>
            <a:off x="4418921" y="6021780"/>
            <a:ext cx="697733" cy="338554"/>
          </a:xfrm>
          <a:prstGeom prst="rect">
            <a:avLst/>
          </a:prstGeom>
          <a:noFill/>
        </p:spPr>
        <p:txBody>
          <a:bodyPr wrap="square" rtlCol="0">
            <a:spAutoFit/>
          </a:bodyPr>
          <a:lstStyle/>
          <a:p>
            <a:r>
              <a:rPr lang="en-US" sz="1600" b="1" dirty="0" smtClean="0">
                <a:solidFill>
                  <a:schemeClr val="tx1">
                    <a:lumMod val="65000"/>
                    <a:lumOff val="35000"/>
                  </a:schemeClr>
                </a:solidFill>
              </a:rPr>
              <a:t>Ions</a:t>
            </a:r>
            <a:endParaRPr lang="en-US" sz="1600" b="1" dirty="0">
              <a:solidFill>
                <a:schemeClr val="tx1">
                  <a:lumMod val="65000"/>
                  <a:lumOff val="35000"/>
                </a:schemeClr>
              </a:solidFill>
            </a:endParaRPr>
          </a:p>
        </p:txBody>
      </p:sp>
      <p:sp>
        <p:nvSpPr>
          <p:cNvPr id="22" name="TextBox 21"/>
          <p:cNvSpPr txBox="1"/>
          <p:nvPr/>
        </p:nvSpPr>
        <p:spPr>
          <a:xfrm>
            <a:off x="5454917" y="3873821"/>
            <a:ext cx="1470044" cy="584776"/>
          </a:xfrm>
          <a:prstGeom prst="rect">
            <a:avLst/>
          </a:prstGeom>
          <a:noFill/>
        </p:spPr>
        <p:txBody>
          <a:bodyPr wrap="square" rtlCol="0">
            <a:spAutoFit/>
          </a:bodyPr>
          <a:lstStyle/>
          <a:p>
            <a:r>
              <a:rPr lang="en-US" sz="1600" dirty="0" smtClean="0">
                <a:solidFill>
                  <a:srgbClr val="0000FF"/>
                </a:solidFill>
              </a:rPr>
              <a:t>Electric force from the ions</a:t>
            </a:r>
            <a:endParaRPr lang="en-US" sz="1600" dirty="0">
              <a:solidFill>
                <a:srgbClr val="0000FF"/>
              </a:solidFill>
            </a:endParaRPr>
          </a:p>
        </p:txBody>
      </p:sp>
      <p:sp>
        <p:nvSpPr>
          <p:cNvPr id="23" name="TextBox 22"/>
          <p:cNvSpPr txBox="1"/>
          <p:nvPr/>
        </p:nvSpPr>
        <p:spPr>
          <a:xfrm>
            <a:off x="6962088" y="5116230"/>
            <a:ext cx="348867" cy="338554"/>
          </a:xfrm>
          <a:prstGeom prst="rect">
            <a:avLst/>
          </a:prstGeom>
          <a:noFill/>
        </p:spPr>
        <p:txBody>
          <a:bodyPr wrap="square" rtlCol="0">
            <a:spAutoFit/>
          </a:bodyPr>
          <a:lstStyle/>
          <a:p>
            <a:r>
              <a:rPr lang="en-US" sz="1600" b="1" dirty="0" err="1" smtClean="0">
                <a:solidFill>
                  <a:schemeClr val="tx1">
                    <a:lumMod val="65000"/>
                    <a:lumOff val="35000"/>
                  </a:schemeClr>
                </a:solidFill>
              </a:rPr>
              <a:t>x</a:t>
            </a:r>
            <a:endParaRPr lang="en-US" sz="1600" b="1" dirty="0">
              <a:solidFill>
                <a:schemeClr val="tx1">
                  <a:lumMod val="65000"/>
                  <a:lumOff val="35000"/>
                </a:schemeClr>
              </a:solidFill>
            </a:endParaRPr>
          </a:p>
        </p:txBody>
      </p:sp>
      <p:sp>
        <p:nvSpPr>
          <p:cNvPr id="24" name="Slide Number Placeholder 23"/>
          <p:cNvSpPr>
            <a:spLocks noGrp="1"/>
          </p:cNvSpPr>
          <p:nvPr>
            <p:ph type="sldNum" sz="quarter" idx="12"/>
          </p:nvPr>
        </p:nvSpPr>
        <p:spPr/>
        <p:txBody>
          <a:bodyPr/>
          <a:lstStyle/>
          <a:p>
            <a:fld id="{2E081447-C3CE-9F4F-A689-9A72CAFF10CA}"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Tune shift</a:t>
            </a:r>
            <a:endParaRPr lang="en-US" sz="3400" dirty="0"/>
          </a:p>
        </p:txBody>
      </p:sp>
      <p:pic>
        <p:nvPicPr>
          <p:cNvPr id="4" name="Picture 3" descr="cern_logo.gif"/>
          <p:cNvPicPr>
            <a:picLocks noChangeAspect="1"/>
          </p:cNvPicPr>
          <p:nvPr/>
        </p:nvPicPr>
        <p:blipFill>
          <a:blip r:embed="rId3"/>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4"/>
          <a:stretch>
            <a:fillRect/>
          </a:stretch>
        </p:blipFill>
        <p:spPr>
          <a:xfrm>
            <a:off x="8064000" y="0"/>
            <a:ext cx="1080000" cy="1080000"/>
          </a:xfrm>
          <a:prstGeom prst="rect">
            <a:avLst/>
          </a:prstGeom>
        </p:spPr>
      </p:pic>
      <p:sp>
        <p:nvSpPr>
          <p:cNvPr id="18" name="Content Placeholder 8"/>
          <p:cNvSpPr>
            <a:spLocks noGrp="1"/>
          </p:cNvSpPr>
          <p:nvPr>
            <p:ph idx="1"/>
          </p:nvPr>
        </p:nvSpPr>
        <p:spPr>
          <a:xfrm>
            <a:off x="373613" y="1295021"/>
            <a:ext cx="8229600" cy="1905380"/>
          </a:xfrm>
        </p:spPr>
        <p:txBody>
          <a:bodyPr>
            <a:normAutofit/>
          </a:bodyPr>
          <a:lstStyle/>
          <a:p>
            <a:r>
              <a:rPr lang="en-US" sz="2000" dirty="0" smtClean="0"/>
              <a:t>Assuming uniform focusing along the accelerator, we have an unperturbed perfectly harmonic motion, constant beta function, and we can just add the extra focusing term coming from the electric field of the ions</a:t>
            </a:r>
          </a:p>
          <a:p>
            <a:r>
              <a:rPr lang="en-US" sz="2000" dirty="0" smtClean="0">
                <a:latin typeface="+mj-lt"/>
              </a:rPr>
              <a:t>This allows us to find an easy expression for the tune shift of the </a:t>
            </a:r>
            <a:r>
              <a:rPr lang="en-US" sz="2000" dirty="0" err="1" smtClean="0">
                <a:latin typeface="+mj-lt"/>
              </a:rPr>
              <a:t>i-th</a:t>
            </a:r>
            <a:r>
              <a:rPr lang="en-US" sz="2000" dirty="0" smtClean="0">
                <a:latin typeface="+mj-lt"/>
              </a:rPr>
              <a:t> bunch of a train inside a circular machine</a:t>
            </a:r>
          </a:p>
        </p:txBody>
      </p:sp>
      <p:pic>
        <p:nvPicPr>
          <p:cNvPr id="25" name="Picture 24"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584534" y="3581400"/>
            <a:ext cx="7840879" cy="720000"/>
          </a:xfrm>
          <a:prstGeom prst="rect">
            <a:avLst/>
          </a:prstGeom>
        </p:spPr>
      </p:pic>
      <p:pic>
        <p:nvPicPr>
          <p:cNvPr id="30" name="Picture 29"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1676400" y="4909800"/>
            <a:ext cx="5131780" cy="828000"/>
          </a:xfrm>
          <a:prstGeom prst="rect">
            <a:avLst/>
          </a:prstGeom>
        </p:spPr>
      </p:pic>
      <p:sp>
        <p:nvSpPr>
          <p:cNvPr id="8" name="Slide Number Placeholder 7"/>
          <p:cNvSpPr>
            <a:spLocks noGrp="1"/>
          </p:cNvSpPr>
          <p:nvPr>
            <p:ph type="sldNum" sz="quarter" idx="12"/>
          </p:nvPr>
        </p:nvSpPr>
        <p:spPr/>
        <p:txBody>
          <a:bodyPr/>
          <a:lstStyle/>
          <a:p>
            <a:fld id="{2E081447-C3CE-9F4F-A689-9A72CAFF10CA}"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Round Diagonal Corner Rectangle 13"/>
          <p:cNvSpPr/>
          <p:nvPr/>
        </p:nvSpPr>
        <p:spPr>
          <a:xfrm>
            <a:off x="1358900" y="5342699"/>
            <a:ext cx="6019800" cy="933799"/>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400" dirty="0" smtClean="0"/>
              <a:t>Tune shift</a:t>
            </a:r>
            <a:endParaRPr lang="en-US" sz="3400" dirty="0"/>
          </a:p>
        </p:txBody>
      </p:sp>
      <p:pic>
        <p:nvPicPr>
          <p:cNvPr id="4" name="Picture 3" descr="cern_logo.gif"/>
          <p:cNvPicPr>
            <a:picLocks noChangeAspect="1"/>
          </p:cNvPicPr>
          <p:nvPr/>
        </p:nvPicPr>
        <p:blipFill>
          <a:blip r:embed="rId3"/>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4"/>
          <a:stretch>
            <a:fillRect/>
          </a:stretch>
        </p:blipFill>
        <p:spPr>
          <a:xfrm>
            <a:off x="8064000" y="0"/>
            <a:ext cx="1080000" cy="1080000"/>
          </a:xfrm>
          <a:prstGeom prst="rect">
            <a:avLst/>
          </a:prstGeom>
        </p:spPr>
      </p:pic>
      <p:sp>
        <p:nvSpPr>
          <p:cNvPr id="18" name="Content Placeholder 8"/>
          <p:cNvSpPr>
            <a:spLocks noGrp="1"/>
          </p:cNvSpPr>
          <p:nvPr>
            <p:ph idx="1"/>
          </p:nvPr>
        </p:nvSpPr>
        <p:spPr>
          <a:xfrm>
            <a:off x="373613" y="1295021"/>
            <a:ext cx="8229600" cy="1524379"/>
          </a:xfrm>
        </p:spPr>
        <p:txBody>
          <a:bodyPr>
            <a:normAutofit/>
          </a:bodyPr>
          <a:lstStyle/>
          <a:p>
            <a:r>
              <a:rPr lang="en-US" sz="2000" dirty="0" smtClean="0"/>
              <a:t>We can also take a more realistic modeling for the accelerator, i.e. remove the assumption of constant focusing</a:t>
            </a:r>
          </a:p>
          <a:p>
            <a:r>
              <a:rPr lang="en-US" sz="2000" dirty="0" smtClean="0">
                <a:latin typeface="+mj-lt"/>
              </a:rPr>
              <a:t>It is easy to show that the general formula reduces to the one on the previous page in the smooth approximation.</a:t>
            </a:r>
          </a:p>
        </p:txBody>
      </p:sp>
      <p:pic>
        <p:nvPicPr>
          <p:cNvPr id="29" name="Picture 28"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968500" y="3073400"/>
            <a:ext cx="4688780" cy="720000"/>
          </a:xfrm>
          <a:prstGeom prst="rect">
            <a:avLst/>
          </a:prstGeom>
        </p:spPr>
      </p:pic>
      <p:sp>
        <p:nvSpPr>
          <p:cNvPr id="13" name="Down Arrow 12"/>
          <p:cNvSpPr/>
          <p:nvPr/>
        </p:nvSpPr>
        <p:spPr>
          <a:xfrm>
            <a:off x="4025900" y="4169500"/>
            <a:ext cx="736600" cy="965200"/>
          </a:xfrm>
          <a:prstGeom prst="downArrow">
            <a:avLst/>
          </a:prstGeom>
          <a:solidFill>
            <a:schemeClr val="tx1">
              <a:lumMod val="65000"/>
              <a:lumOff val="35000"/>
            </a:schemeClr>
          </a:solidFill>
          <a:ln>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2E081447-C3CE-9F4F-A689-9A72CAFF10CA}" type="slidenum">
              <a:rPr lang="en-US" smtClean="0"/>
              <a:pPr/>
              <a:t>92</a:t>
            </a:fld>
            <a:endParaRPr lang="en-US"/>
          </a:p>
        </p:txBody>
      </p:sp>
      <p:pic>
        <p:nvPicPr>
          <p:cNvPr id="11" name="Picture 10"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1399943" y="5432328"/>
            <a:ext cx="5907274" cy="720000"/>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Transverse beam instability</a:t>
            </a:r>
            <a:endParaRPr lang="en-US" sz="3400" dirty="0"/>
          </a:p>
        </p:txBody>
      </p:sp>
      <p:pic>
        <p:nvPicPr>
          <p:cNvPr id="4" name="Picture 3" descr="cern_logo.gif"/>
          <p:cNvPicPr>
            <a:picLocks noChangeAspect="1"/>
          </p:cNvPicPr>
          <p:nvPr/>
        </p:nvPicPr>
        <p:blipFill>
          <a:blip r:embed="rId3"/>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4"/>
          <a:stretch>
            <a:fillRect/>
          </a:stretch>
        </p:blipFill>
        <p:spPr>
          <a:xfrm>
            <a:off x="8064000" y="0"/>
            <a:ext cx="1080000" cy="1080000"/>
          </a:xfrm>
          <a:prstGeom prst="rect">
            <a:avLst/>
          </a:prstGeom>
        </p:spPr>
      </p:pic>
      <p:sp>
        <p:nvSpPr>
          <p:cNvPr id="18" name="Content Placeholder 8"/>
          <p:cNvSpPr>
            <a:spLocks noGrp="1"/>
          </p:cNvSpPr>
          <p:nvPr>
            <p:ph idx="1"/>
          </p:nvPr>
        </p:nvSpPr>
        <p:spPr>
          <a:xfrm>
            <a:off x="373613" y="1295021"/>
            <a:ext cx="8229600" cy="1524379"/>
          </a:xfrm>
        </p:spPr>
        <p:txBody>
          <a:bodyPr>
            <a:normAutofit/>
          </a:bodyPr>
          <a:lstStyle/>
          <a:p>
            <a:r>
              <a:rPr lang="en-US" sz="2000" dirty="0" smtClean="0"/>
              <a:t>If the ions around the beam accumulate to high enough density, a two-stream instability can be driven by the mutual interaction.</a:t>
            </a:r>
            <a:endParaRPr lang="en-US" sz="2000" dirty="0" smtClean="0">
              <a:latin typeface="+mj-lt"/>
            </a:endParaRPr>
          </a:p>
        </p:txBody>
      </p:sp>
      <p:pic>
        <p:nvPicPr>
          <p:cNvPr id="10" name="Picture 9"/>
          <p:cNvPicPr>
            <a:picLocks noChangeAspect="1"/>
          </p:cNvPicPr>
          <p:nvPr/>
        </p:nvPicPr>
        <p:blipFill>
          <a:blip r:embed="rId5"/>
          <a:stretch>
            <a:fillRect/>
          </a:stretch>
        </p:blipFill>
        <p:spPr>
          <a:xfrm>
            <a:off x="1461000" y="2178000"/>
            <a:ext cx="6131613" cy="4320000"/>
          </a:xfrm>
          <a:prstGeom prst="rect">
            <a:avLst/>
          </a:prstGeom>
        </p:spPr>
      </p:pic>
      <p:grpSp>
        <p:nvGrpSpPr>
          <p:cNvPr id="20" name="Group 19"/>
          <p:cNvGrpSpPr/>
          <p:nvPr/>
        </p:nvGrpSpPr>
        <p:grpSpPr>
          <a:xfrm>
            <a:off x="1752600" y="2590800"/>
            <a:ext cx="5295900" cy="1066800"/>
            <a:chOff x="1752600" y="2590800"/>
            <a:chExt cx="5295900" cy="1066800"/>
          </a:xfrm>
        </p:grpSpPr>
        <p:sp>
          <p:nvSpPr>
            <p:cNvPr id="11" name="Oval 10"/>
            <p:cNvSpPr/>
            <p:nvPr/>
          </p:nvSpPr>
          <p:spPr>
            <a:xfrm>
              <a:off x="6286500" y="2946400"/>
              <a:ext cx="7620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334000" y="3352800"/>
              <a:ext cx="7620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114800" y="2819400"/>
              <a:ext cx="7620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971800" y="3505200"/>
              <a:ext cx="7620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752600" y="2590800"/>
              <a:ext cx="7620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Slide Number Placeholder 12"/>
          <p:cNvSpPr>
            <a:spLocks noGrp="1"/>
          </p:cNvSpPr>
          <p:nvPr>
            <p:ph type="sldNum" sz="quarter" idx="12"/>
          </p:nvPr>
        </p:nvSpPr>
        <p:spPr/>
        <p:txBody>
          <a:bodyPr/>
          <a:lstStyle/>
          <a:p>
            <a:fld id="{2E081447-C3CE-9F4F-A689-9A72CAFF10CA}" type="slidenum">
              <a:rPr lang="en-US" smtClean="0"/>
              <a:pPr/>
              <a:t>93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Transverse beam instability</a:t>
            </a:r>
            <a:endParaRPr lang="en-US" sz="3400" dirty="0"/>
          </a:p>
        </p:txBody>
      </p:sp>
      <p:pic>
        <p:nvPicPr>
          <p:cNvPr id="4" name="Picture 3" descr="cern_logo.gif"/>
          <p:cNvPicPr>
            <a:picLocks noChangeAspect="1"/>
          </p:cNvPicPr>
          <p:nvPr/>
        </p:nvPicPr>
        <p:blipFill>
          <a:blip r:embed="rId3"/>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4"/>
          <a:stretch>
            <a:fillRect/>
          </a:stretch>
        </p:blipFill>
        <p:spPr>
          <a:xfrm>
            <a:off x="8064000" y="0"/>
            <a:ext cx="1080000" cy="1080000"/>
          </a:xfrm>
          <a:prstGeom prst="rect">
            <a:avLst/>
          </a:prstGeom>
        </p:spPr>
      </p:pic>
      <p:sp>
        <p:nvSpPr>
          <p:cNvPr id="18" name="Content Placeholder 8"/>
          <p:cNvSpPr>
            <a:spLocks noGrp="1"/>
          </p:cNvSpPr>
          <p:nvPr>
            <p:ph idx="1"/>
          </p:nvPr>
        </p:nvSpPr>
        <p:spPr>
          <a:xfrm>
            <a:off x="373613" y="1295021"/>
            <a:ext cx="8229600" cy="1752979"/>
          </a:xfrm>
        </p:spPr>
        <p:txBody>
          <a:bodyPr>
            <a:normAutofit/>
          </a:bodyPr>
          <a:lstStyle/>
          <a:p>
            <a:r>
              <a:rPr lang="en-US" sz="2000" dirty="0" smtClean="0"/>
              <a:t>In circular machines two possible regimes exist:</a:t>
            </a:r>
            <a:endParaRPr lang="en-US" sz="1200" dirty="0" smtClean="0">
              <a:latin typeface="+mj-lt"/>
            </a:endParaRPr>
          </a:p>
          <a:p>
            <a:pPr lvl="1"/>
            <a:r>
              <a:rPr lang="en-US" sz="1600" dirty="0" smtClean="0">
                <a:latin typeface="+mj-lt"/>
              </a:rPr>
              <a:t>Bunches are uniformly distributed around the machines. In this case no clearing gap is present and ions accumulate indefinitely giving rise to a classical ion instability</a:t>
            </a:r>
          </a:p>
          <a:p>
            <a:pPr lvl="1"/>
            <a:r>
              <a:rPr lang="en-US" sz="1600" dirty="0" smtClean="0">
                <a:latin typeface="+mj-lt"/>
              </a:rPr>
              <a:t>Bunches are distributed in one (or more) </a:t>
            </a:r>
            <a:r>
              <a:rPr lang="en-US" sz="1600" dirty="0" err="1" smtClean="0">
                <a:latin typeface="+mj-lt"/>
              </a:rPr>
              <a:t>train(s</a:t>
            </a:r>
            <a:r>
              <a:rPr lang="en-US" sz="1600" dirty="0" smtClean="0">
                <a:latin typeface="+mj-lt"/>
              </a:rPr>
              <a:t>) with a long enough gap between them that the ions are cleared. In this case the instability could develop over one train length and is called fast ion instability </a:t>
            </a:r>
            <a:endParaRPr lang="en-US" sz="1600" dirty="0" smtClean="0"/>
          </a:p>
        </p:txBody>
      </p:sp>
      <p:pic>
        <p:nvPicPr>
          <p:cNvPr id="13" name="Picture 12"/>
          <p:cNvPicPr>
            <a:picLocks noChangeAspect="1"/>
          </p:cNvPicPr>
          <p:nvPr/>
        </p:nvPicPr>
        <p:blipFill>
          <a:blip r:embed="rId5"/>
          <a:stretch>
            <a:fillRect/>
          </a:stretch>
        </p:blipFill>
        <p:spPr>
          <a:xfrm>
            <a:off x="1740400" y="3232600"/>
            <a:ext cx="5495114" cy="3240000"/>
          </a:xfrm>
          <a:prstGeom prst="rect">
            <a:avLst/>
          </a:prstGeom>
        </p:spPr>
      </p:pic>
      <p:sp>
        <p:nvSpPr>
          <p:cNvPr id="7" name="Slide Number Placeholder 6"/>
          <p:cNvSpPr>
            <a:spLocks noGrp="1"/>
          </p:cNvSpPr>
          <p:nvPr>
            <p:ph type="sldNum" sz="quarter" idx="12"/>
          </p:nvPr>
        </p:nvSpPr>
        <p:spPr/>
        <p:txBody>
          <a:bodyPr/>
          <a:lstStyle/>
          <a:p>
            <a:fld id="{2E081447-C3CE-9F4F-A689-9A72CAFF10CA}" type="slidenum">
              <a:rPr lang="en-US" smtClean="0"/>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Transverse beam instability</a:t>
            </a:r>
            <a:endParaRPr lang="en-US" sz="3400" dirty="0"/>
          </a:p>
        </p:txBody>
      </p:sp>
      <p:pic>
        <p:nvPicPr>
          <p:cNvPr id="4" name="Picture 3" descr="cern_logo.gif"/>
          <p:cNvPicPr>
            <a:picLocks noChangeAspect="1"/>
          </p:cNvPicPr>
          <p:nvPr/>
        </p:nvPicPr>
        <p:blipFill>
          <a:blip r:embed="rId3"/>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4"/>
          <a:stretch>
            <a:fillRect/>
          </a:stretch>
        </p:blipFill>
        <p:spPr>
          <a:xfrm>
            <a:off x="8064000" y="0"/>
            <a:ext cx="1080000" cy="1080000"/>
          </a:xfrm>
          <a:prstGeom prst="rect">
            <a:avLst/>
          </a:prstGeom>
        </p:spPr>
      </p:pic>
      <p:sp>
        <p:nvSpPr>
          <p:cNvPr id="18" name="Content Placeholder 8"/>
          <p:cNvSpPr>
            <a:spLocks noGrp="1"/>
          </p:cNvSpPr>
          <p:nvPr>
            <p:ph idx="1"/>
          </p:nvPr>
        </p:nvSpPr>
        <p:spPr>
          <a:xfrm>
            <a:off x="373613" y="1295021"/>
            <a:ext cx="8229600" cy="1752979"/>
          </a:xfrm>
        </p:spPr>
        <p:txBody>
          <a:bodyPr>
            <a:normAutofit/>
          </a:bodyPr>
          <a:lstStyle/>
          <a:p>
            <a:r>
              <a:rPr lang="en-US" sz="2000" dirty="0" smtClean="0"/>
              <a:t>In linear machines, the fast ion instability can develop with the same mechanism as in a circular machine</a:t>
            </a:r>
          </a:p>
          <a:p>
            <a:r>
              <a:rPr lang="en-US" sz="2000" dirty="0" smtClean="0"/>
              <a:t>The ion accumulate along one bunch train and can make the tail of the train unstable. The frequency of oscillation is related to the ion oscillation frequency.</a:t>
            </a:r>
            <a:endParaRPr lang="en-US" sz="1600" dirty="0" smtClean="0"/>
          </a:p>
        </p:txBody>
      </p:sp>
      <p:sp>
        <p:nvSpPr>
          <p:cNvPr id="8" name="Line 12"/>
          <p:cNvSpPr>
            <a:spLocks noChangeShapeType="1"/>
          </p:cNvSpPr>
          <p:nvPr/>
        </p:nvSpPr>
        <p:spPr bwMode="auto">
          <a:xfrm>
            <a:off x="814387" y="3351212"/>
            <a:ext cx="7848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 name="Oval 13"/>
          <p:cNvSpPr>
            <a:spLocks noChangeArrowheads="1"/>
          </p:cNvSpPr>
          <p:nvPr/>
        </p:nvSpPr>
        <p:spPr bwMode="auto">
          <a:xfrm>
            <a:off x="3328987" y="3322637"/>
            <a:ext cx="3048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0" name="Oval 14"/>
          <p:cNvSpPr>
            <a:spLocks noChangeArrowheads="1"/>
          </p:cNvSpPr>
          <p:nvPr/>
        </p:nvSpPr>
        <p:spPr bwMode="auto">
          <a:xfrm>
            <a:off x="5157787" y="3322637"/>
            <a:ext cx="3048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1" name="Oval 15"/>
          <p:cNvSpPr>
            <a:spLocks noChangeArrowheads="1"/>
          </p:cNvSpPr>
          <p:nvPr/>
        </p:nvSpPr>
        <p:spPr bwMode="auto">
          <a:xfrm>
            <a:off x="3938587" y="3322637"/>
            <a:ext cx="3048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2" name="Oval 16"/>
          <p:cNvSpPr>
            <a:spLocks noChangeArrowheads="1"/>
          </p:cNvSpPr>
          <p:nvPr/>
        </p:nvSpPr>
        <p:spPr bwMode="auto">
          <a:xfrm>
            <a:off x="4548187" y="3322637"/>
            <a:ext cx="3048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4" name="Oval 17"/>
          <p:cNvSpPr>
            <a:spLocks noChangeArrowheads="1"/>
          </p:cNvSpPr>
          <p:nvPr/>
        </p:nvSpPr>
        <p:spPr bwMode="auto">
          <a:xfrm>
            <a:off x="5719762" y="3322637"/>
            <a:ext cx="3048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5" name="Oval 18"/>
          <p:cNvSpPr>
            <a:spLocks noChangeArrowheads="1"/>
          </p:cNvSpPr>
          <p:nvPr/>
        </p:nvSpPr>
        <p:spPr bwMode="auto">
          <a:xfrm>
            <a:off x="6300787" y="3322637"/>
            <a:ext cx="3048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6" name="Oval 19"/>
          <p:cNvSpPr>
            <a:spLocks noChangeArrowheads="1"/>
          </p:cNvSpPr>
          <p:nvPr/>
        </p:nvSpPr>
        <p:spPr bwMode="auto">
          <a:xfrm>
            <a:off x="6910387" y="3322637"/>
            <a:ext cx="3048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7" name="Line 20"/>
          <p:cNvSpPr>
            <a:spLocks noChangeShapeType="1"/>
          </p:cNvSpPr>
          <p:nvPr/>
        </p:nvSpPr>
        <p:spPr bwMode="auto">
          <a:xfrm>
            <a:off x="7291387" y="3475037"/>
            <a:ext cx="10668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 name="Text Box 21"/>
          <p:cNvSpPr txBox="1">
            <a:spLocks noChangeArrowheads="1"/>
          </p:cNvSpPr>
          <p:nvPr/>
        </p:nvSpPr>
        <p:spPr bwMode="auto">
          <a:xfrm>
            <a:off x="6361112" y="3063875"/>
            <a:ext cx="285750" cy="274637"/>
          </a:xfrm>
          <a:prstGeom prst="rect">
            <a:avLst/>
          </a:prstGeom>
          <a:noFill/>
          <a:ln w="9525">
            <a:noFill/>
            <a:miter lim="800000"/>
            <a:headEnd/>
            <a:tailEnd/>
          </a:ln>
        </p:spPr>
        <p:txBody>
          <a:bodyPr wrap="none">
            <a:prstTxWarp prst="textNoShape">
              <a:avLst/>
            </a:prstTxWarp>
            <a:spAutoFit/>
          </a:bodyPr>
          <a:lstStyle/>
          <a:p>
            <a:r>
              <a:rPr lang="de-DE" sz="1200" b="1"/>
              <a:t>e</a:t>
            </a:r>
            <a:r>
              <a:rPr lang="de-DE" sz="1200" b="1" baseline="30000"/>
              <a:t>-</a:t>
            </a:r>
            <a:endParaRPr lang="de-DE" sz="1200" b="1"/>
          </a:p>
        </p:txBody>
      </p:sp>
      <p:sp>
        <p:nvSpPr>
          <p:cNvPr id="20" name="Text Box 22"/>
          <p:cNvSpPr txBox="1">
            <a:spLocks noChangeArrowheads="1"/>
          </p:cNvSpPr>
          <p:nvPr/>
        </p:nvSpPr>
        <p:spPr bwMode="auto">
          <a:xfrm>
            <a:off x="6953250" y="3065462"/>
            <a:ext cx="285750" cy="274638"/>
          </a:xfrm>
          <a:prstGeom prst="rect">
            <a:avLst/>
          </a:prstGeom>
          <a:noFill/>
          <a:ln w="9525">
            <a:noFill/>
            <a:miter lim="800000"/>
            <a:headEnd/>
            <a:tailEnd/>
          </a:ln>
        </p:spPr>
        <p:txBody>
          <a:bodyPr wrap="none">
            <a:prstTxWarp prst="textNoShape">
              <a:avLst/>
            </a:prstTxWarp>
            <a:spAutoFit/>
          </a:bodyPr>
          <a:lstStyle/>
          <a:p>
            <a:r>
              <a:rPr lang="de-DE" sz="1200" b="1"/>
              <a:t>e</a:t>
            </a:r>
            <a:r>
              <a:rPr lang="de-DE" sz="1200" b="1" baseline="30000"/>
              <a:t>-</a:t>
            </a:r>
            <a:endParaRPr lang="de-DE" sz="1200" b="1"/>
          </a:p>
        </p:txBody>
      </p:sp>
      <p:sp>
        <p:nvSpPr>
          <p:cNvPr id="21" name="AutoShape 23"/>
          <p:cNvSpPr>
            <a:spLocks/>
          </p:cNvSpPr>
          <p:nvPr/>
        </p:nvSpPr>
        <p:spPr bwMode="auto">
          <a:xfrm rot="16200000">
            <a:off x="5195887" y="1608137"/>
            <a:ext cx="152400" cy="3886200"/>
          </a:xfrm>
          <a:prstGeom prst="leftBrace">
            <a:avLst>
              <a:gd name="adj1" fmla="val 212500"/>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22" name="Text Box 24"/>
          <p:cNvSpPr txBox="1">
            <a:spLocks noChangeArrowheads="1"/>
          </p:cNvSpPr>
          <p:nvPr/>
        </p:nvSpPr>
        <p:spPr bwMode="auto">
          <a:xfrm>
            <a:off x="2185987" y="3094037"/>
            <a:ext cx="914400" cy="274638"/>
          </a:xfrm>
          <a:prstGeom prst="rect">
            <a:avLst/>
          </a:prstGeom>
          <a:noFill/>
          <a:ln w="9525">
            <a:noFill/>
            <a:miter lim="800000"/>
            <a:headEnd/>
            <a:tailEnd/>
          </a:ln>
        </p:spPr>
        <p:txBody>
          <a:bodyPr>
            <a:prstTxWarp prst="textNoShape">
              <a:avLst/>
            </a:prstTxWarp>
            <a:spAutoFit/>
          </a:bodyPr>
          <a:lstStyle/>
          <a:p>
            <a:r>
              <a:rPr lang="de-DE" sz="1200" b="1"/>
              <a:t>Gap</a:t>
            </a:r>
          </a:p>
        </p:txBody>
      </p:sp>
      <p:sp>
        <p:nvSpPr>
          <p:cNvPr id="23" name="Text Box 25"/>
          <p:cNvSpPr txBox="1">
            <a:spLocks noChangeArrowheads="1"/>
          </p:cNvSpPr>
          <p:nvPr/>
        </p:nvSpPr>
        <p:spPr bwMode="auto">
          <a:xfrm>
            <a:off x="661987" y="3094037"/>
            <a:ext cx="914400" cy="274638"/>
          </a:xfrm>
          <a:prstGeom prst="rect">
            <a:avLst/>
          </a:prstGeom>
          <a:noFill/>
          <a:ln w="9525">
            <a:noFill/>
            <a:miter lim="800000"/>
            <a:headEnd/>
            <a:tailEnd/>
          </a:ln>
        </p:spPr>
        <p:txBody>
          <a:bodyPr>
            <a:prstTxWarp prst="textNoShape">
              <a:avLst/>
            </a:prstTxWarp>
            <a:spAutoFit/>
          </a:bodyPr>
          <a:lstStyle/>
          <a:p>
            <a:r>
              <a:rPr lang="de-DE" sz="1200" b="1"/>
              <a:t>(c)</a:t>
            </a:r>
          </a:p>
        </p:txBody>
      </p:sp>
      <p:sp>
        <p:nvSpPr>
          <p:cNvPr id="24" name="Text Box 26"/>
          <p:cNvSpPr txBox="1">
            <a:spLocks noChangeArrowheads="1"/>
          </p:cNvSpPr>
          <p:nvPr/>
        </p:nvSpPr>
        <p:spPr bwMode="auto">
          <a:xfrm>
            <a:off x="4811713" y="3598862"/>
            <a:ext cx="1295400" cy="274638"/>
          </a:xfrm>
          <a:prstGeom prst="rect">
            <a:avLst/>
          </a:prstGeom>
          <a:noFill/>
          <a:ln w="9525">
            <a:noFill/>
            <a:miter lim="800000"/>
            <a:headEnd/>
            <a:tailEnd/>
          </a:ln>
        </p:spPr>
        <p:txBody>
          <a:bodyPr>
            <a:prstTxWarp prst="textNoShape">
              <a:avLst/>
            </a:prstTxWarp>
            <a:spAutoFit/>
          </a:bodyPr>
          <a:lstStyle/>
          <a:p>
            <a:r>
              <a:rPr lang="de-DE" sz="1200" b="1" dirty="0" err="1"/>
              <a:t>Bunch</a:t>
            </a:r>
            <a:r>
              <a:rPr lang="de-DE" sz="1200" b="1" dirty="0"/>
              <a:t> </a:t>
            </a:r>
            <a:r>
              <a:rPr lang="de-DE" sz="1200" b="1" dirty="0" err="1"/>
              <a:t>train</a:t>
            </a:r>
            <a:endParaRPr lang="de-DE" sz="1200" b="1" dirty="0"/>
          </a:p>
        </p:txBody>
      </p:sp>
      <p:sp>
        <p:nvSpPr>
          <p:cNvPr id="25" name="Line 12"/>
          <p:cNvSpPr>
            <a:spLocks noChangeShapeType="1"/>
          </p:cNvSpPr>
          <p:nvPr/>
        </p:nvSpPr>
        <p:spPr bwMode="auto">
          <a:xfrm>
            <a:off x="838200" y="5351463"/>
            <a:ext cx="7848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 name="Oval 13"/>
          <p:cNvSpPr>
            <a:spLocks noChangeArrowheads="1"/>
          </p:cNvSpPr>
          <p:nvPr/>
        </p:nvSpPr>
        <p:spPr bwMode="auto">
          <a:xfrm>
            <a:off x="3352800" y="4243388"/>
            <a:ext cx="3048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7" name="Oval 14"/>
          <p:cNvSpPr>
            <a:spLocks noChangeArrowheads="1"/>
          </p:cNvSpPr>
          <p:nvPr/>
        </p:nvSpPr>
        <p:spPr bwMode="auto">
          <a:xfrm>
            <a:off x="5205413" y="5703888"/>
            <a:ext cx="3048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8" name="Oval 15"/>
          <p:cNvSpPr>
            <a:spLocks noChangeArrowheads="1"/>
          </p:cNvSpPr>
          <p:nvPr/>
        </p:nvSpPr>
        <p:spPr bwMode="auto">
          <a:xfrm>
            <a:off x="3986213" y="6161088"/>
            <a:ext cx="3048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9" name="Oval 16"/>
          <p:cNvSpPr>
            <a:spLocks noChangeArrowheads="1"/>
          </p:cNvSpPr>
          <p:nvPr/>
        </p:nvSpPr>
        <p:spPr bwMode="auto">
          <a:xfrm>
            <a:off x="4572000" y="4713288"/>
            <a:ext cx="3048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0" name="Oval 17"/>
          <p:cNvSpPr>
            <a:spLocks noChangeArrowheads="1"/>
          </p:cNvSpPr>
          <p:nvPr/>
        </p:nvSpPr>
        <p:spPr bwMode="auto">
          <a:xfrm>
            <a:off x="5743575" y="5094288"/>
            <a:ext cx="3048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1" name="Oval 18"/>
          <p:cNvSpPr>
            <a:spLocks noChangeArrowheads="1"/>
          </p:cNvSpPr>
          <p:nvPr/>
        </p:nvSpPr>
        <p:spPr bwMode="auto">
          <a:xfrm>
            <a:off x="6324600" y="5399088"/>
            <a:ext cx="3048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2" name="Oval 19"/>
          <p:cNvSpPr>
            <a:spLocks noChangeArrowheads="1"/>
          </p:cNvSpPr>
          <p:nvPr/>
        </p:nvSpPr>
        <p:spPr bwMode="auto">
          <a:xfrm>
            <a:off x="6934200" y="5322888"/>
            <a:ext cx="3048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3" name="Line 20"/>
          <p:cNvSpPr>
            <a:spLocks noChangeShapeType="1"/>
          </p:cNvSpPr>
          <p:nvPr/>
        </p:nvSpPr>
        <p:spPr bwMode="auto">
          <a:xfrm>
            <a:off x="7315200" y="5475288"/>
            <a:ext cx="10668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4" name="Text Box 21"/>
          <p:cNvSpPr txBox="1">
            <a:spLocks noChangeArrowheads="1"/>
          </p:cNvSpPr>
          <p:nvPr/>
        </p:nvSpPr>
        <p:spPr bwMode="auto">
          <a:xfrm>
            <a:off x="6384925" y="5064126"/>
            <a:ext cx="285750" cy="274637"/>
          </a:xfrm>
          <a:prstGeom prst="rect">
            <a:avLst/>
          </a:prstGeom>
          <a:noFill/>
          <a:ln w="9525">
            <a:noFill/>
            <a:miter lim="800000"/>
            <a:headEnd/>
            <a:tailEnd/>
          </a:ln>
        </p:spPr>
        <p:txBody>
          <a:bodyPr wrap="none">
            <a:prstTxWarp prst="textNoShape">
              <a:avLst/>
            </a:prstTxWarp>
            <a:spAutoFit/>
          </a:bodyPr>
          <a:lstStyle/>
          <a:p>
            <a:r>
              <a:rPr lang="de-DE" sz="1200" b="1"/>
              <a:t>e</a:t>
            </a:r>
            <a:r>
              <a:rPr lang="de-DE" sz="1200" b="1" baseline="30000"/>
              <a:t>-</a:t>
            </a:r>
            <a:endParaRPr lang="de-DE" sz="1200" b="1"/>
          </a:p>
        </p:txBody>
      </p:sp>
      <p:sp>
        <p:nvSpPr>
          <p:cNvPr id="35" name="Text Box 22"/>
          <p:cNvSpPr txBox="1">
            <a:spLocks noChangeArrowheads="1"/>
          </p:cNvSpPr>
          <p:nvPr/>
        </p:nvSpPr>
        <p:spPr bwMode="auto">
          <a:xfrm>
            <a:off x="6977063" y="5065713"/>
            <a:ext cx="285750" cy="274638"/>
          </a:xfrm>
          <a:prstGeom prst="rect">
            <a:avLst/>
          </a:prstGeom>
          <a:noFill/>
          <a:ln w="9525">
            <a:noFill/>
            <a:miter lim="800000"/>
            <a:headEnd/>
            <a:tailEnd/>
          </a:ln>
        </p:spPr>
        <p:txBody>
          <a:bodyPr wrap="none">
            <a:prstTxWarp prst="textNoShape">
              <a:avLst/>
            </a:prstTxWarp>
            <a:spAutoFit/>
          </a:bodyPr>
          <a:lstStyle/>
          <a:p>
            <a:r>
              <a:rPr lang="de-DE" sz="1200" b="1"/>
              <a:t>e</a:t>
            </a:r>
            <a:r>
              <a:rPr lang="de-DE" sz="1200" b="1" baseline="30000"/>
              <a:t>-</a:t>
            </a:r>
            <a:endParaRPr lang="de-DE" sz="1200" b="1"/>
          </a:p>
        </p:txBody>
      </p:sp>
      <p:sp>
        <p:nvSpPr>
          <p:cNvPr id="37" name="Text Box 24"/>
          <p:cNvSpPr txBox="1">
            <a:spLocks noChangeArrowheads="1"/>
          </p:cNvSpPr>
          <p:nvPr/>
        </p:nvSpPr>
        <p:spPr bwMode="auto">
          <a:xfrm>
            <a:off x="2209800" y="5094288"/>
            <a:ext cx="914400" cy="274638"/>
          </a:xfrm>
          <a:prstGeom prst="rect">
            <a:avLst/>
          </a:prstGeom>
          <a:noFill/>
          <a:ln w="9525">
            <a:noFill/>
            <a:miter lim="800000"/>
            <a:headEnd/>
            <a:tailEnd/>
          </a:ln>
        </p:spPr>
        <p:txBody>
          <a:bodyPr>
            <a:prstTxWarp prst="textNoShape">
              <a:avLst/>
            </a:prstTxWarp>
            <a:spAutoFit/>
          </a:bodyPr>
          <a:lstStyle/>
          <a:p>
            <a:r>
              <a:rPr lang="de-DE" sz="1200" b="1"/>
              <a:t>Gap</a:t>
            </a:r>
          </a:p>
        </p:txBody>
      </p:sp>
      <p:sp>
        <p:nvSpPr>
          <p:cNvPr id="36" name="Slide Number Placeholder 35"/>
          <p:cNvSpPr>
            <a:spLocks noGrp="1"/>
          </p:cNvSpPr>
          <p:nvPr>
            <p:ph type="sldNum" sz="quarter" idx="12"/>
          </p:nvPr>
        </p:nvSpPr>
        <p:spPr/>
        <p:txBody>
          <a:bodyPr/>
          <a:lstStyle/>
          <a:p>
            <a:fld id="{2E081447-C3CE-9F4F-A689-9A72CAFF10CA}" type="slidenum">
              <a:rPr lang="en-US" smtClean="0"/>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Transverse beam instability</a:t>
            </a:r>
            <a:endParaRPr lang="en-US" sz="3400" dirty="0"/>
          </a:p>
        </p:txBody>
      </p:sp>
      <p:pic>
        <p:nvPicPr>
          <p:cNvPr id="4" name="Picture 3" descr="cern_logo.gif"/>
          <p:cNvPicPr>
            <a:picLocks noChangeAspect="1"/>
          </p:cNvPicPr>
          <p:nvPr/>
        </p:nvPicPr>
        <p:blipFill>
          <a:blip r:embed="rId3"/>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4"/>
          <a:stretch>
            <a:fillRect/>
          </a:stretch>
        </p:blipFill>
        <p:spPr>
          <a:xfrm>
            <a:off x="8064000" y="0"/>
            <a:ext cx="1080000" cy="1080000"/>
          </a:xfrm>
          <a:prstGeom prst="rect">
            <a:avLst/>
          </a:prstGeom>
        </p:spPr>
      </p:pic>
      <p:sp>
        <p:nvSpPr>
          <p:cNvPr id="18" name="Content Placeholder 8"/>
          <p:cNvSpPr>
            <a:spLocks noGrp="1"/>
          </p:cNvSpPr>
          <p:nvPr>
            <p:ph idx="1"/>
          </p:nvPr>
        </p:nvSpPr>
        <p:spPr>
          <a:xfrm>
            <a:off x="373613" y="1295021"/>
            <a:ext cx="8229600" cy="1321179"/>
          </a:xfrm>
        </p:spPr>
        <p:txBody>
          <a:bodyPr>
            <a:normAutofit fontScale="85000" lnSpcReduction="10000"/>
          </a:bodyPr>
          <a:lstStyle/>
          <a:p>
            <a:r>
              <a:rPr lang="en-US" sz="2000" dirty="0" smtClean="0"/>
              <a:t>The main difference with the electron cloud instability (ECI) for positively charged beams is that the fast ion instability is a multi-bunch effect and does not affect the internal motion of the single bunches</a:t>
            </a:r>
          </a:p>
          <a:p>
            <a:r>
              <a:rPr lang="en-US" sz="2000" dirty="0" smtClean="0"/>
              <a:t>The reason is that the ions are much heavier particles which do not move significantly over one bunch passage, but carry memory from one bunch to the next one.</a:t>
            </a:r>
          </a:p>
          <a:p>
            <a:endParaRPr lang="en-US" sz="1600" dirty="0" smtClean="0"/>
          </a:p>
        </p:txBody>
      </p:sp>
      <p:pic>
        <p:nvPicPr>
          <p:cNvPr id="36" name="Picture 35"/>
          <p:cNvPicPr>
            <a:picLocks noChangeAspect="1"/>
          </p:cNvPicPr>
          <p:nvPr/>
        </p:nvPicPr>
        <p:blipFill>
          <a:blip r:embed="rId5"/>
          <a:stretch>
            <a:fillRect/>
          </a:stretch>
        </p:blipFill>
        <p:spPr>
          <a:xfrm>
            <a:off x="2012950" y="2692400"/>
            <a:ext cx="5038922" cy="3960000"/>
          </a:xfrm>
          <a:prstGeom prst="rect">
            <a:avLst/>
          </a:prstGeom>
        </p:spPr>
      </p:pic>
      <p:sp>
        <p:nvSpPr>
          <p:cNvPr id="7" name="Slide Number Placeholder 6"/>
          <p:cNvSpPr>
            <a:spLocks noGrp="1"/>
          </p:cNvSpPr>
          <p:nvPr>
            <p:ph type="sldNum" sz="quarter" idx="12"/>
          </p:nvPr>
        </p:nvSpPr>
        <p:spPr/>
        <p:txBody>
          <a:bodyPr/>
          <a:lstStyle/>
          <a:p>
            <a:fld id="{2E081447-C3CE-9F4F-A689-9A72CAFF10CA}" type="slidenum">
              <a:rPr lang="en-US" smtClean="0"/>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Transverse beam instability</a:t>
            </a:r>
            <a:endParaRPr lang="en-US" sz="3400" dirty="0"/>
          </a:p>
        </p:txBody>
      </p:sp>
      <p:pic>
        <p:nvPicPr>
          <p:cNvPr id="4" name="Picture 3" descr="cern_logo.gif"/>
          <p:cNvPicPr>
            <a:picLocks noChangeAspect="1"/>
          </p:cNvPicPr>
          <p:nvPr/>
        </p:nvPicPr>
        <p:blipFill>
          <a:blip r:embed="rId4"/>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5"/>
          <a:stretch>
            <a:fillRect/>
          </a:stretch>
        </p:blipFill>
        <p:spPr>
          <a:xfrm>
            <a:off x="8064000" y="0"/>
            <a:ext cx="1080000" cy="1080000"/>
          </a:xfrm>
          <a:prstGeom prst="rect">
            <a:avLst/>
          </a:prstGeom>
        </p:spPr>
      </p:pic>
      <p:sp>
        <p:nvSpPr>
          <p:cNvPr id="18" name="Content Placeholder 8"/>
          <p:cNvSpPr>
            <a:spLocks noGrp="1"/>
          </p:cNvSpPr>
          <p:nvPr>
            <p:ph idx="1"/>
          </p:nvPr>
        </p:nvSpPr>
        <p:spPr>
          <a:xfrm>
            <a:off x="424413" y="1231900"/>
            <a:ext cx="8229600" cy="1143379"/>
          </a:xfrm>
        </p:spPr>
        <p:txBody>
          <a:bodyPr>
            <a:normAutofit fontScale="92500" lnSpcReduction="20000"/>
          </a:bodyPr>
          <a:lstStyle/>
          <a:p>
            <a:r>
              <a:rPr lang="en-US" sz="2000" dirty="0" smtClean="0"/>
              <a:t>Example of instability: if the pressure in the pipe of the CLIC transport line exceeds 0.1 </a:t>
            </a:r>
            <a:r>
              <a:rPr lang="en-US" sz="2000" dirty="0" err="1" smtClean="0"/>
              <a:t>nTorr</a:t>
            </a:r>
            <a:r>
              <a:rPr lang="en-US" sz="2000" dirty="0" smtClean="0"/>
              <a:t>, the fast ion instability sets in</a:t>
            </a:r>
          </a:p>
          <a:p>
            <a:r>
              <a:rPr lang="en-US" sz="2000" dirty="0" smtClean="0"/>
              <a:t>The vertical </a:t>
            </a:r>
            <a:r>
              <a:rPr lang="en-US" sz="2000" dirty="0" err="1" smtClean="0"/>
              <a:t>centroid</a:t>
            </a:r>
            <a:r>
              <a:rPr lang="en-US" sz="2000" dirty="0" smtClean="0"/>
              <a:t> motion along the train clearly shows a coherent pattern propagating from the tail of the train towards the head  </a:t>
            </a:r>
          </a:p>
          <a:p>
            <a:endParaRPr lang="en-US" sz="1600" dirty="0" smtClean="0"/>
          </a:p>
        </p:txBody>
      </p:sp>
      <p:pic>
        <p:nvPicPr>
          <p:cNvPr id="7" name="Picture 4" descr="/Users/grumolo/Desktop/Old MACgio/Desktop/CERN/CLIC/Fast-ion/centr-train-TL.mov">
            <a:hlinkClick r:id="" action="ppaction://media"/>
          </p:cNvPr>
          <p:cNvPicPr/>
          <p:nvPr>
            <a:videoFile r:link="rId1"/>
          </p:nvPr>
        </p:nvPicPr>
        <p:blipFill>
          <a:blip r:embed="rId6"/>
          <a:srcRect/>
          <a:stretch>
            <a:fillRect/>
          </a:stretch>
        </p:blipFill>
        <p:spPr bwMode="auto">
          <a:xfrm>
            <a:off x="1663700" y="2501900"/>
            <a:ext cx="5864225" cy="41132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2E081447-C3CE-9F4F-A689-9A72CAFF10CA}" type="slidenum">
              <a:rPr lang="en-US" smtClean="0"/>
              <a:pPr/>
              <a:t>97</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Transverse beam instability</a:t>
            </a:r>
            <a:endParaRPr lang="en-US" sz="3400" dirty="0"/>
          </a:p>
        </p:txBody>
      </p:sp>
      <p:pic>
        <p:nvPicPr>
          <p:cNvPr id="4" name="Picture 3" descr="cern_logo.gif"/>
          <p:cNvPicPr>
            <a:picLocks noChangeAspect="1"/>
          </p:cNvPicPr>
          <p:nvPr/>
        </p:nvPicPr>
        <p:blipFill>
          <a:blip r:embed="rId4"/>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5"/>
          <a:stretch>
            <a:fillRect/>
          </a:stretch>
        </p:blipFill>
        <p:spPr>
          <a:xfrm>
            <a:off x="8064000" y="0"/>
            <a:ext cx="1080000" cy="1080000"/>
          </a:xfrm>
          <a:prstGeom prst="rect">
            <a:avLst/>
          </a:prstGeom>
        </p:spPr>
      </p:pic>
      <p:sp>
        <p:nvSpPr>
          <p:cNvPr id="18" name="Content Placeholder 8"/>
          <p:cNvSpPr>
            <a:spLocks noGrp="1"/>
          </p:cNvSpPr>
          <p:nvPr>
            <p:ph idx="1"/>
          </p:nvPr>
        </p:nvSpPr>
        <p:spPr>
          <a:xfrm>
            <a:off x="424413" y="1231900"/>
            <a:ext cx="8229600" cy="1143379"/>
          </a:xfrm>
        </p:spPr>
        <p:txBody>
          <a:bodyPr>
            <a:normAutofit fontScale="92500" lnSpcReduction="20000"/>
          </a:bodyPr>
          <a:lstStyle/>
          <a:p>
            <a:r>
              <a:rPr lang="en-US" sz="2000" dirty="0" smtClean="0"/>
              <a:t>Example of instability: if the pressure in the pipe of the CLIC transport line exceeds 0.1 </a:t>
            </a:r>
            <a:r>
              <a:rPr lang="en-US" sz="2000" dirty="0" err="1" smtClean="0"/>
              <a:t>nTorr</a:t>
            </a:r>
            <a:r>
              <a:rPr lang="en-US" sz="2000" dirty="0" smtClean="0"/>
              <a:t>, the fast ion instability sets in</a:t>
            </a:r>
          </a:p>
          <a:p>
            <a:r>
              <a:rPr lang="en-US" sz="2000" dirty="0" smtClean="0"/>
              <a:t>The instability also affects the bunch by bunch </a:t>
            </a:r>
            <a:r>
              <a:rPr lang="en-US" sz="2000" dirty="0" err="1" smtClean="0"/>
              <a:t>emittance</a:t>
            </a:r>
            <a:r>
              <a:rPr lang="en-US" sz="2000" dirty="0" smtClean="0"/>
              <a:t>. An </a:t>
            </a:r>
            <a:r>
              <a:rPr lang="en-US" sz="2000" dirty="0" err="1" smtClean="0"/>
              <a:t>emittance</a:t>
            </a:r>
            <a:r>
              <a:rPr lang="en-US" sz="2000" dirty="0" smtClean="0"/>
              <a:t> growth appears at the tail of the train</a:t>
            </a:r>
          </a:p>
          <a:p>
            <a:endParaRPr lang="en-US" sz="1600" dirty="0" smtClean="0"/>
          </a:p>
        </p:txBody>
      </p:sp>
      <p:pic>
        <p:nvPicPr>
          <p:cNvPr id="8" name="Picture 4" descr="/Users/grumolo/Desktop/Old MACgio/Desktop/CERN/CLIC/Fast-ion/emit-train-TL.mov">
            <a:hlinkClick r:id="" action="ppaction://media"/>
          </p:cNvPr>
          <p:cNvPicPr/>
          <p:nvPr>
            <a:videoFile r:link="rId1"/>
          </p:nvPr>
        </p:nvPicPr>
        <p:blipFill>
          <a:blip r:embed="rId6"/>
          <a:srcRect/>
          <a:stretch>
            <a:fillRect/>
          </a:stretch>
        </p:blipFill>
        <p:spPr bwMode="auto">
          <a:xfrm>
            <a:off x="1524000" y="2476500"/>
            <a:ext cx="5880100" cy="411321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2E081447-C3CE-9F4F-A689-9A72CAFF10CA}" type="slidenum">
              <a:rPr lang="en-US" smtClean="0"/>
              <a:pPr/>
              <a:t>98</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Transverse beam instability</a:t>
            </a:r>
            <a:endParaRPr lang="en-US" sz="3400" dirty="0"/>
          </a:p>
        </p:txBody>
      </p:sp>
      <p:pic>
        <p:nvPicPr>
          <p:cNvPr id="4" name="Picture 3" descr="cern_logo.gif"/>
          <p:cNvPicPr>
            <a:picLocks noChangeAspect="1"/>
          </p:cNvPicPr>
          <p:nvPr/>
        </p:nvPicPr>
        <p:blipFill>
          <a:blip r:embed="rId3"/>
          <a:stretch>
            <a:fillRect/>
          </a:stretch>
        </p:blipFill>
        <p:spPr>
          <a:xfrm>
            <a:off x="0" y="0"/>
            <a:ext cx="1080000" cy="1080000"/>
          </a:xfrm>
          <a:prstGeom prst="rect">
            <a:avLst/>
          </a:prstGeom>
        </p:spPr>
      </p:pic>
      <p:pic>
        <p:nvPicPr>
          <p:cNvPr id="5" name="Picture 4" descr="LOGO-BE-200x200_jpg.jpg"/>
          <p:cNvPicPr>
            <a:picLocks noChangeAspect="1"/>
          </p:cNvPicPr>
          <p:nvPr/>
        </p:nvPicPr>
        <p:blipFill>
          <a:blip r:embed="rId4"/>
          <a:stretch>
            <a:fillRect/>
          </a:stretch>
        </p:blipFill>
        <p:spPr>
          <a:xfrm>
            <a:off x="8064000" y="0"/>
            <a:ext cx="1080000" cy="1080000"/>
          </a:xfrm>
          <a:prstGeom prst="rect">
            <a:avLst/>
          </a:prstGeom>
        </p:spPr>
      </p:pic>
      <p:sp>
        <p:nvSpPr>
          <p:cNvPr id="18" name="Content Placeholder 8"/>
          <p:cNvSpPr>
            <a:spLocks noGrp="1"/>
          </p:cNvSpPr>
          <p:nvPr>
            <p:ph idx="1"/>
          </p:nvPr>
        </p:nvSpPr>
        <p:spPr>
          <a:xfrm>
            <a:off x="424413" y="1231900"/>
            <a:ext cx="8229600" cy="1663146"/>
          </a:xfrm>
        </p:spPr>
        <p:txBody>
          <a:bodyPr>
            <a:normAutofit fontScale="92500" lnSpcReduction="20000"/>
          </a:bodyPr>
          <a:lstStyle/>
          <a:p>
            <a:r>
              <a:rPr lang="en-US" sz="2000" dirty="0" smtClean="0"/>
              <a:t>Example of instability: if the pressure in the pipe of the CLIC transport line exceeds 0.1 </a:t>
            </a:r>
            <a:r>
              <a:rPr lang="en-US" sz="2000" dirty="0" err="1" smtClean="0"/>
              <a:t>nTorr</a:t>
            </a:r>
            <a:r>
              <a:rPr lang="en-US" sz="2000" dirty="0" smtClean="0"/>
              <a:t>, the fast ion instability sets in</a:t>
            </a:r>
          </a:p>
          <a:p>
            <a:r>
              <a:rPr lang="en-US" sz="2000" dirty="0" smtClean="0"/>
              <a:t>We can also diagnose the instability by looking at the evolution of the </a:t>
            </a:r>
            <a:r>
              <a:rPr lang="en-US" sz="2000" dirty="0" err="1" smtClean="0"/>
              <a:t>centroid</a:t>
            </a:r>
            <a:r>
              <a:rPr lang="en-US" sz="2000" dirty="0" smtClean="0"/>
              <a:t> motion over subsequent parts of the train (1/3). </a:t>
            </a:r>
          </a:p>
          <a:p>
            <a:r>
              <a:rPr lang="en-US" sz="2000" smtClean="0"/>
              <a:t>It is usually assumed </a:t>
            </a:r>
            <a:r>
              <a:rPr lang="en-US" sz="2000" dirty="0" smtClean="0"/>
              <a:t>that a number of rise times below ≈3 along the line is acceptable in order not to degrade the beam significantly.</a:t>
            </a:r>
            <a:endParaRPr lang="en-US" sz="1600" dirty="0" smtClean="0"/>
          </a:p>
        </p:txBody>
      </p:sp>
      <p:pic>
        <p:nvPicPr>
          <p:cNvPr id="7" name="Picture 5" descr="centroidsTL_newpm.pdf                                          0036600AMacintosh HD                   BC25E8C6:"/>
          <p:cNvPicPr>
            <a:picLocks noChangeAspect="1" noChangeArrowheads="1"/>
          </p:cNvPicPr>
          <p:nvPr/>
        </p:nvPicPr>
        <p:blipFill>
          <a:blip r:embed="rId5"/>
          <a:srcRect t="9250"/>
          <a:stretch>
            <a:fillRect/>
          </a:stretch>
        </p:blipFill>
        <p:spPr bwMode="auto">
          <a:xfrm>
            <a:off x="0" y="2895046"/>
            <a:ext cx="5313363" cy="3732767"/>
          </a:xfrm>
          <a:prstGeom prst="rect">
            <a:avLst/>
          </a:prstGeom>
          <a:noFill/>
          <a:ln w="9525">
            <a:noFill/>
            <a:miter lim="800000"/>
            <a:headEnd/>
            <a:tailEnd/>
          </a:ln>
        </p:spPr>
      </p:pic>
      <p:pic>
        <p:nvPicPr>
          <p:cNvPr id="9" name="Picture 6" descr="zoom-centrTL.pdf                                               0036600AMacintosh HD                   BC25E8C6:"/>
          <p:cNvPicPr>
            <a:picLocks noChangeAspect="1" noChangeArrowheads="1"/>
          </p:cNvPicPr>
          <p:nvPr/>
        </p:nvPicPr>
        <p:blipFill>
          <a:blip r:embed="rId6"/>
          <a:srcRect l="5455" t="7048" r="5455" b="7048"/>
          <a:stretch>
            <a:fillRect/>
          </a:stretch>
        </p:blipFill>
        <p:spPr bwMode="auto">
          <a:xfrm>
            <a:off x="5638800" y="4419600"/>
            <a:ext cx="3062288" cy="2286000"/>
          </a:xfrm>
          <a:prstGeom prst="rect">
            <a:avLst/>
          </a:prstGeom>
          <a:noFill/>
          <a:ln w="9525">
            <a:noFill/>
            <a:miter lim="800000"/>
            <a:headEnd/>
            <a:tailEnd/>
          </a:ln>
        </p:spPr>
      </p:pic>
      <p:sp>
        <p:nvSpPr>
          <p:cNvPr id="10" name="Rectangle 7"/>
          <p:cNvSpPr>
            <a:spLocks noChangeArrowheads="1"/>
          </p:cNvSpPr>
          <p:nvPr/>
        </p:nvSpPr>
        <p:spPr bwMode="auto">
          <a:xfrm>
            <a:off x="1066800" y="3962400"/>
            <a:ext cx="1676400" cy="762000"/>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11" name="Rectangle 8"/>
          <p:cNvSpPr>
            <a:spLocks noChangeArrowheads="1"/>
          </p:cNvSpPr>
          <p:nvPr/>
        </p:nvSpPr>
        <p:spPr bwMode="auto">
          <a:xfrm>
            <a:off x="5562600" y="4343400"/>
            <a:ext cx="3276600" cy="2362200"/>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12" name="Line 9"/>
          <p:cNvSpPr>
            <a:spLocks noChangeShapeType="1"/>
          </p:cNvSpPr>
          <p:nvPr/>
        </p:nvSpPr>
        <p:spPr bwMode="auto">
          <a:xfrm>
            <a:off x="2743200" y="4495800"/>
            <a:ext cx="2743200" cy="533400"/>
          </a:xfrm>
          <a:prstGeom prst="line">
            <a:avLst/>
          </a:prstGeom>
          <a:noFill/>
          <a:ln w="9525">
            <a:solidFill>
              <a:schemeClr val="tx1"/>
            </a:solidFill>
            <a:round/>
            <a:headEnd/>
            <a:tailEnd type="stealth" w="lg" len="lg"/>
          </a:ln>
        </p:spPr>
        <p:txBody>
          <a:bodyPr wrap="none" anchor="ctr">
            <a:prstTxWarp prst="textNoShape">
              <a:avLst/>
            </a:prstTxWarp>
          </a:bodyPr>
          <a:lstStyle/>
          <a:p>
            <a:endParaRPr lang="en-US"/>
          </a:p>
        </p:txBody>
      </p:sp>
      <p:sp>
        <p:nvSpPr>
          <p:cNvPr id="13" name="Text Box 10"/>
          <p:cNvSpPr txBox="1">
            <a:spLocks noChangeArrowheads="1"/>
          </p:cNvSpPr>
          <p:nvPr/>
        </p:nvSpPr>
        <p:spPr bwMode="auto">
          <a:xfrm>
            <a:off x="6248400" y="3962400"/>
            <a:ext cx="1787794" cy="323165"/>
          </a:xfrm>
          <a:prstGeom prst="rect">
            <a:avLst/>
          </a:prstGeom>
          <a:noFill/>
          <a:ln w="9525">
            <a:noFill/>
            <a:miter lim="800000"/>
            <a:headEnd/>
            <a:tailEnd/>
          </a:ln>
        </p:spPr>
        <p:txBody>
          <a:bodyPr wrap="none">
            <a:prstTxWarp prst="textNoShape">
              <a:avLst/>
            </a:prstTxWarp>
            <a:spAutoFit/>
          </a:bodyPr>
          <a:lstStyle/>
          <a:p>
            <a:r>
              <a:rPr lang="de-DE" sz="1500" dirty="0"/>
              <a:t>~ </a:t>
            </a:r>
            <a:r>
              <a:rPr lang="de-DE" sz="1500" dirty="0" smtClean="0"/>
              <a:t>6 „</a:t>
            </a:r>
            <a:r>
              <a:rPr lang="de-DE" sz="1500" dirty="0" err="1" smtClean="0"/>
              <a:t>e</a:t>
            </a:r>
            <a:r>
              <a:rPr lang="de-DE" sz="1500" dirty="0" err="1"/>
              <a:t>-</a:t>
            </a:r>
            <a:r>
              <a:rPr lang="de-DE" sz="1500" dirty="0" err="1" smtClean="0"/>
              <a:t>folding</a:t>
            </a:r>
            <a:r>
              <a:rPr lang="de-DE" sz="1500" dirty="0" smtClean="0"/>
              <a:t>“ </a:t>
            </a:r>
            <a:r>
              <a:rPr lang="de-DE" sz="1500" dirty="0" err="1"/>
              <a:t>times</a:t>
            </a:r>
            <a:endParaRPr lang="de-DE" sz="1500" dirty="0"/>
          </a:p>
        </p:txBody>
      </p:sp>
      <p:pic>
        <p:nvPicPr>
          <p:cNvPr id="15" name="Picture 14"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638800" y="3077800"/>
            <a:ext cx="2757857" cy="720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13088</TotalTime>
  <Words>8782</Words>
  <Application>Microsoft Macintosh PowerPoint</Application>
  <PresentationFormat>On-screen Show (4:3)</PresentationFormat>
  <Paragraphs>625</Paragraphs>
  <Slides>100</Slides>
  <Notes>11</Notes>
  <HiddenSlides>0</HiddenSlides>
  <MMClips>5</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100</vt:i4>
      </vt:variant>
    </vt:vector>
  </HeadingPairs>
  <TitlesOfParts>
    <vt:vector size="103" baseType="lpstr">
      <vt:lpstr>Office Theme</vt:lpstr>
      <vt:lpstr>KGPlot</vt:lpstr>
      <vt:lpstr>Dokument</vt:lpstr>
      <vt:lpstr>Two-stream effects: electron clouds and ion instabilities</vt:lpstr>
      <vt:lpstr>Slide 2</vt:lpstr>
      <vt:lpstr>Program of this lecture</vt:lpstr>
      <vt:lpstr>Charge production in vacuum pipes</vt:lpstr>
      <vt:lpstr>Slide 5</vt:lpstr>
      <vt:lpstr>Beam ionization</vt:lpstr>
      <vt:lpstr>Photoemission</vt:lpstr>
      <vt:lpstr>Photoemission</vt:lpstr>
      <vt:lpstr>Photoemission</vt:lpstr>
      <vt:lpstr>Beam particle loss</vt:lpstr>
      <vt:lpstr>Beam particle loss</vt:lpstr>
      <vt:lpstr>Part I Electron cloud build up and instability</vt:lpstr>
      <vt:lpstr>Electron cloud formation</vt:lpstr>
      <vt:lpstr>Secondary electron emission</vt:lpstr>
      <vt:lpstr>Secondary electron emission</vt:lpstr>
      <vt:lpstr>Secondary electron emission</vt:lpstr>
      <vt:lpstr>Secondary electron emission</vt:lpstr>
      <vt:lpstr>Secondary electron emission</vt:lpstr>
      <vt:lpstr>Schematic of electron cloud build up (1)</vt:lpstr>
      <vt:lpstr>Schematic of electron cloud build up (2)</vt:lpstr>
      <vt:lpstr>Schematic of electron cloud build up (3)</vt:lpstr>
      <vt:lpstr>Features of the electron cloud build up</vt:lpstr>
      <vt:lpstr>Simulation of e-cloud build up General principle</vt:lpstr>
      <vt:lpstr>Simulation of e-cloud build up Ingredients</vt:lpstr>
      <vt:lpstr>Simulation of e-cloud build up Existing codes</vt:lpstr>
      <vt:lpstr>Simulation of e-cloud build up Sample results</vt:lpstr>
      <vt:lpstr>Simulation of e-cloud build up Sample results</vt:lpstr>
      <vt:lpstr>Simulation of e-cloud build up Sample results</vt:lpstr>
      <vt:lpstr>Simulation of e-cloud build up Sample results</vt:lpstr>
      <vt:lpstr>Simulation of e-cloud build up Sample results</vt:lpstr>
      <vt:lpstr>Simulation of e-cloud build up Sample results</vt:lpstr>
      <vt:lpstr>Simulation of e-cloud build up Sample results</vt:lpstr>
      <vt:lpstr>Simulation of e-cloud build up Sample results</vt:lpstr>
      <vt:lpstr>Simulation of e-cloud build up Sample results</vt:lpstr>
      <vt:lpstr>Transverse beam instability</vt:lpstr>
      <vt:lpstr>Transverse beam instability</vt:lpstr>
      <vt:lpstr>Transverse beam instability</vt:lpstr>
      <vt:lpstr>Transverse beam instability</vt:lpstr>
      <vt:lpstr>Transverse beam instability</vt:lpstr>
      <vt:lpstr>Transverse beam instability</vt:lpstr>
      <vt:lpstr>Transverse beam instability</vt:lpstr>
      <vt:lpstr>Transverse beam instability</vt:lpstr>
      <vt:lpstr>Transverse beam instability</vt:lpstr>
      <vt:lpstr>Transverse beam instability</vt:lpstr>
      <vt:lpstr>Transverse beam instability</vt:lpstr>
      <vt:lpstr>A little bit of history....</vt:lpstr>
      <vt:lpstr>From the 90ies up to nowadays</vt:lpstr>
      <vt:lpstr>Electron cloud indicators</vt:lpstr>
      <vt:lpstr>Electron cloud indicators</vt:lpstr>
      <vt:lpstr>Electron cloud indicators</vt:lpstr>
      <vt:lpstr>Electron cloud indicators</vt:lpstr>
      <vt:lpstr>Electron cloud indicators</vt:lpstr>
      <vt:lpstr>Electron cloud indicators</vt:lpstr>
      <vt:lpstr>Electron cloud indicators</vt:lpstr>
      <vt:lpstr>Electron cloud indicators</vt:lpstr>
      <vt:lpstr>Electron cloud indicators</vt:lpstr>
      <vt:lpstr>Electron cloud indicators</vt:lpstr>
      <vt:lpstr>Electron cloud indicators</vt:lpstr>
      <vt:lpstr>Electron cloud indicators</vt:lpstr>
      <vt:lpstr>Electron cloud indicators</vt:lpstr>
      <vt:lpstr>Electron cloud indicators</vt:lpstr>
      <vt:lpstr>Electron cloud indicators</vt:lpstr>
      <vt:lpstr>Electron cloud mitigation</vt:lpstr>
      <vt:lpstr>Electron cloud mitigation Solenoids</vt:lpstr>
      <vt:lpstr>Electron cloud mitigation Solenoids</vt:lpstr>
      <vt:lpstr>Electron cloud mitigation Rough surfaces: grooves</vt:lpstr>
      <vt:lpstr>Electron cloud mitigation Rough surfaces: grooves</vt:lpstr>
      <vt:lpstr>Electron cloud mitigation Surface treatment</vt:lpstr>
      <vt:lpstr>Electron cloud mitigation Surface treatment</vt:lpstr>
      <vt:lpstr>Electron cloud mitigation Surface treatment</vt:lpstr>
      <vt:lpstr>Electron cloud mitigation The most promising solution to date...</vt:lpstr>
      <vt:lpstr>Electron cloud mitigation The most promising solution to date...</vt:lpstr>
      <vt:lpstr>Electron cloud mitigation Why is it so important?</vt:lpstr>
      <vt:lpstr>Part II Ion trapping and instabilities</vt:lpstr>
      <vt:lpstr>Ion accumulation</vt:lpstr>
      <vt:lpstr>Trapping condition (Gaussian beams)</vt:lpstr>
      <vt:lpstr>Trapping condition</vt:lpstr>
      <vt:lpstr>Trapping condition</vt:lpstr>
      <vt:lpstr>Trapping condition</vt:lpstr>
      <vt:lpstr>Trapping condition</vt:lpstr>
      <vt:lpstr>Trapping condition</vt:lpstr>
      <vt:lpstr>Trapping condition</vt:lpstr>
      <vt:lpstr>Trapping condition</vt:lpstr>
      <vt:lpstr>Trapping condition</vt:lpstr>
      <vt:lpstr>Trapping condition</vt:lpstr>
      <vt:lpstr>Trapping condition</vt:lpstr>
      <vt:lpstr>Trapping condition</vt:lpstr>
      <vt:lpstr>Trapping condition</vt:lpstr>
      <vt:lpstr>Trapping condition</vt:lpstr>
      <vt:lpstr>Tune shift</vt:lpstr>
      <vt:lpstr>Tune shift</vt:lpstr>
      <vt:lpstr>Tune shift</vt:lpstr>
      <vt:lpstr>Transverse beam instability</vt:lpstr>
      <vt:lpstr>Transverse beam instability</vt:lpstr>
      <vt:lpstr>Transverse beam instability</vt:lpstr>
      <vt:lpstr>Transverse beam instability</vt:lpstr>
      <vt:lpstr>Transverse beam instability</vt:lpstr>
      <vt:lpstr>Transverse beam instability</vt:lpstr>
      <vt:lpstr>Transverse beam instability</vt:lpstr>
      <vt:lpstr>Transverse beam instability</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effects in the longitudinal plane</dc:title>
  <dc:creator>Giovanni Rumolo</dc:creator>
  <cp:lastModifiedBy>Giovanni Rumolo</cp:lastModifiedBy>
  <cp:revision>542</cp:revision>
  <dcterms:created xsi:type="dcterms:W3CDTF">2009-06-26T00:14:52Z</dcterms:created>
  <dcterms:modified xsi:type="dcterms:W3CDTF">2009-06-26T01:46:36Z</dcterms:modified>
</cp:coreProperties>
</file>