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docProps/app.xml" ContentType="application/vnd.openxmlformats-officedocument.extended-properties+xml"/>
  <Default Extension="rels" ContentType="application/vnd.openxmlformats-package.relationships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commentAuthors.xml" ContentType="application/vnd.openxmlformats-officedocument.presentationml.commentAuthors+xml"/>
  <Default Extension="png" ContentType="image/png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r:id="rId1"/>
  </p:sldMasterIdLst>
  <p:notesMasterIdLst>
    <p:notesMasterId r:id="rId3"/>
  </p:notesMasterIdLst>
  <p:handoutMasterIdLst>
    <p:handoutMasterId r:id="rId4"/>
  </p:handoutMasterIdLst>
  <p:sldIdLst>
    <p:sldId id="520" r:id="rId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lr>
        <a:schemeClr val="tx2"/>
      </a:buClr>
      <a:buSzPct val="75000"/>
      <a:buFont typeface="Monotype Sorts" pitchFamily="-106" charset="2"/>
      <a:defRPr sz="2400" b="1" kern="1200">
        <a:solidFill>
          <a:schemeClr val="accent1"/>
        </a:solidFill>
        <a:latin typeface="Arial" pitchFamily="-106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chemeClr val="tx2"/>
      </a:buClr>
      <a:buSzPct val="75000"/>
      <a:buFont typeface="Monotype Sorts" pitchFamily="-106" charset="2"/>
      <a:defRPr sz="2400" b="1" kern="1200">
        <a:solidFill>
          <a:schemeClr val="accent1"/>
        </a:solidFill>
        <a:latin typeface="Arial" pitchFamily="-106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chemeClr val="tx2"/>
      </a:buClr>
      <a:buSzPct val="75000"/>
      <a:buFont typeface="Monotype Sorts" pitchFamily="-106" charset="2"/>
      <a:defRPr sz="2400" b="1" kern="1200">
        <a:solidFill>
          <a:schemeClr val="accent1"/>
        </a:solidFill>
        <a:latin typeface="Arial" pitchFamily="-106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chemeClr val="tx2"/>
      </a:buClr>
      <a:buSzPct val="75000"/>
      <a:buFont typeface="Monotype Sorts" pitchFamily="-106" charset="2"/>
      <a:defRPr sz="2400" b="1" kern="1200">
        <a:solidFill>
          <a:schemeClr val="accent1"/>
        </a:solidFill>
        <a:latin typeface="Arial" pitchFamily="-106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chemeClr val="tx2"/>
      </a:buClr>
      <a:buSzPct val="75000"/>
      <a:buFont typeface="Monotype Sorts" pitchFamily="-106" charset="2"/>
      <a:defRPr sz="2400" b="1" kern="1200">
        <a:solidFill>
          <a:schemeClr val="accent1"/>
        </a:solidFill>
        <a:latin typeface="Arial" pitchFamily="-106" charset="0"/>
        <a:ea typeface="+mn-ea"/>
        <a:cs typeface="+mn-cs"/>
      </a:defRPr>
    </a:lvl5pPr>
    <a:lvl6pPr marL="2286000" algn="l" defTabSz="457200" rtl="0" eaLnBrk="1" latinLnBrk="0" hangingPunct="1">
      <a:defRPr sz="2400" b="1" kern="1200">
        <a:solidFill>
          <a:schemeClr val="accent1"/>
        </a:solidFill>
        <a:latin typeface="Arial" pitchFamily="-106" charset="0"/>
        <a:ea typeface="+mn-ea"/>
        <a:cs typeface="+mn-cs"/>
      </a:defRPr>
    </a:lvl6pPr>
    <a:lvl7pPr marL="2743200" algn="l" defTabSz="457200" rtl="0" eaLnBrk="1" latinLnBrk="0" hangingPunct="1">
      <a:defRPr sz="2400" b="1" kern="1200">
        <a:solidFill>
          <a:schemeClr val="accent1"/>
        </a:solidFill>
        <a:latin typeface="Arial" pitchFamily="-106" charset="0"/>
        <a:ea typeface="+mn-ea"/>
        <a:cs typeface="+mn-cs"/>
      </a:defRPr>
    </a:lvl7pPr>
    <a:lvl8pPr marL="3200400" algn="l" defTabSz="457200" rtl="0" eaLnBrk="1" latinLnBrk="0" hangingPunct="1">
      <a:defRPr sz="2400" b="1" kern="1200">
        <a:solidFill>
          <a:schemeClr val="accent1"/>
        </a:solidFill>
        <a:latin typeface="Arial" pitchFamily="-106" charset="0"/>
        <a:ea typeface="+mn-ea"/>
        <a:cs typeface="+mn-cs"/>
      </a:defRPr>
    </a:lvl8pPr>
    <a:lvl9pPr marL="3657600" algn="l" defTabSz="457200" rtl="0" eaLnBrk="1" latinLnBrk="0" hangingPunct="1">
      <a:defRPr sz="2400" b="1" kern="1200">
        <a:solidFill>
          <a:schemeClr val="accent1"/>
        </a:solidFill>
        <a:latin typeface="Arial" pitchFamily="-10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ELIAS METRAL" initials="EM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  <a:srgbClr val="00FFFF"/>
    <a:srgbClr val="33CCFF"/>
    <a:srgbClr val="0099FF"/>
    <a:srgbClr val="FFCCFF"/>
    <a:srgbClr val="CCFFFF"/>
    <a:srgbClr val="99FFCC"/>
    <a:srgbClr val="FFCC99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vertBarState="minimized"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-1488" y="-2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856" y="-120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5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6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41663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Book Antiqua" pitchFamily="-10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2263" y="0"/>
            <a:ext cx="3141662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Book Antiqua" pitchFamily="-10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7488"/>
            <a:ext cx="31416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Book Antiqua" pitchFamily="-10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49738" y="9159875"/>
            <a:ext cx="31416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Book Antiqua" pitchFamily="-106" charset="0"/>
              </a:defRPr>
            </a:lvl1pPr>
          </a:lstStyle>
          <a:p>
            <a:pPr>
              <a:defRPr/>
            </a:pPr>
            <a:fld id="{B7B4379A-8951-CC4A-BB25-A85D7C1AC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Elias Métral, USPAS2009 course, Albuquerque, USA, June 22-26, 2009                                                                                                                                                                /128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C3506-B310-1643-A589-9ACE1E159FB2}" type="slidenum">
              <a:rPr lang="en-US"/>
              <a:pPr>
                <a:defRPr/>
              </a:pPr>
              <a:t>‹#›</a:t>
            </a:fld>
            <a:r>
              <a:rPr lang="en-US"/>
              <a:t>/67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Elias Métral, USPAS2009 course, Albuquerque, USA, June 22-26, 2009                                                                                                                                                                /128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85E9B-D646-924E-8095-5FFF41FB1237}" type="slidenum">
              <a:rPr lang="en-US"/>
              <a:pPr>
                <a:defRPr/>
              </a:pPr>
              <a:t>‹#›</a:t>
            </a:fld>
            <a:r>
              <a:rPr lang="en-US"/>
              <a:t>/67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466725"/>
            <a:ext cx="66294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000" b="0" smtClean="0">
                <a:solidFill>
                  <a:schemeClr val="tx1"/>
                </a:solidFill>
                <a:latin typeface="Times New Roman" pitchFamily="-106" charset="0"/>
              </a:defRPr>
            </a:lvl1pPr>
          </a:lstStyle>
          <a:p>
            <a:pPr>
              <a:defRPr/>
            </a:pPr>
            <a:r>
              <a:rPr lang="en-US" smtClean="0"/>
              <a:t>Elias Métral, USPAS2009 course, Albuquerque, USA, June 22-26, 2009                                                                                                                                                                /128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477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 b="0">
                <a:solidFill>
                  <a:schemeClr val="tx1"/>
                </a:solidFill>
                <a:latin typeface="Times New Roman" pitchFamily="-106" charset="0"/>
              </a:defRPr>
            </a:lvl1pPr>
          </a:lstStyle>
          <a:p>
            <a:pPr>
              <a:defRPr/>
            </a:pPr>
            <a:fld id="{E82C27FD-4276-6147-A1A0-4923665E7708}" type="slidenum">
              <a:rPr lang="en-US"/>
              <a:pPr>
                <a:defRPr/>
              </a:pPr>
              <a:t>‹#›</a:t>
            </a:fld>
            <a:r>
              <a:rPr lang="en-US" dirty="0"/>
              <a:t>    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r:id="rId1"/>
    <p:sldLayoutId r:id="rId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pitchFamily="-106" charset="-128"/>
          <a:cs typeface="ＭＳ Ｐゴシック" pitchFamily="-106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pitchFamily="-10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pitchFamily="-10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pitchFamily="-10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pitchFamily="-10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-106" charset="2"/>
        <a:buChar char="u"/>
        <a:defRPr sz="2800" b="1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-106" charset="2"/>
        <a:buChar char="u"/>
        <a:defRPr sz="2000" b="1">
          <a:solidFill>
            <a:schemeClr val="hlink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-106" charset="2"/>
        <a:buChar char="u"/>
        <a:defRPr sz="2000">
          <a:solidFill>
            <a:schemeClr val="hlink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pitchFamily="-106" charset="2"/>
        <a:buChar char="u"/>
        <a:defRPr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-106" charset="2"/>
        <a:buChar char="u"/>
        <a:defRPr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-106" charset="2"/>
        <a:buChar char="u"/>
        <a:defRPr sz="2000">
          <a:solidFill>
            <a:schemeClr val="tx1"/>
          </a:solidFill>
          <a:latin typeface="+mn-lt"/>
          <a:ea typeface="ＭＳ Ｐゴシック" pitchFamily="-106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-106" charset="2"/>
        <a:buChar char="u"/>
        <a:defRPr sz="2000">
          <a:solidFill>
            <a:schemeClr val="tx1"/>
          </a:solidFill>
          <a:latin typeface="+mn-lt"/>
          <a:ea typeface="ＭＳ Ｐゴシック" pitchFamily="-106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-106" charset="2"/>
        <a:buChar char="u"/>
        <a:defRPr sz="2000">
          <a:solidFill>
            <a:schemeClr val="tx1"/>
          </a:solidFill>
          <a:latin typeface="+mn-lt"/>
          <a:ea typeface="ＭＳ Ｐゴシック" pitchFamily="-106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-106" charset="2"/>
        <a:buChar char="u"/>
        <a:defRPr sz="2000">
          <a:solidFill>
            <a:schemeClr val="tx1"/>
          </a:solidFill>
          <a:latin typeface="+mn-lt"/>
          <a:ea typeface="ＭＳ Ｐゴシック" pitchFamily="-10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1.png"/><Relationship Id="rId1" Type="http://schemas.openxmlformats.org/officeDocument/2006/relationships/video" Target="file://localhost/Users/eliasmetral/Documents/CERN/Private_Since_07-12-08/Courses/USPAS/2009/MyTalks/colli_lang_fine_06.gif" TargetMode="External"/><Relationship Id="rId2" Type="http://schemas.openxmlformats.org/officeDocument/2006/relationships/slideLayout" Target="../slideLayouts/slideLayout1.xml"/><Relationship Id="rId3" Type="http://schemas.openxmlformats.org/officeDocument/2006/relationships/hyperlink" Target="http://www.cst.com/Content/Applications/Article/Wake+Field+Simulation+of+a+Collimator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Elias Métral, USPAS2009 course, Albuquerque, USA, June 22-26, 2009                                                                                                                                                                /128</a:t>
            </a:r>
            <a:endParaRPr lang="en-US" dirty="0"/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228600" y="152400"/>
            <a:ext cx="868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EXAMPLES OF ELECTROMAGNETIC SIMULATIONS (1/17)</a:t>
            </a:r>
            <a:endParaRPr lang="en-US" sz="2000" dirty="0">
              <a:solidFill>
                <a:schemeClr val="tx1"/>
              </a:solidFill>
              <a:sym typeface="Mathematica1" pitchFamily="2" charset="2"/>
            </a:endParaRPr>
          </a:p>
        </p:txBody>
      </p:sp>
      <p:sp>
        <p:nvSpPr>
          <p:cNvPr id="9223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79AC637-24ED-9245-BE37-967F9E227980}" type="slidenum">
              <a:rPr lang="en-US" sz="1000" smtClean="0"/>
              <a:pPr/>
              <a:t>1</a:t>
            </a:fld>
            <a:endParaRPr lang="en-US" sz="1000" dirty="0" smtClean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76200" y="609600"/>
            <a:ext cx="8915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algn="just">
              <a:buFont typeface="Monotype Sorts" pitchFamily="-106" charset="2"/>
              <a:buChar char="u"/>
              <a:tabLst>
                <a:tab pos="1146175" algn="l"/>
              </a:tabLst>
            </a:pPr>
            <a:r>
              <a:rPr lang="en-US" sz="2000" dirty="0" smtClean="0">
                <a:solidFill>
                  <a:srgbClr val="FFFF00"/>
                </a:solidFill>
                <a:ea typeface="ＭＳ Ｐゴシック" pitchFamily="-106" charset="-128"/>
                <a:cs typeface="ＭＳ Ｐゴシック" pitchFamily="-106" charset="-128"/>
                <a:sym typeface="Mathematica1" pitchFamily="2" charset="2"/>
              </a:rPr>
              <a:t>Example from CST (Computer Simulation Technology: </a:t>
            </a:r>
            <a:r>
              <a:rPr lang="en-US" sz="1400" dirty="0" smtClean="0">
                <a:solidFill>
                  <a:srgbClr val="FFFF00"/>
                </a:solidFill>
                <a:ea typeface="ＭＳ Ｐゴシック" pitchFamily="-106" charset="-128"/>
                <a:cs typeface="ＭＳ Ｐゴシック" pitchFamily="-106" charset="-128"/>
                <a:sym typeface="Mathematica1" pitchFamily="2" charset="2"/>
                <a:hlinkClick r:id="rId3"/>
              </a:rPr>
              <a:t>http://www.cst.com/Content/Applications/Article/Wake+Field+Simulation+of+a+Collimator</a:t>
            </a:r>
            <a:r>
              <a:rPr lang="en-US" sz="2000" dirty="0" smtClean="0">
                <a:solidFill>
                  <a:srgbClr val="FFFF00"/>
                </a:solidFill>
                <a:ea typeface="ＭＳ Ｐゴシック" pitchFamily="-106" charset="-128"/>
                <a:cs typeface="ＭＳ Ｐゴシック" pitchFamily="-106" charset="-128"/>
                <a:sym typeface="Mathematica1" pitchFamily="2" charset="2"/>
              </a:rPr>
              <a:t>) =&gt; Wake field simulation of a collimator</a:t>
            </a:r>
            <a:endParaRPr lang="en-US" sz="2000" dirty="0" smtClean="0">
              <a:solidFill>
                <a:schemeClr val="tx1"/>
              </a:solidFill>
              <a:ea typeface="ＭＳ Ｐゴシック" pitchFamily="-106" charset="-128"/>
              <a:cs typeface="ＭＳ Ｐゴシック" pitchFamily="-106" charset="-128"/>
              <a:sym typeface="Mathematica1" pitchFamily="2" charset="2"/>
            </a:endParaRPr>
          </a:p>
        </p:txBody>
      </p:sp>
      <p:pic>
        <p:nvPicPr>
          <p:cNvPr id="8" name="colli_lang_fine_06.gif">
            <a:hlinkClick r:id="" action="ppaction://media"/>
          </p:cNvPr>
          <p:cNvPicPr/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371600" y="1600200"/>
            <a:ext cx="6604000" cy="495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50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n-Screen Presentation 1">
  <a:themeElements>
    <a:clrScheme name="On-Screen Presentation 1 1">
      <a:dk1>
        <a:srgbClr val="2A004E"/>
      </a:dk1>
      <a:lt1>
        <a:srgbClr val="FFFFFF"/>
      </a:lt1>
      <a:dk2>
        <a:srgbClr val="500093"/>
      </a:dk2>
      <a:lt2>
        <a:srgbClr val="00CCCC"/>
      </a:lt2>
      <a:accent1>
        <a:srgbClr val="D60093"/>
      </a:accent1>
      <a:accent2>
        <a:srgbClr val="0000FF"/>
      </a:accent2>
      <a:accent3>
        <a:srgbClr val="B3AAC8"/>
      </a:accent3>
      <a:accent4>
        <a:srgbClr val="DADADA"/>
      </a:accent4>
      <a:accent5>
        <a:srgbClr val="E8AAC8"/>
      </a:accent5>
      <a:accent6>
        <a:srgbClr val="0000E7"/>
      </a:accent6>
      <a:hlink>
        <a:srgbClr val="FFFF00"/>
      </a:hlink>
      <a:folHlink>
        <a:srgbClr val="7500D7"/>
      </a:folHlink>
    </a:clrScheme>
    <a:fontScheme name="On-Screen Presentation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2"/>
          </a:buClr>
          <a:buSzPct val="75000"/>
          <a:buFont typeface="Monotype Sorts" pitchFamily="-106" charset="2"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Arial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2"/>
          </a:buClr>
          <a:buSzPct val="75000"/>
          <a:buFont typeface="Monotype Sorts" pitchFamily="-106" charset="2"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Arial" pitchFamily="-106" charset="0"/>
          </a:defRPr>
        </a:defPPr>
      </a:lstStyle>
    </a:lnDef>
  </a:objectDefaults>
  <a:extraClrSchemeLst>
    <a:extraClrScheme>
      <a:clrScheme name="On-Screen Presentation 1 1">
        <a:dk1>
          <a:srgbClr val="2A004E"/>
        </a:dk1>
        <a:lt1>
          <a:srgbClr val="FFFFFF"/>
        </a:lt1>
        <a:dk2>
          <a:srgbClr val="500093"/>
        </a:dk2>
        <a:lt2>
          <a:srgbClr val="00CCCC"/>
        </a:lt2>
        <a:accent1>
          <a:srgbClr val="D60093"/>
        </a:accent1>
        <a:accent2>
          <a:srgbClr val="0000FF"/>
        </a:accent2>
        <a:accent3>
          <a:srgbClr val="B3AAC8"/>
        </a:accent3>
        <a:accent4>
          <a:srgbClr val="DADADA"/>
        </a:accent4>
        <a:accent5>
          <a:srgbClr val="E8AAC8"/>
        </a:accent5>
        <a:accent6>
          <a:srgbClr val="0000E7"/>
        </a:accent6>
        <a:hlink>
          <a:srgbClr val="FFFF00"/>
        </a:hlink>
        <a:folHlink>
          <a:srgbClr val="7500D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-Screen Presentation 1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CC99FF"/>
        </a:accent1>
        <a:accent2>
          <a:srgbClr val="3366FF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-Screen Presentation 1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777777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BDBDBD"/>
        </a:accent5>
        <a:accent6>
          <a:srgbClr val="B8B8B8"/>
        </a:accent6>
        <a:hlink>
          <a:srgbClr val="4D4D4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-Screen Presentation 1 4">
        <a:dk1>
          <a:srgbClr val="000000"/>
        </a:dk1>
        <a:lt1>
          <a:srgbClr val="00CCCC"/>
        </a:lt1>
        <a:dk2>
          <a:srgbClr val="FFFFCC"/>
        </a:dk2>
        <a:lt2>
          <a:srgbClr val="009999"/>
        </a:lt2>
        <a:accent1>
          <a:srgbClr val="CC99FF"/>
        </a:accent1>
        <a:accent2>
          <a:srgbClr val="3366FF"/>
        </a:accent2>
        <a:accent3>
          <a:srgbClr val="AAE2E2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00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-Screen Presentation 1 5">
        <a:dk1>
          <a:srgbClr val="003300"/>
        </a:dk1>
        <a:lt1>
          <a:srgbClr val="FFFFFF"/>
        </a:lt1>
        <a:dk2>
          <a:srgbClr val="669900"/>
        </a:dk2>
        <a:lt2>
          <a:srgbClr val="FFCC66"/>
        </a:lt2>
        <a:accent1>
          <a:srgbClr val="990033"/>
        </a:accent1>
        <a:accent2>
          <a:srgbClr val="FF9933"/>
        </a:accent2>
        <a:accent3>
          <a:srgbClr val="B8CAAA"/>
        </a:accent3>
        <a:accent4>
          <a:srgbClr val="DADADA"/>
        </a:accent4>
        <a:accent5>
          <a:srgbClr val="CAAAAD"/>
        </a:accent5>
        <a:accent6>
          <a:srgbClr val="E78A2D"/>
        </a:accent6>
        <a:hlink>
          <a:srgbClr val="CCCC00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-Screen Presentation 1 6">
        <a:dk1>
          <a:srgbClr val="663300"/>
        </a:dk1>
        <a:lt1>
          <a:srgbClr val="FFFFFF"/>
        </a:lt1>
        <a:dk2>
          <a:srgbClr val="CC6600"/>
        </a:dk2>
        <a:lt2>
          <a:srgbClr val="FFCC00"/>
        </a:lt2>
        <a:accent1>
          <a:srgbClr val="990033"/>
        </a:accent1>
        <a:accent2>
          <a:srgbClr val="FF0033"/>
        </a:accent2>
        <a:accent3>
          <a:srgbClr val="E2B8AA"/>
        </a:accent3>
        <a:accent4>
          <a:srgbClr val="DADADA"/>
        </a:accent4>
        <a:accent5>
          <a:srgbClr val="CAAAAD"/>
        </a:accent5>
        <a:accent6>
          <a:srgbClr val="E7002D"/>
        </a:accent6>
        <a:hlink>
          <a:srgbClr val="CC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-Screen Presentation 1 7">
        <a:dk1>
          <a:srgbClr val="660033"/>
        </a:dk1>
        <a:lt1>
          <a:srgbClr val="FFFFFF"/>
        </a:lt1>
        <a:dk2>
          <a:srgbClr val="990066"/>
        </a:dk2>
        <a:lt2>
          <a:srgbClr val="FFFF66"/>
        </a:lt2>
        <a:accent1>
          <a:srgbClr val="9933FF"/>
        </a:accent1>
        <a:accent2>
          <a:srgbClr val="00CCCC"/>
        </a:accent2>
        <a:accent3>
          <a:srgbClr val="CAAAB8"/>
        </a:accent3>
        <a:accent4>
          <a:srgbClr val="DADADA"/>
        </a:accent4>
        <a:accent5>
          <a:srgbClr val="CAADFF"/>
        </a:accent5>
        <a:accent6>
          <a:srgbClr val="00B9B9"/>
        </a:accent6>
        <a:hlink>
          <a:srgbClr val="CC66FF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Z:\P32\MSO97PRO\Template\CERN\On-Screen Presentation 1.pot</Template>
  <TotalTime>19982</TotalTime>
  <Words>72</Words>
  <Application>Microsoft PowerPoint</Application>
  <PresentationFormat>On-screen Show (4:3)</PresentationFormat>
  <Paragraphs>4</Paragraphs>
  <Slides>1</Slides>
  <Notes>0</Notes>
  <HiddenSlides>0</HiddenSlides>
  <MMClips>1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On-Screen Presentation 1</vt:lpstr>
      <vt:lpstr>Slide 1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emetral</dc:creator>
  <cp:lastModifiedBy>ELIAS METRAL</cp:lastModifiedBy>
  <cp:revision>2638</cp:revision>
  <cp:lastPrinted>2001-09-21T15:11:50Z</cp:lastPrinted>
  <dcterms:created xsi:type="dcterms:W3CDTF">2009-06-22T04:34:04Z</dcterms:created>
  <dcterms:modified xsi:type="dcterms:W3CDTF">2009-06-22T04:34:58Z</dcterms:modified>
</cp:coreProperties>
</file>