
<file path=[Content_Types].xml><?xml version="1.0" encoding="utf-8"?>
<Types xmlns="http://schemas.openxmlformats.org/package/2006/content-types">
  <Override PartName="/ppt/slideLayouts/slideLayout8.xml" ContentType="application/vnd.openxmlformats-officedocument.presentationml.slideLayout+xml"/>
  <Override PartName="/ppt/slides/slide68.xml" ContentType="application/vnd.openxmlformats-officedocument.presentationml.slide+xml"/>
  <Override PartName="/ppt/slides/slide22.xml" ContentType="application/vnd.openxmlformats-officedocument.presentationml.slide+xml"/>
  <Override PartName="/ppt/slides/slide28.xml" ContentType="application/vnd.openxmlformats-officedocument.presentationml.slide+xml"/>
  <Override PartName="/ppt/slides/slide66.xml" ContentType="application/vnd.openxmlformats-officedocument.presentationml.slide+xml"/>
  <Override PartName="/ppt/slides/slide85.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theme/theme3.xml" ContentType="application/vnd.openxmlformats-officedocument.theme+xml"/>
  <Override PartName="/ppt/slides/slide90.xml" ContentType="application/vnd.openxmlformats-officedocument.presentationml.slide+xml"/>
  <Override PartName="/ppt/slides/slide21.xml" ContentType="application/vnd.openxmlformats-officedocument.presentationml.slide+xml"/>
  <Override PartName="/ppt/slideLayouts/slideLayout3.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Override PartName="/ppt/slides/slide7.xml" ContentType="application/vnd.openxmlformats-officedocument.presentationml.slide+xml"/>
  <Override PartName="/ppt/slides/slide62.xml" ContentType="application/vnd.openxmlformats-officedocument.presentationml.slide+xml"/>
  <Override PartName="/ppt/slides/slide65.xml" ContentType="application/vnd.openxmlformats-officedocument.presentationml.slide+xml"/>
  <Override PartName="/ppt/slides/slide97.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slides/slide92.xml" ContentType="application/vnd.openxmlformats-officedocument.presentationml.slide+xml"/>
  <Override PartName="/ppt/viewProps.xml" ContentType="application/vnd.openxmlformats-officedocument.presentationml.viewProps+xml"/>
  <Override PartName="/ppt/tableStyles.xml" ContentType="application/vnd.openxmlformats-officedocument.presentationml.tableStyles+xml"/>
  <Default Extension="wmf" ContentType="image/x-wmf"/>
  <Override PartName="/ppt/handoutMasters/handoutMaster1.xml" ContentType="application/vnd.openxmlformats-officedocument.presentationml.handoutMaster+xml"/>
  <Override PartName="/ppt/slides/slide13.xml" ContentType="application/vnd.openxmlformats-officedocument.presentationml.slide+xml"/>
  <Override PartName="/ppt/slides/slide87.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s/slide89.xml" ContentType="application/vnd.openxmlformats-officedocument.presentationml.slide+xml"/>
  <Override PartName="/ppt/slides/slide78.xml" ContentType="application/vnd.openxmlformats-officedocument.presentationml.slide+xml"/>
  <Override PartName="/ppt/notesSlides/notesSlide1.xml" ContentType="application/vnd.openxmlformats-officedocument.presentationml.notesSlide+xml"/>
  <Override PartName="/ppt/slides/slide61.xml" ContentType="application/vnd.openxmlformats-officedocument.presentationml.slide+xml"/>
  <Override PartName="/ppt/slides/slide43.xml" ContentType="application/vnd.openxmlformats-officedocument.presentationml.slide+xml"/>
  <Override PartName="/ppt/slideLayouts/slideLayout6.xml" ContentType="application/vnd.openxmlformats-officedocument.presentationml.slideLayout+xml"/>
  <Override PartName="/ppt/slides/slide37.xml" ContentType="application/vnd.openxmlformats-officedocument.presentationml.slide+xml"/>
  <Override PartName="/ppt/slides/slide10.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Default Extension="png" ContentType="image/png"/>
  <Override PartName="/ppt/slides/slide83.xml" ContentType="application/vnd.openxmlformats-officedocument.presentationml.slide+xml"/>
  <Override PartName="/ppt/slides/slide27.xml" ContentType="application/vnd.openxmlformats-officedocument.presentationml.slide+xml"/>
  <Override PartName="/docProps/core.xml" ContentType="application/vnd.openxmlformats-package.core-properties+xml"/>
  <Override PartName="/ppt/slides/slide56.xml" ContentType="application/vnd.openxmlformats-officedocument.presentationml.slide+xml"/>
  <Override PartName="/ppt/slides/slide31.xml" ContentType="application/vnd.openxmlformats-officedocument.presentationml.slide+xml"/>
  <Default Extension="bin" ContentType="application/vnd.openxmlformats-officedocument.presentationml.printerSettings"/>
  <Override PartName="/ppt/slides/slide53.xml" ContentType="application/vnd.openxmlformats-officedocument.presentationml.slide+xml"/>
  <Override PartName="/ppt/slides/slide76.xml" ContentType="application/vnd.openxmlformats-officedocument.presentationml.slide+xml"/>
  <Override PartName="/ppt/slides/slide55.xml" ContentType="application/vnd.openxmlformats-officedocument.presentationml.slide+xml"/>
  <Override PartName="/ppt/slides/slide67.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theme/theme2.xml" ContentType="application/vnd.openxmlformats-officedocument.theme+xml"/>
  <Override PartName="/ppt/slides/slide84.xml" ContentType="application/vnd.openxmlformats-officedocument.presentationml.slide+xml"/>
  <Override PartName="/ppt/slides/slide2.xml" ContentType="application/vnd.openxmlformats-officedocument.presentationml.slide+xml"/>
  <Override PartName="/ppt/slides/slide80.xml" ContentType="application/vnd.openxmlformats-officedocument.presentationml.slide+xml"/>
  <Override PartName="/ppt/slides/slide69.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45.xml" ContentType="application/vnd.openxmlformats-officedocument.presentationml.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50.xml" ContentType="application/vnd.openxmlformats-officedocument.presentationml.slide+xml"/>
  <Override PartName="/ppt/slides/slide54.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Default Extension="xml" ContentType="application/xml"/>
  <Override PartName="/ppt/slides/slide91.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slides/slide86.xml" ContentType="application/vnd.openxmlformats-officedocument.presentationml.slide+xml"/>
  <Override PartName="/ppt/slides/slide81.xml" ContentType="application/vnd.openxmlformats-officedocument.presentationml.slide+xml"/>
  <Override PartName="/ppt/slides/slide25.xml" ContentType="application/vnd.openxmlformats-officedocument.presentationml.slide+xml"/>
  <Override PartName="/ppt/slides/slide63.xml" ContentType="application/vnd.openxmlformats-officedocument.presentationml.slide+xml"/>
  <Override PartName="/ppt/slides/slide93.xml" ContentType="application/vnd.openxmlformats-officedocument.presentationml.slide+xml"/>
  <Override PartName="/ppt/slides/slide14.xml" ContentType="application/vnd.openxmlformats-officedocument.presentationml.slide+xml"/>
  <Override PartName="/ppt/slides/slide40.xml" ContentType="application/vnd.openxmlformats-officedocument.presentationml.slide+xml"/>
  <Override PartName="/ppt/slides/slide82.xml" ContentType="application/vnd.openxmlformats-officedocument.presentationml.slide+xml"/>
  <Override PartName="/ppt/slides/slide34.xml" ContentType="application/vnd.openxmlformats-officedocument.presentationml.slide+xml"/>
  <Override PartName="/ppt/slides/slide44.xml" ContentType="application/vnd.openxmlformats-officedocument.presentationml.slide+xml"/>
  <Override PartName="/ppt/slides/slide49.xml" ContentType="application/vnd.openxmlformats-officedocument.presentationml.slide+xml"/>
  <Override PartName="/ppt/slideLayouts/slideLayout1.xml" ContentType="application/vnd.openxmlformats-officedocument.presentationml.slideLayout+xml"/>
  <Override PartName="/ppt/slides/slide70.xml" ContentType="application/vnd.openxmlformats-officedocument.presentationml.slide+xml"/>
  <Override PartName="/ppt/slides/slide88.xml" ContentType="application/vnd.openxmlformats-officedocument.presentationml.slide+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s/slide77.xml" ContentType="application/vnd.openxmlformats-officedocument.presentationml.slide+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Override PartName="/ppt/slides/slide79.xml" ContentType="application/vnd.openxmlformats-officedocument.presentationml.slide+xml"/>
  <Override PartName="/ppt/slides/slide95.xml" ContentType="application/vnd.openxmlformats-officedocument.presentationml.slide+xml"/>
  <Default Extension="jpeg" ContentType="image/jpeg"/>
  <Override PartName="/ppt/slides/slide6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slides/slide96.xml" ContentType="application/vnd.openxmlformats-officedocument.presentationml.slide+xml"/>
  <Override PartName="/ppt/slides/slide72.xml" ContentType="application/vnd.openxmlformats-officedocument.presentationml.slide+xml"/>
  <Override PartName="/ppt/slides/slide74.xml" ContentType="application/vnd.openxmlformats-officedocument.presentationml.slide+xml"/>
  <Override PartName="/ppt/slides/slide98.xml" ContentType="application/vnd.openxmlformats-officedocument.presentationml.slide+xml"/>
  <Override PartName="/ppt/slides/slide75.xml" ContentType="application/vnd.openxmlformats-officedocument.presentationml.slide+xml"/>
  <Override PartName="/ppt/slides/slide8.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s/slide9.xml" ContentType="application/vnd.openxmlformats-officedocument.presentationml.slide+xml"/>
  <Override PartName="/ppt/slides/slide60.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73.xml" ContentType="application/vnd.openxmlformats-officedocument.presentationml.slide+xml"/>
  <Override PartName="/ppt/slides/slide32.xml" ContentType="application/vnd.openxmlformats-officedocument.presentationml.slide+xml"/>
  <Override PartName="/ppt/slides/slide71.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Default Extension="gif" ContentType="image/gif"/>
  <Default Extension="pdf" ContentType="application/pdf"/>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autoCompressPictures="0">
  <p:sldMasterIdLst>
    <p:sldMasterId r:id="rId1"/>
  </p:sldMasterIdLst>
  <p:notesMasterIdLst>
    <p:notesMasterId r:id="rId100"/>
  </p:notesMasterIdLst>
  <p:handoutMasterIdLst>
    <p:handoutMasterId r:id="rId101"/>
  </p:handoutMasterIdLst>
  <p:sldIdLst>
    <p:sldId id="256" r:id="rId2"/>
    <p:sldId id="344" r:id="rId3"/>
    <p:sldId id="257" r:id="rId4"/>
    <p:sldId id="258" r:id="rId5"/>
    <p:sldId id="259" r:id="rId6"/>
    <p:sldId id="260" r:id="rId7"/>
    <p:sldId id="261" r:id="rId8"/>
    <p:sldId id="263" r:id="rId9"/>
    <p:sldId id="262" r:id="rId10"/>
    <p:sldId id="264" r:id="rId11"/>
    <p:sldId id="265" r:id="rId12"/>
    <p:sldId id="266" r:id="rId13"/>
    <p:sldId id="345" r:id="rId14"/>
    <p:sldId id="267" r:id="rId15"/>
    <p:sldId id="268" r:id="rId16"/>
    <p:sldId id="269" r:id="rId17"/>
    <p:sldId id="270" r:id="rId18"/>
    <p:sldId id="271" r:id="rId19"/>
    <p:sldId id="272" r:id="rId20"/>
    <p:sldId id="341" r:id="rId21"/>
    <p:sldId id="274" r:id="rId22"/>
    <p:sldId id="273"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348" r:id="rId43"/>
    <p:sldId id="294" r:id="rId44"/>
    <p:sldId id="295" r:id="rId45"/>
    <p:sldId id="296" r:id="rId46"/>
    <p:sldId id="297" r:id="rId47"/>
    <p:sldId id="298" r:id="rId48"/>
    <p:sldId id="299" r:id="rId49"/>
    <p:sldId id="300" r:id="rId50"/>
    <p:sldId id="301" r:id="rId51"/>
    <p:sldId id="302" r:id="rId52"/>
    <p:sldId id="303" r:id="rId53"/>
    <p:sldId id="304" r:id="rId54"/>
    <p:sldId id="349" r:id="rId55"/>
    <p:sldId id="353" r:id="rId56"/>
    <p:sldId id="305" r:id="rId57"/>
    <p:sldId id="306" r:id="rId58"/>
    <p:sldId id="307" r:id="rId59"/>
    <p:sldId id="308" r:id="rId60"/>
    <p:sldId id="309" r:id="rId61"/>
    <p:sldId id="310" r:id="rId62"/>
    <p:sldId id="311" r:id="rId63"/>
    <p:sldId id="312" r:id="rId64"/>
    <p:sldId id="313" r:id="rId65"/>
    <p:sldId id="316" r:id="rId66"/>
    <p:sldId id="314" r:id="rId67"/>
    <p:sldId id="315" r:id="rId68"/>
    <p:sldId id="317" r:id="rId69"/>
    <p:sldId id="318" r:id="rId70"/>
    <p:sldId id="319" r:id="rId71"/>
    <p:sldId id="320" r:id="rId72"/>
    <p:sldId id="321" r:id="rId73"/>
    <p:sldId id="328" r:id="rId74"/>
    <p:sldId id="346" r:id="rId75"/>
    <p:sldId id="322" r:id="rId76"/>
    <p:sldId id="323" r:id="rId77"/>
    <p:sldId id="324" r:id="rId78"/>
    <p:sldId id="352" r:id="rId79"/>
    <p:sldId id="325" r:id="rId80"/>
    <p:sldId id="326" r:id="rId81"/>
    <p:sldId id="329" r:id="rId82"/>
    <p:sldId id="327" r:id="rId83"/>
    <p:sldId id="330" r:id="rId84"/>
    <p:sldId id="331" r:id="rId85"/>
    <p:sldId id="332" r:id="rId86"/>
    <p:sldId id="350" r:id="rId87"/>
    <p:sldId id="351" r:id="rId88"/>
    <p:sldId id="333" r:id="rId89"/>
    <p:sldId id="334" r:id="rId90"/>
    <p:sldId id="335" r:id="rId91"/>
    <p:sldId id="336" r:id="rId92"/>
    <p:sldId id="337" r:id="rId93"/>
    <p:sldId id="338" r:id="rId94"/>
    <p:sldId id="343" r:id="rId95"/>
    <p:sldId id="339" r:id="rId96"/>
    <p:sldId id="340" r:id="rId97"/>
    <p:sldId id="342" r:id="rId98"/>
    <p:sldId id="347" r:id="rId9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5049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02" autoAdjust="0"/>
    <p:restoredTop sz="94633" autoAdjust="0"/>
  </p:normalViewPr>
  <p:slideViewPr>
    <p:cSldViewPr snapToObjects="1">
      <p:cViewPr varScale="1">
        <p:scale>
          <a:sx n="107" d="100"/>
          <a:sy n="107" d="100"/>
        </p:scale>
        <p:origin x="-928" y="-104"/>
      </p:cViewPr>
      <p:guideLst>
        <p:guide orient="horz" pos="2160"/>
        <p:guide pos="2880"/>
      </p:guideLst>
    </p:cSldViewPr>
  </p:slideViewPr>
  <p:outlineViewPr>
    <p:cViewPr>
      <p:scale>
        <a:sx n="33" d="100"/>
        <a:sy n="33" d="100"/>
      </p:scale>
      <p:origin x="0" y="1060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60" Type="http://schemas.openxmlformats.org/officeDocument/2006/relationships/slide" Target="slides/slide59.xml"/><Relationship Id="rId70" Type="http://schemas.openxmlformats.org/officeDocument/2006/relationships/slide" Target="slides/slide69.xml"/><Relationship Id="rId94" Type="http://schemas.openxmlformats.org/officeDocument/2006/relationships/slide" Target="slides/slide93.xml"/><Relationship Id="rId7" Type="http://schemas.openxmlformats.org/officeDocument/2006/relationships/slide" Target="slides/slide6.xml"/><Relationship Id="rId74" Type="http://schemas.openxmlformats.org/officeDocument/2006/relationships/slide" Target="slides/slide73.xml"/><Relationship Id="rId102" Type="http://schemas.openxmlformats.org/officeDocument/2006/relationships/printerSettings" Target="printerSettings/printerSettings1.bin"/><Relationship Id="rId25" Type="http://schemas.openxmlformats.org/officeDocument/2006/relationships/slide" Target="slides/slide24.xml"/><Relationship Id="rId106" Type="http://schemas.openxmlformats.org/officeDocument/2006/relationships/tableStyles" Target="tableStyles.xml"/><Relationship Id="rId96" Type="http://schemas.openxmlformats.org/officeDocument/2006/relationships/slide" Target="slides/slide95.xml"/><Relationship Id="rId10" Type="http://schemas.openxmlformats.org/officeDocument/2006/relationships/slide" Target="slides/slide9.xml"/><Relationship Id="rId50" Type="http://schemas.openxmlformats.org/officeDocument/2006/relationships/slide" Target="slides/slide49.xml"/><Relationship Id="rId17" Type="http://schemas.openxmlformats.org/officeDocument/2006/relationships/slide" Target="slides/slide16.xml"/><Relationship Id="rId71" Type="http://schemas.openxmlformats.org/officeDocument/2006/relationships/slide" Target="slides/slide70.xml"/><Relationship Id="rId4" Type="http://schemas.openxmlformats.org/officeDocument/2006/relationships/slide" Target="slides/slide3.xml"/><Relationship Id="rId28" Type="http://schemas.openxmlformats.org/officeDocument/2006/relationships/slide" Target="slides/slide27.xml"/><Relationship Id="rId89" Type="http://schemas.openxmlformats.org/officeDocument/2006/relationships/slide" Target="slides/slide88.xml"/><Relationship Id="rId88" Type="http://schemas.openxmlformats.org/officeDocument/2006/relationships/slide" Target="slides/slide87.xml"/><Relationship Id="rId82" Type="http://schemas.openxmlformats.org/officeDocument/2006/relationships/slide" Target="slides/slide81.xml"/><Relationship Id="rId69" Type="http://schemas.openxmlformats.org/officeDocument/2006/relationships/slide" Target="slides/slide6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72" Type="http://schemas.openxmlformats.org/officeDocument/2006/relationships/slide" Target="slides/slide71.xml"/><Relationship Id="rId35" Type="http://schemas.openxmlformats.org/officeDocument/2006/relationships/slide" Target="slides/slide34.xml"/><Relationship Id="rId75" Type="http://schemas.openxmlformats.org/officeDocument/2006/relationships/slide" Target="slides/slide74.xml"/><Relationship Id="rId80" Type="http://schemas.openxmlformats.org/officeDocument/2006/relationships/slide" Target="slides/slide79.xml"/><Relationship Id="rId31" Type="http://schemas.openxmlformats.org/officeDocument/2006/relationships/slide" Target="slides/slide30.xml"/><Relationship Id="rId62" Type="http://schemas.openxmlformats.org/officeDocument/2006/relationships/slide" Target="slides/slide61.xml"/><Relationship Id="rId79" Type="http://schemas.openxmlformats.org/officeDocument/2006/relationships/slide" Target="slides/slide78.xml"/><Relationship Id="rId97" Type="http://schemas.openxmlformats.org/officeDocument/2006/relationships/slide" Target="slides/slide96.xml"/><Relationship Id="rId98" Type="http://schemas.openxmlformats.org/officeDocument/2006/relationships/slide" Target="slides/slide97.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32" Type="http://schemas.openxmlformats.org/officeDocument/2006/relationships/slide" Target="slides/slide31.xml"/><Relationship Id="rId13" Type="http://schemas.openxmlformats.org/officeDocument/2006/relationships/slide" Target="slides/slide12.xml"/><Relationship Id="rId52" Type="http://schemas.openxmlformats.org/officeDocument/2006/relationships/slide" Target="slides/slide51.xml"/><Relationship Id="rId54" Type="http://schemas.openxmlformats.org/officeDocument/2006/relationships/slide" Target="slides/slide53.xml"/><Relationship Id="rId101" Type="http://schemas.openxmlformats.org/officeDocument/2006/relationships/handoutMaster" Target="handoutMasters/handoutMaster1.xml"/><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84" Type="http://schemas.openxmlformats.org/officeDocument/2006/relationships/slide" Target="slides/slide83.xml"/><Relationship Id="rId30" Type="http://schemas.openxmlformats.org/officeDocument/2006/relationships/slide" Target="slides/slide29.xml"/><Relationship Id="rId29" Type="http://schemas.openxmlformats.org/officeDocument/2006/relationships/slide" Target="slides/slide28.xml"/><Relationship Id="rId83" Type="http://schemas.openxmlformats.org/officeDocument/2006/relationships/slide" Target="slides/slide82.xml"/><Relationship Id="rId41" Type="http://schemas.openxmlformats.org/officeDocument/2006/relationships/slide" Target="slides/slide40.xml"/><Relationship Id="rId5" Type="http://schemas.openxmlformats.org/officeDocument/2006/relationships/slide" Target="slides/slide4.xml"/><Relationship Id="rId22" Type="http://schemas.openxmlformats.org/officeDocument/2006/relationships/slide" Target="slides/slide21.xml"/><Relationship Id="rId95" Type="http://schemas.openxmlformats.org/officeDocument/2006/relationships/slide" Target="slides/slide94.xml"/><Relationship Id="rId39" Type="http://schemas.openxmlformats.org/officeDocument/2006/relationships/slide" Target="slides/slide38.xml"/><Relationship Id="rId43" Type="http://schemas.openxmlformats.org/officeDocument/2006/relationships/slide" Target="slides/slide42.xml"/><Relationship Id="rId104" Type="http://schemas.openxmlformats.org/officeDocument/2006/relationships/viewProps" Target="viewProps.xml"/><Relationship Id="rId90" Type="http://schemas.openxmlformats.org/officeDocument/2006/relationships/slide" Target="slides/slide89.xml"/><Relationship Id="rId77" Type="http://schemas.openxmlformats.org/officeDocument/2006/relationships/slide" Target="slides/slide76.xml"/><Relationship Id="rId63" Type="http://schemas.openxmlformats.org/officeDocument/2006/relationships/slide" Target="slides/slide62.xml"/><Relationship Id="rId85" Type="http://schemas.openxmlformats.org/officeDocument/2006/relationships/slide" Target="slides/slide84.xml"/><Relationship Id="rId105" Type="http://schemas.openxmlformats.org/officeDocument/2006/relationships/theme" Target="theme/theme1.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99" Type="http://schemas.openxmlformats.org/officeDocument/2006/relationships/slide" Target="slides/slide98.xml"/><Relationship Id="rId14" Type="http://schemas.openxmlformats.org/officeDocument/2006/relationships/slide" Target="slides/slide13.xml"/><Relationship Id="rId103" Type="http://schemas.openxmlformats.org/officeDocument/2006/relationships/presProps" Target="presProps.xml"/><Relationship Id="rId92" Type="http://schemas.openxmlformats.org/officeDocument/2006/relationships/slide" Target="slides/slide91.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73" Type="http://schemas.openxmlformats.org/officeDocument/2006/relationships/slide" Target="slides/slide72.xml"/><Relationship Id="rId87" Type="http://schemas.openxmlformats.org/officeDocument/2006/relationships/slide" Target="slides/slide86.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19" Type="http://schemas.openxmlformats.org/officeDocument/2006/relationships/slide" Target="slides/slide18.xml"/><Relationship Id="rId57" Type="http://schemas.openxmlformats.org/officeDocument/2006/relationships/slide" Target="slides/slide56.xml"/><Relationship Id="rId46" Type="http://schemas.openxmlformats.org/officeDocument/2006/relationships/slide" Target="slides/slide45.xml"/><Relationship Id="rId86" Type="http://schemas.openxmlformats.org/officeDocument/2006/relationships/slide" Target="slides/slide85.xml"/><Relationship Id="rId59" Type="http://schemas.openxmlformats.org/officeDocument/2006/relationships/slide" Target="slides/slide58.xml"/><Relationship Id="rId51" Type="http://schemas.openxmlformats.org/officeDocument/2006/relationships/slide" Target="slides/slide50.xml"/><Relationship Id="rId66" Type="http://schemas.openxmlformats.org/officeDocument/2006/relationships/slide" Target="slides/slide65.xml"/><Relationship Id="rId55" Type="http://schemas.openxmlformats.org/officeDocument/2006/relationships/slide" Target="slides/slide54.xml"/><Relationship Id="rId34" Type="http://schemas.openxmlformats.org/officeDocument/2006/relationships/slide" Target="slides/slide33.xml"/><Relationship Id="rId81" Type="http://schemas.openxmlformats.org/officeDocument/2006/relationships/slide" Target="slides/slide80.xml"/><Relationship Id="rId40" Type="http://schemas.openxmlformats.org/officeDocument/2006/relationships/slide" Target="slides/slide39.xml"/><Relationship Id="rId36" Type="http://schemas.openxmlformats.org/officeDocument/2006/relationships/slide" Target="slides/slide35.xml"/><Relationship Id="rId76" Type="http://schemas.openxmlformats.org/officeDocument/2006/relationships/slide" Target="slides/slide75.xml"/><Relationship Id="rId8" Type="http://schemas.openxmlformats.org/officeDocument/2006/relationships/slide" Target="slides/slide7.xml"/><Relationship Id="rId65" Type="http://schemas.openxmlformats.org/officeDocument/2006/relationships/slide" Target="slides/slide64.xml"/><Relationship Id="rId67" Type="http://schemas.openxmlformats.org/officeDocument/2006/relationships/slide" Target="slides/slide66.xml"/><Relationship Id="rId37" Type="http://schemas.openxmlformats.org/officeDocument/2006/relationships/slide" Target="slides/slide36.xml"/><Relationship Id="rId12" Type="http://schemas.openxmlformats.org/officeDocument/2006/relationships/slide" Target="slides/slide11.xml"/><Relationship Id="rId3" Type="http://schemas.openxmlformats.org/officeDocument/2006/relationships/slide" Target="slides/slide2.xml"/><Relationship Id="rId26" Type="http://schemas.openxmlformats.org/officeDocument/2006/relationships/slide" Target="slides/slide25.xml"/><Relationship Id="rId100" Type="http://schemas.openxmlformats.org/officeDocument/2006/relationships/notesMaster" Target="notesMasters/notesMaster1.xml"/><Relationship Id="rId11" Type="http://schemas.openxmlformats.org/officeDocument/2006/relationships/slide" Target="slides/slide10.xml"/><Relationship Id="rId68" Type="http://schemas.openxmlformats.org/officeDocument/2006/relationships/slide" Target="slides/slide67.xml"/><Relationship Id="rId16" Type="http://schemas.openxmlformats.org/officeDocument/2006/relationships/slide" Target="slides/slide15.xml"/><Relationship Id="rId33" Type="http://schemas.openxmlformats.org/officeDocument/2006/relationships/slide" Target="slides/slide32.xml"/><Relationship Id="rId91" Type="http://schemas.openxmlformats.org/officeDocument/2006/relationships/slide" Target="slides/slide90.xml"/><Relationship Id="rId93" Type="http://schemas.openxmlformats.org/officeDocument/2006/relationships/slide" Target="slides/slide92.xml"/><Relationship Id="rId78" Type="http://schemas.openxmlformats.org/officeDocument/2006/relationships/slide" Target="slides/slide77.xml"/><Relationship Id="rId15" Type="http://schemas.openxmlformats.org/officeDocument/2006/relationships/slide" Target="slides/slide14.xml"/><Relationship Id="rId21" Type="http://schemas.openxmlformats.org/officeDocument/2006/relationships/slide" Target="slides/slide2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66AD0B-F3FA-5640-A5EA-6118899B5EB8}" type="datetime1">
              <a:rPr lang="en-US" smtClean="0"/>
              <a:pPr/>
              <a:t>6/26/09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E7C1064-DAB5-144A-9FCE-AE340BB403AD}"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D4196E-8E7C-7149-B33B-0FF60FDFFCA7}" type="datetime1">
              <a:rPr lang="en-US" smtClean="0"/>
              <a:pPr/>
              <a:t>6/26/09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B3FBB8-DC65-724F-889F-E88B150E2308}"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AB3FBB8-DC65-724F-889F-E88B150E2308}" type="slidenum">
              <a:rPr lang="en-US" smtClean="0"/>
              <a:pPr/>
              <a:t>35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AB34514-6FC2-0A40-8123-407FE4D47AE4}" type="datetime1">
              <a:rPr lang="en-US" smtClean="0"/>
              <a:pPr/>
              <a:t>6/26/09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81447-C3CE-9F4F-A689-9A72CAFF10C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EB29EF-2B65-5142-B2FD-129D8420ED7B}" type="datetime1">
              <a:rPr lang="en-US" smtClean="0"/>
              <a:pPr/>
              <a:t>6/26/09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81447-C3CE-9F4F-A689-9A72CAFF10C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1618F2-7AE1-6044-A09B-19CA777C9EFF}" type="datetime1">
              <a:rPr lang="en-US" smtClean="0"/>
              <a:pPr/>
              <a:t>6/26/09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81447-C3CE-9F4F-A689-9A72CAFF10C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B057D9-34D1-4243-BAA1-5225C67AF765}" type="datetime1">
              <a:rPr lang="en-US" smtClean="0"/>
              <a:pPr/>
              <a:t>6/26/09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81447-C3CE-9F4F-A689-9A72CAFF10C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5FD6089-6A3C-0F4B-9D2F-717F9E0F8A7D}" type="datetime1">
              <a:rPr lang="en-US" smtClean="0"/>
              <a:pPr/>
              <a:t>6/26/09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81447-C3CE-9F4F-A689-9A72CAFF10C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4C11B8A-10CD-534B-9DED-3F1F621C8C1C}" type="datetime1">
              <a:rPr lang="en-US" smtClean="0"/>
              <a:pPr/>
              <a:t>6/26/09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081447-C3CE-9F4F-A689-9A72CAFF10C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01ED19-E6D2-224A-968A-089D6E33246B}" type="datetime1">
              <a:rPr lang="en-US" smtClean="0"/>
              <a:pPr/>
              <a:t>6/26/09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081447-C3CE-9F4F-A689-9A72CAFF10C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75A32A-FB0A-A24E-93D4-655E78E04B70}" type="datetime1">
              <a:rPr lang="en-US" smtClean="0"/>
              <a:pPr/>
              <a:t>6/26/09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081447-C3CE-9F4F-A689-9A72CAFF10C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DBAF5C-4DB9-4540-B7AF-6EBAA2CA4375}" type="datetime1">
              <a:rPr lang="en-US" smtClean="0"/>
              <a:pPr/>
              <a:t>6/26/09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081447-C3CE-9F4F-A689-9A72CAFF10C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2E51AC-2468-664C-A53E-CCFB7F89C707}" type="datetime1">
              <a:rPr lang="en-US" smtClean="0"/>
              <a:pPr/>
              <a:t>6/26/09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081447-C3CE-9F4F-A689-9A72CAFF10C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3FB5CE-E07F-5D41-A48B-DF0D46090B1D}" type="datetime1">
              <a:rPr lang="en-US" smtClean="0"/>
              <a:pPr/>
              <a:t>6/26/09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081447-C3CE-9F4F-A689-9A72CAFF10C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ADD71D-CBC9-6F4D-8A12-DCB07976E653}" type="datetime1">
              <a:rPr lang="en-US" smtClean="0"/>
              <a:pPr/>
              <a:t>6/26/09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081447-C3CE-9F4F-A689-9A72CAFF10C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3"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gif"/><Relationship Id="rId3"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2.jpeg"/></Relationships>
</file>

<file path=ppt/slides/_rels/slide12.xml.rels><?xml version="1.0" encoding="UTF-8" standalone="yes"?>
<Relationships xmlns="http://schemas.openxmlformats.org/package/2006/relationships"><Relationship Id="rId8" Type="http://schemas.openxmlformats.org/officeDocument/2006/relationships/image" Target="../media/image28.pdf"/><Relationship Id="rId4" Type="http://schemas.openxmlformats.org/officeDocument/2006/relationships/image" Target="../media/image24.pdf"/><Relationship Id="rId10" Type="http://schemas.openxmlformats.org/officeDocument/2006/relationships/image" Target="../media/image30.pdf"/><Relationship Id="rId5" Type="http://schemas.openxmlformats.org/officeDocument/2006/relationships/image" Target="../media/image25.png"/><Relationship Id="rId7" Type="http://schemas.openxmlformats.org/officeDocument/2006/relationships/image" Target="../media/image27.png"/><Relationship Id="rId11"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1.gif"/><Relationship Id="rId9" Type="http://schemas.openxmlformats.org/officeDocument/2006/relationships/image" Target="../media/image29.png"/><Relationship Id="rId3" Type="http://schemas.openxmlformats.org/officeDocument/2006/relationships/image" Target="../media/image2.jpeg"/><Relationship Id="rId6" Type="http://schemas.openxmlformats.org/officeDocument/2006/relationships/image" Target="../media/image26.pdf"/></Relationships>
</file>

<file path=ppt/slides/_rels/slide13.xml.rels><?xml version="1.0" encoding="UTF-8" standalone="yes"?>
<Relationships xmlns="http://schemas.openxmlformats.org/package/2006/relationships"><Relationship Id="rId4" Type="http://schemas.openxmlformats.org/officeDocument/2006/relationships/image" Target="../media/image32.pdf"/><Relationship Id="rId5" Type="http://schemas.openxmlformats.org/officeDocument/2006/relationships/image" Target="../media/image33.png"/><Relationship Id="rId7"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2.jpeg"/><Relationship Id="rId6" Type="http://schemas.openxmlformats.org/officeDocument/2006/relationships/image" Target="../media/image34.pdf"/></Relationships>
</file>

<file path=ppt/slides/_rels/slide14.xml.rels><?xml version="1.0" encoding="UTF-8" standalone="yes"?>
<Relationships xmlns="http://schemas.openxmlformats.org/package/2006/relationships"><Relationship Id="rId4" Type="http://schemas.openxmlformats.org/officeDocument/2006/relationships/image" Target="../media/image36.pdf"/><Relationship Id="rId7" Type="http://schemas.openxmlformats.org/officeDocument/2006/relationships/image" Target="../media/image39.png"/><Relationship Id="rId11"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8.pdf"/><Relationship Id="rId8" Type="http://schemas.openxmlformats.org/officeDocument/2006/relationships/image" Target="../media/image40.pdf"/><Relationship Id="rId13" Type="http://schemas.openxmlformats.org/officeDocument/2006/relationships/image" Target="../media/image45.png"/><Relationship Id="rId10" Type="http://schemas.openxmlformats.org/officeDocument/2006/relationships/image" Target="../media/image42.pdf"/><Relationship Id="rId5" Type="http://schemas.openxmlformats.org/officeDocument/2006/relationships/image" Target="../media/image37.png"/><Relationship Id="rId12" Type="http://schemas.openxmlformats.org/officeDocument/2006/relationships/image" Target="../media/image44.pdf"/><Relationship Id="rId2" Type="http://schemas.openxmlformats.org/officeDocument/2006/relationships/image" Target="../media/image1.gif"/><Relationship Id="rId9" Type="http://schemas.openxmlformats.org/officeDocument/2006/relationships/image" Target="../media/image41.png"/><Relationship Id="rId3" Type="http://schemas.openxmlformats.org/officeDocument/2006/relationships/image" Target="../media/image2.jpeg"/></Relationships>
</file>

<file path=ppt/slides/_rels/slide15.xml.rels><?xml version="1.0" encoding="UTF-8" standalone="yes"?>
<Relationships xmlns="http://schemas.openxmlformats.org/package/2006/relationships"><Relationship Id="rId4" Type="http://schemas.openxmlformats.org/officeDocument/2006/relationships/image" Target="../media/image46.pdf"/><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2.jpeg"/><Relationship Id="rId5"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4" Type="http://schemas.openxmlformats.org/officeDocument/2006/relationships/image" Target="../media/image48.png"/><Relationship Id="rId5" Type="http://schemas.openxmlformats.org/officeDocument/2006/relationships/image" Target="../media/image49.pdf"/><Relationship Id="rId7" Type="http://schemas.openxmlformats.org/officeDocument/2006/relationships/image" Target="../media/image51.pdf"/><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2.jpeg"/><Relationship Id="rId6"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57.pdf"/><Relationship Id="rId4" Type="http://schemas.openxmlformats.org/officeDocument/2006/relationships/image" Target="../media/image53.pdf"/><Relationship Id="rId10" Type="http://schemas.openxmlformats.org/officeDocument/2006/relationships/image" Target="../media/image59.pdf"/><Relationship Id="rId5" Type="http://schemas.openxmlformats.org/officeDocument/2006/relationships/image" Target="../media/image54.png"/><Relationship Id="rId7" Type="http://schemas.openxmlformats.org/officeDocument/2006/relationships/image" Target="../media/image56.png"/><Relationship Id="rId11"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image" Target="../media/image1.gif"/><Relationship Id="rId9" Type="http://schemas.openxmlformats.org/officeDocument/2006/relationships/image" Target="../media/image58.png"/><Relationship Id="rId3" Type="http://schemas.openxmlformats.org/officeDocument/2006/relationships/image" Target="../media/image2.jpeg"/><Relationship Id="rId6" Type="http://schemas.openxmlformats.org/officeDocument/2006/relationships/image" Target="../media/image55.pdf"/></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4" Type="http://schemas.openxmlformats.org/officeDocument/2006/relationships/image" Target="../media/image61.pdf"/><Relationship Id="rId10" Type="http://schemas.openxmlformats.org/officeDocument/2006/relationships/image" Target="../media/image66.png"/><Relationship Id="rId5" Type="http://schemas.openxmlformats.org/officeDocument/2006/relationships/image" Target="../media/image62.png"/><Relationship Id="rId7"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image" Target="../media/image1.gif"/><Relationship Id="rId9" Type="http://schemas.openxmlformats.org/officeDocument/2006/relationships/image" Target="../media/image65.pdf"/><Relationship Id="rId3" Type="http://schemas.openxmlformats.org/officeDocument/2006/relationships/image" Target="../media/image2.jpeg"/><Relationship Id="rId6" Type="http://schemas.openxmlformats.org/officeDocument/2006/relationships/image" Target="../media/image63.pdf"/></Relationships>
</file>

<file path=ppt/slides/_rels/slide19.xml.rels><?xml version="1.0" encoding="UTF-8" standalone="yes"?>
<Relationships xmlns="http://schemas.openxmlformats.org/package/2006/relationships"><Relationship Id="rId4" Type="http://schemas.openxmlformats.org/officeDocument/2006/relationships/image" Target="../media/image67.pdf"/><Relationship Id="rId5" Type="http://schemas.openxmlformats.org/officeDocument/2006/relationships/image" Target="../media/image68.png"/><Relationship Id="rId7"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2.jpeg"/><Relationship Id="rId6" Type="http://schemas.openxmlformats.org/officeDocument/2006/relationships/image" Target="../media/image69.pd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4"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2.jpeg"/></Relationships>
</file>

<file path=ppt/slides/_rels/slide21.xml.rels><?xml version="1.0" encoding="UTF-8" standalone="yes"?>
<Relationships xmlns="http://schemas.openxmlformats.org/package/2006/relationships"><Relationship Id="rId2" Type="http://schemas.openxmlformats.org/officeDocument/2006/relationships/image" Target="../media/image1.gif"/><Relationship Id="rId3"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4" Type="http://schemas.openxmlformats.org/officeDocument/2006/relationships/image" Target="../media/image72.pdf"/><Relationship Id="rId5" Type="http://schemas.openxmlformats.org/officeDocument/2006/relationships/image" Target="../media/image73.png"/><Relationship Id="rId7"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2.jpeg"/><Relationship Id="rId6" Type="http://schemas.openxmlformats.org/officeDocument/2006/relationships/image" Target="../media/image74.pdf"/></Relationships>
</file>

<file path=ppt/slides/_rels/slide23.xml.rels><?xml version="1.0" encoding="UTF-8" standalone="yes"?>
<Relationships xmlns="http://schemas.openxmlformats.org/package/2006/relationships"><Relationship Id="rId8" Type="http://schemas.openxmlformats.org/officeDocument/2006/relationships/image" Target="../media/image80.pdf"/><Relationship Id="rId4" Type="http://schemas.openxmlformats.org/officeDocument/2006/relationships/image" Target="../media/image76.pdf"/><Relationship Id="rId10" Type="http://schemas.openxmlformats.org/officeDocument/2006/relationships/image" Target="../media/image82.pdf"/><Relationship Id="rId5" Type="http://schemas.openxmlformats.org/officeDocument/2006/relationships/image" Target="../media/image77.png"/><Relationship Id="rId7" Type="http://schemas.openxmlformats.org/officeDocument/2006/relationships/image" Target="../media/image79.png"/><Relationship Id="rId11" Type="http://schemas.openxmlformats.org/officeDocument/2006/relationships/image" Target="../media/image83.png"/><Relationship Id="rId1" Type="http://schemas.openxmlformats.org/officeDocument/2006/relationships/slideLayout" Target="../slideLayouts/slideLayout2.xml"/><Relationship Id="rId2" Type="http://schemas.openxmlformats.org/officeDocument/2006/relationships/image" Target="../media/image1.gif"/><Relationship Id="rId9" Type="http://schemas.openxmlformats.org/officeDocument/2006/relationships/image" Target="../media/image81.png"/><Relationship Id="rId3" Type="http://schemas.openxmlformats.org/officeDocument/2006/relationships/image" Target="../media/image2.jpeg"/><Relationship Id="rId6" Type="http://schemas.openxmlformats.org/officeDocument/2006/relationships/image" Target="../media/image78.pdf"/></Relationships>
</file>

<file path=ppt/slides/_rels/slide24.xml.rels><?xml version="1.0" encoding="UTF-8" standalone="yes"?>
<Relationships xmlns="http://schemas.openxmlformats.org/package/2006/relationships"><Relationship Id="rId14" Type="http://schemas.openxmlformats.org/officeDocument/2006/relationships/image" Target="../media/image94.pdf"/><Relationship Id="rId4" Type="http://schemas.openxmlformats.org/officeDocument/2006/relationships/image" Target="../media/image84.pdf"/><Relationship Id="rId7" Type="http://schemas.openxmlformats.org/officeDocument/2006/relationships/image" Target="../media/image87.png"/><Relationship Id="rId11"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86.pdf"/><Relationship Id="rId8" Type="http://schemas.openxmlformats.org/officeDocument/2006/relationships/image" Target="../media/image88.pdf"/><Relationship Id="rId13" Type="http://schemas.openxmlformats.org/officeDocument/2006/relationships/image" Target="../media/image93.png"/><Relationship Id="rId10" Type="http://schemas.openxmlformats.org/officeDocument/2006/relationships/image" Target="../media/image90.pdf"/><Relationship Id="rId5" Type="http://schemas.openxmlformats.org/officeDocument/2006/relationships/image" Target="../media/image85.png"/><Relationship Id="rId15" Type="http://schemas.openxmlformats.org/officeDocument/2006/relationships/image" Target="../media/image95.png"/><Relationship Id="rId12" Type="http://schemas.openxmlformats.org/officeDocument/2006/relationships/image" Target="../media/image92.pdf"/><Relationship Id="rId2" Type="http://schemas.openxmlformats.org/officeDocument/2006/relationships/image" Target="../media/image1.gif"/><Relationship Id="rId9" Type="http://schemas.openxmlformats.org/officeDocument/2006/relationships/image" Target="../media/image89.png"/><Relationship Id="rId3" Type="http://schemas.openxmlformats.org/officeDocument/2006/relationships/image" Target="../media/image2.jpeg"/></Relationships>
</file>

<file path=ppt/slides/_rels/slide25.xml.rels><?xml version="1.0" encoding="UTF-8" standalone="yes"?>
<Relationships xmlns="http://schemas.openxmlformats.org/package/2006/relationships"><Relationship Id="rId8" Type="http://schemas.openxmlformats.org/officeDocument/2006/relationships/image" Target="../media/image100.pdf"/><Relationship Id="rId4" Type="http://schemas.openxmlformats.org/officeDocument/2006/relationships/image" Target="../media/image96.pdf"/><Relationship Id="rId5" Type="http://schemas.openxmlformats.org/officeDocument/2006/relationships/image" Target="../media/image97.png"/><Relationship Id="rId7"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image" Target="../media/image1.gif"/><Relationship Id="rId9" Type="http://schemas.openxmlformats.org/officeDocument/2006/relationships/image" Target="../media/image101.png"/><Relationship Id="rId3" Type="http://schemas.openxmlformats.org/officeDocument/2006/relationships/image" Target="../media/image2.jpeg"/><Relationship Id="rId6" Type="http://schemas.openxmlformats.org/officeDocument/2006/relationships/image" Target="../media/image98.pdf"/></Relationships>
</file>

<file path=ppt/slides/_rels/slide26.xml.rels><?xml version="1.0" encoding="UTF-8" standalone="yes"?>
<Relationships xmlns="http://schemas.openxmlformats.org/package/2006/relationships"><Relationship Id="rId2" Type="http://schemas.openxmlformats.org/officeDocument/2006/relationships/image" Target="../media/image1.gif"/><Relationship Id="rId3"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106.png"/><Relationship Id="rId4" Type="http://schemas.openxmlformats.org/officeDocument/2006/relationships/image" Target="../media/image102.png"/><Relationship Id="rId10" Type="http://schemas.openxmlformats.org/officeDocument/2006/relationships/image" Target="../media/image108.png"/><Relationship Id="rId5" Type="http://schemas.openxmlformats.org/officeDocument/2006/relationships/image" Target="../media/image103.pdf"/><Relationship Id="rId7" Type="http://schemas.openxmlformats.org/officeDocument/2006/relationships/image" Target="../media/image105.pdf"/><Relationship Id="rId1" Type="http://schemas.openxmlformats.org/officeDocument/2006/relationships/slideLayout" Target="../slideLayouts/slideLayout2.xml"/><Relationship Id="rId2" Type="http://schemas.openxmlformats.org/officeDocument/2006/relationships/image" Target="../media/image1.gif"/><Relationship Id="rId9" Type="http://schemas.openxmlformats.org/officeDocument/2006/relationships/image" Target="../media/image107.pdf"/><Relationship Id="rId3" Type="http://schemas.openxmlformats.org/officeDocument/2006/relationships/image" Target="../media/image2.jpeg"/><Relationship Id="rId6" Type="http://schemas.openxmlformats.org/officeDocument/2006/relationships/image" Target="../media/image104.png"/></Relationships>
</file>

<file path=ppt/slides/_rels/slide28.xml.rels><?xml version="1.0" encoding="UTF-8" standalone="yes"?>
<Relationships xmlns="http://schemas.openxmlformats.org/package/2006/relationships"><Relationship Id="rId4" Type="http://schemas.openxmlformats.org/officeDocument/2006/relationships/image" Target="../media/image109.pdf"/><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2.jpeg"/><Relationship Id="rId5" Type="http://schemas.openxmlformats.org/officeDocument/2006/relationships/image" Target="../media/image110.png"/></Relationships>
</file>

<file path=ppt/slides/_rels/slide29.xml.rels><?xml version="1.0" encoding="UTF-8" standalone="yes"?>
<Relationships xmlns="http://schemas.openxmlformats.org/package/2006/relationships"><Relationship Id="rId8" Type="http://schemas.openxmlformats.org/officeDocument/2006/relationships/image" Target="../media/image115.pdf"/><Relationship Id="rId4" Type="http://schemas.openxmlformats.org/officeDocument/2006/relationships/image" Target="../media/image111.pdf"/><Relationship Id="rId5" Type="http://schemas.openxmlformats.org/officeDocument/2006/relationships/image" Target="../media/image112.png"/><Relationship Id="rId7" Type="http://schemas.openxmlformats.org/officeDocument/2006/relationships/image" Target="../media/image114.png"/><Relationship Id="rId1" Type="http://schemas.openxmlformats.org/officeDocument/2006/relationships/slideLayout" Target="../slideLayouts/slideLayout2.xml"/><Relationship Id="rId2" Type="http://schemas.openxmlformats.org/officeDocument/2006/relationships/image" Target="../media/image1.gif"/><Relationship Id="rId9" Type="http://schemas.openxmlformats.org/officeDocument/2006/relationships/image" Target="../media/image116.png"/><Relationship Id="rId3" Type="http://schemas.openxmlformats.org/officeDocument/2006/relationships/image" Target="../media/image2.jpeg"/><Relationship Id="rId6" Type="http://schemas.openxmlformats.org/officeDocument/2006/relationships/image" Target="../media/image113.pdf"/></Relationships>
</file>

<file path=ppt/slides/_rels/slide3.xml.rels><?xml version="1.0" encoding="UTF-8" standalone="yes"?>
<Relationships xmlns="http://schemas.openxmlformats.org/package/2006/relationships"><Relationship Id="rId2" Type="http://schemas.openxmlformats.org/officeDocument/2006/relationships/image" Target="../media/image1.gif"/><Relationship Id="rId3"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4" Type="http://schemas.openxmlformats.org/officeDocument/2006/relationships/image" Target="../media/image117.pdf"/><Relationship Id="rId5" Type="http://schemas.openxmlformats.org/officeDocument/2006/relationships/image" Target="../media/image118.png"/><Relationship Id="rId7" Type="http://schemas.openxmlformats.org/officeDocument/2006/relationships/image" Target="../media/image120.png"/><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2.jpeg"/><Relationship Id="rId6" Type="http://schemas.openxmlformats.org/officeDocument/2006/relationships/image" Target="../media/image119.pdf"/></Relationships>
</file>

<file path=ppt/slides/_rels/slide31.xml.rels><?xml version="1.0" encoding="UTF-8" standalone="yes"?>
<Relationships xmlns="http://schemas.openxmlformats.org/package/2006/relationships"><Relationship Id="rId8" Type="http://schemas.openxmlformats.org/officeDocument/2006/relationships/image" Target="../media/image125.pdf"/><Relationship Id="rId4" Type="http://schemas.openxmlformats.org/officeDocument/2006/relationships/image" Target="../media/image121.pdf"/><Relationship Id="rId5" Type="http://schemas.openxmlformats.org/officeDocument/2006/relationships/image" Target="../media/image122.png"/><Relationship Id="rId7" Type="http://schemas.openxmlformats.org/officeDocument/2006/relationships/image" Target="../media/image124.png"/><Relationship Id="rId1" Type="http://schemas.openxmlformats.org/officeDocument/2006/relationships/slideLayout" Target="../slideLayouts/slideLayout2.xml"/><Relationship Id="rId2" Type="http://schemas.openxmlformats.org/officeDocument/2006/relationships/image" Target="../media/image1.gif"/><Relationship Id="rId9" Type="http://schemas.openxmlformats.org/officeDocument/2006/relationships/image" Target="../media/image126.png"/><Relationship Id="rId3" Type="http://schemas.openxmlformats.org/officeDocument/2006/relationships/image" Target="../media/image2.jpeg"/><Relationship Id="rId6" Type="http://schemas.openxmlformats.org/officeDocument/2006/relationships/image" Target="../media/image123.pdf"/></Relationships>
</file>

<file path=ppt/slides/_rels/slide32.xml.rels><?xml version="1.0" encoding="UTF-8" standalone="yes"?>
<Relationships xmlns="http://schemas.openxmlformats.org/package/2006/relationships"><Relationship Id="rId4" Type="http://schemas.openxmlformats.org/officeDocument/2006/relationships/image" Target="../media/image127.pdf"/><Relationship Id="rId5" Type="http://schemas.openxmlformats.org/officeDocument/2006/relationships/image" Target="../media/image128.png"/><Relationship Id="rId7" Type="http://schemas.openxmlformats.org/officeDocument/2006/relationships/image" Target="../media/image130.png"/><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2.jpeg"/><Relationship Id="rId6" Type="http://schemas.openxmlformats.org/officeDocument/2006/relationships/image" Target="../media/image129.pdf"/></Relationships>
</file>

<file path=ppt/slides/_rels/slide33.xml.rels><?xml version="1.0" encoding="UTF-8" standalone="yes"?>
<Relationships xmlns="http://schemas.openxmlformats.org/package/2006/relationships"><Relationship Id="rId8" Type="http://schemas.openxmlformats.org/officeDocument/2006/relationships/image" Target="../media/image135.pdf"/><Relationship Id="rId4" Type="http://schemas.openxmlformats.org/officeDocument/2006/relationships/image" Target="../media/image131.pdf"/><Relationship Id="rId5" Type="http://schemas.openxmlformats.org/officeDocument/2006/relationships/image" Target="../media/image132.png"/><Relationship Id="rId7" Type="http://schemas.openxmlformats.org/officeDocument/2006/relationships/image" Target="../media/image134.png"/><Relationship Id="rId1" Type="http://schemas.openxmlformats.org/officeDocument/2006/relationships/slideLayout" Target="../slideLayouts/slideLayout2.xml"/><Relationship Id="rId2" Type="http://schemas.openxmlformats.org/officeDocument/2006/relationships/image" Target="../media/image1.gif"/><Relationship Id="rId9" Type="http://schemas.openxmlformats.org/officeDocument/2006/relationships/image" Target="../media/image136.png"/><Relationship Id="rId3" Type="http://schemas.openxmlformats.org/officeDocument/2006/relationships/image" Target="../media/image2.jpeg"/><Relationship Id="rId6" Type="http://schemas.openxmlformats.org/officeDocument/2006/relationships/image" Target="../media/image133.pdf"/></Relationships>
</file>

<file path=ppt/slides/_rels/slide34.xml.rels><?xml version="1.0" encoding="UTF-8" standalone="yes"?>
<Relationships xmlns="http://schemas.openxmlformats.org/package/2006/relationships"><Relationship Id="rId4" Type="http://schemas.openxmlformats.org/officeDocument/2006/relationships/image" Target="../media/image137.pdf"/><Relationship Id="rId5" Type="http://schemas.openxmlformats.org/officeDocument/2006/relationships/image" Target="../media/image138.png"/><Relationship Id="rId7" Type="http://schemas.openxmlformats.org/officeDocument/2006/relationships/image" Target="../media/image140.png"/><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2.jpeg"/><Relationship Id="rId6" Type="http://schemas.openxmlformats.org/officeDocument/2006/relationships/image" Target="../media/image139.pdf"/></Relationships>
</file>

<file path=ppt/slides/_rels/slide35.xml.rels><?xml version="1.0" encoding="UTF-8" standalone="yes"?>
<Relationships xmlns="http://schemas.openxmlformats.org/package/2006/relationships"><Relationship Id="rId8" Type="http://schemas.openxmlformats.org/officeDocument/2006/relationships/image" Target="../media/image144.png"/><Relationship Id="rId4" Type="http://schemas.openxmlformats.org/officeDocument/2006/relationships/image" Target="../media/image2.jpeg"/><Relationship Id="rId5" Type="http://schemas.openxmlformats.org/officeDocument/2006/relationships/image" Target="../media/image141.pdf"/><Relationship Id="rId7" Type="http://schemas.openxmlformats.org/officeDocument/2006/relationships/image" Target="../media/image143.pdf"/><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gif"/><Relationship Id="rId6" Type="http://schemas.openxmlformats.org/officeDocument/2006/relationships/image" Target="../media/image142.png"/></Relationships>
</file>

<file path=ppt/slides/_rels/slide36.xml.rels><?xml version="1.0" encoding="UTF-8" standalone="yes"?>
<Relationships xmlns="http://schemas.openxmlformats.org/package/2006/relationships"><Relationship Id="rId8" Type="http://schemas.openxmlformats.org/officeDocument/2006/relationships/image" Target="../media/image149.pdf"/><Relationship Id="rId4" Type="http://schemas.openxmlformats.org/officeDocument/2006/relationships/image" Target="../media/image145.pdf"/><Relationship Id="rId5" Type="http://schemas.openxmlformats.org/officeDocument/2006/relationships/image" Target="../media/image146.png"/><Relationship Id="rId7" Type="http://schemas.openxmlformats.org/officeDocument/2006/relationships/image" Target="../media/image148.png"/><Relationship Id="rId1" Type="http://schemas.openxmlformats.org/officeDocument/2006/relationships/slideLayout" Target="../slideLayouts/slideLayout2.xml"/><Relationship Id="rId2" Type="http://schemas.openxmlformats.org/officeDocument/2006/relationships/image" Target="../media/image1.gif"/><Relationship Id="rId9" Type="http://schemas.openxmlformats.org/officeDocument/2006/relationships/image" Target="../media/image150.png"/><Relationship Id="rId3" Type="http://schemas.openxmlformats.org/officeDocument/2006/relationships/image" Target="../media/image2.jpeg"/><Relationship Id="rId6" Type="http://schemas.openxmlformats.org/officeDocument/2006/relationships/image" Target="../media/image147.pdf"/></Relationships>
</file>

<file path=ppt/slides/_rels/slide37.xml.rels><?xml version="1.0" encoding="UTF-8" standalone="yes"?>
<Relationships xmlns="http://schemas.openxmlformats.org/package/2006/relationships"><Relationship Id="rId4" Type="http://schemas.openxmlformats.org/officeDocument/2006/relationships/image" Target="../media/image151.pdf"/><Relationship Id="rId7" Type="http://schemas.openxmlformats.org/officeDocument/2006/relationships/image" Target="../media/image154.png"/><Relationship Id="rId11" Type="http://schemas.openxmlformats.org/officeDocument/2006/relationships/image" Target="../media/image158.png"/><Relationship Id="rId1" Type="http://schemas.openxmlformats.org/officeDocument/2006/relationships/slideLayout" Target="../slideLayouts/slideLayout2.xml"/><Relationship Id="rId6" Type="http://schemas.openxmlformats.org/officeDocument/2006/relationships/image" Target="../media/image153.pdf"/><Relationship Id="rId8" Type="http://schemas.openxmlformats.org/officeDocument/2006/relationships/image" Target="../media/image155.pdf"/><Relationship Id="rId13" Type="http://schemas.openxmlformats.org/officeDocument/2006/relationships/image" Target="../media/image160.png"/><Relationship Id="rId10" Type="http://schemas.openxmlformats.org/officeDocument/2006/relationships/image" Target="../media/image157.pdf"/><Relationship Id="rId5" Type="http://schemas.openxmlformats.org/officeDocument/2006/relationships/image" Target="../media/image152.png"/><Relationship Id="rId12" Type="http://schemas.openxmlformats.org/officeDocument/2006/relationships/image" Target="../media/image159.pdf"/><Relationship Id="rId2" Type="http://schemas.openxmlformats.org/officeDocument/2006/relationships/image" Target="../media/image1.gif"/><Relationship Id="rId9" Type="http://schemas.openxmlformats.org/officeDocument/2006/relationships/image" Target="../media/image156.png"/><Relationship Id="rId3" Type="http://schemas.openxmlformats.org/officeDocument/2006/relationships/image" Target="../media/image2.jpeg"/></Relationships>
</file>

<file path=ppt/slides/_rels/slide38.xml.rels><?xml version="1.0" encoding="UTF-8" standalone="yes"?>
<Relationships xmlns="http://schemas.openxmlformats.org/package/2006/relationships"><Relationship Id="rId4" Type="http://schemas.openxmlformats.org/officeDocument/2006/relationships/image" Target="../media/image161.pdf"/><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2.jpeg"/><Relationship Id="rId5" Type="http://schemas.openxmlformats.org/officeDocument/2006/relationships/image" Target="../media/image162.png"/></Relationships>
</file>

<file path=ppt/slides/_rels/slide39.xml.rels><?xml version="1.0" encoding="UTF-8" standalone="yes"?>
<Relationships xmlns="http://schemas.openxmlformats.org/package/2006/relationships"><Relationship Id="rId4" Type="http://schemas.openxmlformats.org/officeDocument/2006/relationships/image" Target="../media/image121.pdf"/><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2.jpeg"/><Relationship Id="rId5" Type="http://schemas.openxmlformats.org/officeDocument/2006/relationships/image" Target="../media/image122.png"/></Relationships>
</file>

<file path=ppt/slides/_rels/slide4.xml.rels><?xml version="1.0" encoding="UTF-8" standalone="yes"?>
<Relationships xmlns="http://schemas.openxmlformats.org/package/2006/relationships"><Relationship Id="rId2" Type="http://schemas.openxmlformats.org/officeDocument/2006/relationships/image" Target="../media/image1.gif"/><Relationship Id="rId3"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67.pdf"/><Relationship Id="rId4" Type="http://schemas.openxmlformats.org/officeDocument/2006/relationships/image" Target="../media/image163.pdf"/><Relationship Id="rId5" Type="http://schemas.openxmlformats.org/officeDocument/2006/relationships/image" Target="../media/image164.png"/><Relationship Id="rId7" Type="http://schemas.openxmlformats.org/officeDocument/2006/relationships/image" Target="../media/image166.png"/><Relationship Id="rId1" Type="http://schemas.openxmlformats.org/officeDocument/2006/relationships/slideLayout" Target="../slideLayouts/slideLayout2.xml"/><Relationship Id="rId2" Type="http://schemas.openxmlformats.org/officeDocument/2006/relationships/image" Target="../media/image1.gif"/><Relationship Id="rId9" Type="http://schemas.openxmlformats.org/officeDocument/2006/relationships/image" Target="../media/image168.png"/><Relationship Id="rId3" Type="http://schemas.openxmlformats.org/officeDocument/2006/relationships/image" Target="../media/image2.jpeg"/><Relationship Id="rId6" Type="http://schemas.openxmlformats.org/officeDocument/2006/relationships/image" Target="../media/image165.pdf"/></Relationships>
</file>

<file path=ppt/slides/_rels/slide41.xml.rels><?xml version="1.0" encoding="UTF-8" standalone="yes"?>
<Relationships xmlns="http://schemas.openxmlformats.org/package/2006/relationships"><Relationship Id="rId8" Type="http://schemas.openxmlformats.org/officeDocument/2006/relationships/image" Target="../media/image173.pdf"/><Relationship Id="rId4" Type="http://schemas.openxmlformats.org/officeDocument/2006/relationships/image" Target="../media/image169.pdf"/><Relationship Id="rId10" Type="http://schemas.openxmlformats.org/officeDocument/2006/relationships/image" Target="../media/image175.pdf"/><Relationship Id="rId5" Type="http://schemas.openxmlformats.org/officeDocument/2006/relationships/image" Target="../media/image170.png"/><Relationship Id="rId7" Type="http://schemas.openxmlformats.org/officeDocument/2006/relationships/image" Target="../media/image172.png"/><Relationship Id="rId11" Type="http://schemas.openxmlformats.org/officeDocument/2006/relationships/image" Target="../media/image176.png"/><Relationship Id="rId1" Type="http://schemas.openxmlformats.org/officeDocument/2006/relationships/slideLayout" Target="../slideLayouts/slideLayout2.xml"/><Relationship Id="rId2" Type="http://schemas.openxmlformats.org/officeDocument/2006/relationships/image" Target="../media/image1.gif"/><Relationship Id="rId9" Type="http://schemas.openxmlformats.org/officeDocument/2006/relationships/image" Target="../media/image174.png"/><Relationship Id="rId3" Type="http://schemas.openxmlformats.org/officeDocument/2006/relationships/image" Target="../media/image2.jpeg"/><Relationship Id="rId6" Type="http://schemas.openxmlformats.org/officeDocument/2006/relationships/image" Target="../media/image171.pdf"/></Relationships>
</file>

<file path=ppt/slides/_rels/slide42.xml.rels><?xml version="1.0" encoding="UTF-8" standalone="yes"?>
<Relationships xmlns="http://schemas.openxmlformats.org/package/2006/relationships"><Relationship Id="rId4" Type="http://schemas.openxmlformats.org/officeDocument/2006/relationships/image" Target="../media/image177.wmf"/><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2.jpeg"/><Relationship Id="rId5" Type="http://schemas.openxmlformats.org/officeDocument/2006/relationships/image" Target="../media/image178.wmf"/></Relationships>
</file>

<file path=ppt/slides/_rels/slide43.xml.rels><?xml version="1.0" encoding="UTF-8" standalone="yes"?>
<Relationships xmlns="http://schemas.openxmlformats.org/package/2006/relationships"><Relationship Id="rId4" Type="http://schemas.openxmlformats.org/officeDocument/2006/relationships/image" Target="../media/image179.png"/><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2.jpeg"/></Relationships>
</file>

<file path=ppt/slides/_rels/slide44.xml.rels><?xml version="1.0" encoding="UTF-8" standalone="yes"?>
<Relationships xmlns="http://schemas.openxmlformats.org/package/2006/relationships"><Relationship Id="rId8" Type="http://schemas.openxmlformats.org/officeDocument/2006/relationships/image" Target="../media/image184.png"/><Relationship Id="rId4" Type="http://schemas.openxmlformats.org/officeDocument/2006/relationships/image" Target="../media/image180.png"/><Relationship Id="rId10" Type="http://schemas.openxmlformats.org/officeDocument/2006/relationships/image" Target="../media/image186.png"/><Relationship Id="rId5" Type="http://schemas.openxmlformats.org/officeDocument/2006/relationships/image" Target="../media/image181.pdf"/><Relationship Id="rId7" Type="http://schemas.openxmlformats.org/officeDocument/2006/relationships/image" Target="../media/image183.pdf"/><Relationship Id="rId11" Type="http://schemas.openxmlformats.org/officeDocument/2006/relationships/image" Target="../media/image187.pdf"/><Relationship Id="rId12" Type="http://schemas.openxmlformats.org/officeDocument/2006/relationships/image" Target="../media/image188.png"/><Relationship Id="rId1" Type="http://schemas.openxmlformats.org/officeDocument/2006/relationships/slideLayout" Target="../slideLayouts/slideLayout2.xml"/><Relationship Id="rId2" Type="http://schemas.openxmlformats.org/officeDocument/2006/relationships/image" Target="../media/image1.gif"/><Relationship Id="rId9" Type="http://schemas.openxmlformats.org/officeDocument/2006/relationships/image" Target="../media/image185.pdf"/><Relationship Id="rId3" Type="http://schemas.openxmlformats.org/officeDocument/2006/relationships/image" Target="../media/image2.jpeg"/><Relationship Id="rId6" Type="http://schemas.openxmlformats.org/officeDocument/2006/relationships/image" Target="../media/image182.png"/></Relationships>
</file>

<file path=ppt/slides/_rels/slide45.xml.rels><?xml version="1.0" encoding="UTF-8" standalone="yes"?>
<Relationships xmlns="http://schemas.openxmlformats.org/package/2006/relationships"><Relationship Id="rId4" Type="http://schemas.openxmlformats.org/officeDocument/2006/relationships/image" Target="../media/image121.pdf"/><Relationship Id="rId5" Type="http://schemas.openxmlformats.org/officeDocument/2006/relationships/image" Target="../media/image122.png"/><Relationship Id="rId7" Type="http://schemas.openxmlformats.org/officeDocument/2006/relationships/image" Target="../media/image190.png"/><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2.jpeg"/><Relationship Id="rId6" Type="http://schemas.openxmlformats.org/officeDocument/2006/relationships/image" Target="../media/image189.pdf"/></Relationships>
</file>

<file path=ppt/slides/_rels/slide46.xml.rels><?xml version="1.0" encoding="UTF-8" standalone="yes"?>
<Relationships xmlns="http://schemas.openxmlformats.org/package/2006/relationships"><Relationship Id="rId8" Type="http://schemas.openxmlformats.org/officeDocument/2006/relationships/image" Target="../media/image195.pdf"/><Relationship Id="rId4" Type="http://schemas.openxmlformats.org/officeDocument/2006/relationships/image" Target="../media/image191.pdf"/><Relationship Id="rId5" Type="http://schemas.openxmlformats.org/officeDocument/2006/relationships/image" Target="../media/image192.png"/><Relationship Id="rId7" Type="http://schemas.openxmlformats.org/officeDocument/2006/relationships/image" Target="../media/image194.png"/><Relationship Id="rId1" Type="http://schemas.openxmlformats.org/officeDocument/2006/relationships/slideLayout" Target="../slideLayouts/slideLayout2.xml"/><Relationship Id="rId2" Type="http://schemas.openxmlformats.org/officeDocument/2006/relationships/image" Target="../media/image1.gif"/><Relationship Id="rId9" Type="http://schemas.openxmlformats.org/officeDocument/2006/relationships/image" Target="../media/image196.png"/><Relationship Id="rId3" Type="http://schemas.openxmlformats.org/officeDocument/2006/relationships/image" Target="../media/image2.jpeg"/><Relationship Id="rId6" Type="http://schemas.openxmlformats.org/officeDocument/2006/relationships/image" Target="../media/image193.pdf"/></Relationships>
</file>

<file path=ppt/slides/_rels/slide47.xml.rels><?xml version="1.0" encoding="UTF-8" standalone="yes"?>
<Relationships xmlns="http://schemas.openxmlformats.org/package/2006/relationships"><Relationship Id="rId8" Type="http://schemas.openxmlformats.org/officeDocument/2006/relationships/image" Target="../media/image199.pdf"/><Relationship Id="rId4" Type="http://schemas.openxmlformats.org/officeDocument/2006/relationships/image" Target="../media/image175.pdf"/><Relationship Id="rId10" Type="http://schemas.openxmlformats.org/officeDocument/2006/relationships/image" Target="../media/image201.pdf"/><Relationship Id="rId5" Type="http://schemas.openxmlformats.org/officeDocument/2006/relationships/image" Target="../media/image176.png"/><Relationship Id="rId7" Type="http://schemas.openxmlformats.org/officeDocument/2006/relationships/image" Target="../media/image198.png"/><Relationship Id="rId11" Type="http://schemas.openxmlformats.org/officeDocument/2006/relationships/image" Target="../media/image202.png"/><Relationship Id="rId1" Type="http://schemas.openxmlformats.org/officeDocument/2006/relationships/slideLayout" Target="../slideLayouts/slideLayout2.xml"/><Relationship Id="rId2" Type="http://schemas.openxmlformats.org/officeDocument/2006/relationships/image" Target="../media/image1.gif"/><Relationship Id="rId9" Type="http://schemas.openxmlformats.org/officeDocument/2006/relationships/image" Target="../media/image200.png"/><Relationship Id="rId3" Type="http://schemas.openxmlformats.org/officeDocument/2006/relationships/image" Target="../media/image2.jpeg"/><Relationship Id="rId6" Type="http://schemas.openxmlformats.org/officeDocument/2006/relationships/image" Target="../media/image197.pdf"/></Relationships>
</file>

<file path=ppt/slides/_rels/slide48.xml.rels><?xml version="1.0" encoding="UTF-8" standalone="yes"?>
<Relationships xmlns="http://schemas.openxmlformats.org/package/2006/relationships"><Relationship Id="rId8" Type="http://schemas.openxmlformats.org/officeDocument/2006/relationships/image" Target="../media/image206.png"/><Relationship Id="rId4" Type="http://schemas.openxmlformats.org/officeDocument/2006/relationships/hyperlink" Target="file://localhost/Users/grumolo/Desktop/Old%20MACgio/Desktop/CERN/USPAS/Movies/L12_match.mov" TargetMode="External"/><Relationship Id="rId10" Type="http://schemas.openxmlformats.org/officeDocument/2006/relationships/image" Target="../media/image208.png"/><Relationship Id="rId5" Type="http://schemas.openxmlformats.org/officeDocument/2006/relationships/image" Target="../media/image203.pdf"/><Relationship Id="rId7" Type="http://schemas.openxmlformats.org/officeDocument/2006/relationships/image" Target="../media/image205.pdf"/><Relationship Id="rId1" Type="http://schemas.openxmlformats.org/officeDocument/2006/relationships/slideLayout" Target="../slideLayouts/slideLayout2.xml"/><Relationship Id="rId2" Type="http://schemas.openxmlformats.org/officeDocument/2006/relationships/image" Target="../media/image1.gif"/><Relationship Id="rId9" Type="http://schemas.openxmlformats.org/officeDocument/2006/relationships/image" Target="../media/image207.pdf"/><Relationship Id="rId3" Type="http://schemas.openxmlformats.org/officeDocument/2006/relationships/image" Target="../media/image2.jpeg"/><Relationship Id="rId6" Type="http://schemas.openxmlformats.org/officeDocument/2006/relationships/image" Target="../media/image204.png"/></Relationships>
</file>

<file path=ppt/slides/_rels/slide49.xml.rels><?xml version="1.0" encoding="UTF-8" standalone="yes"?>
<Relationships xmlns="http://schemas.openxmlformats.org/package/2006/relationships"><Relationship Id="rId4" Type="http://schemas.openxmlformats.org/officeDocument/2006/relationships/image" Target="../media/image209.pdf"/><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2.jpeg"/><Relationship Id="rId5" Type="http://schemas.openxmlformats.org/officeDocument/2006/relationships/image" Target="../media/image210.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4" Type="http://schemas.openxmlformats.org/officeDocument/2006/relationships/image" Target="../media/image3.png"/><Relationship Id="rId10" Type="http://schemas.openxmlformats.org/officeDocument/2006/relationships/image" Target="../media/image9.png"/><Relationship Id="rId5" Type="http://schemas.openxmlformats.org/officeDocument/2006/relationships/image" Target="../media/image4.pdf"/><Relationship Id="rId7" Type="http://schemas.openxmlformats.org/officeDocument/2006/relationships/image" Target="../media/image6.pdf"/><Relationship Id="rId1" Type="http://schemas.openxmlformats.org/officeDocument/2006/relationships/slideLayout" Target="../slideLayouts/slideLayout2.xml"/><Relationship Id="rId2" Type="http://schemas.openxmlformats.org/officeDocument/2006/relationships/image" Target="../media/image1.gif"/><Relationship Id="rId9" Type="http://schemas.openxmlformats.org/officeDocument/2006/relationships/image" Target="../media/image8.pdf"/><Relationship Id="rId3" Type="http://schemas.openxmlformats.org/officeDocument/2006/relationships/image" Target="../media/image2.jpeg"/><Relationship Id="rId6" Type="http://schemas.openxmlformats.org/officeDocument/2006/relationships/image" Target="../media/image5.png"/></Relationships>
</file>

<file path=ppt/slides/_rels/slide50.xml.rels><?xml version="1.0" encoding="UTF-8" standalone="yes"?>
<Relationships xmlns="http://schemas.openxmlformats.org/package/2006/relationships"><Relationship Id="rId8" Type="http://schemas.openxmlformats.org/officeDocument/2006/relationships/image" Target="../media/image215.pdf"/><Relationship Id="rId4" Type="http://schemas.openxmlformats.org/officeDocument/2006/relationships/image" Target="../media/image211.pdf"/><Relationship Id="rId5" Type="http://schemas.openxmlformats.org/officeDocument/2006/relationships/image" Target="../media/image212.png"/><Relationship Id="rId7" Type="http://schemas.openxmlformats.org/officeDocument/2006/relationships/image" Target="../media/image214.png"/><Relationship Id="rId1" Type="http://schemas.openxmlformats.org/officeDocument/2006/relationships/slideLayout" Target="../slideLayouts/slideLayout2.xml"/><Relationship Id="rId2" Type="http://schemas.openxmlformats.org/officeDocument/2006/relationships/image" Target="../media/image1.gif"/><Relationship Id="rId9" Type="http://schemas.openxmlformats.org/officeDocument/2006/relationships/image" Target="../media/image216.png"/><Relationship Id="rId3" Type="http://schemas.openxmlformats.org/officeDocument/2006/relationships/image" Target="../media/image2.jpeg"/><Relationship Id="rId6" Type="http://schemas.openxmlformats.org/officeDocument/2006/relationships/image" Target="../media/image213.pdf"/></Relationships>
</file>

<file path=ppt/slides/_rels/slide51.xml.rels><?xml version="1.0" encoding="UTF-8" standalone="yes"?>
<Relationships xmlns="http://schemas.openxmlformats.org/package/2006/relationships"><Relationship Id="rId4" Type="http://schemas.openxmlformats.org/officeDocument/2006/relationships/image" Target="../media/image217.pdf"/><Relationship Id="rId5" Type="http://schemas.openxmlformats.org/officeDocument/2006/relationships/image" Target="../media/image218.png"/><Relationship Id="rId7" Type="http://schemas.openxmlformats.org/officeDocument/2006/relationships/image" Target="../media/image220.png"/><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2.jpeg"/><Relationship Id="rId6" Type="http://schemas.openxmlformats.org/officeDocument/2006/relationships/image" Target="../media/image219.pdf"/></Relationships>
</file>

<file path=ppt/slides/_rels/slide52.xml.rels><?xml version="1.0" encoding="UTF-8" standalone="yes"?>
<Relationships xmlns="http://schemas.openxmlformats.org/package/2006/relationships"><Relationship Id="rId14" Type="http://schemas.openxmlformats.org/officeDocument/2006/relationships/image" Target="../media/image231.png"/><Relationship Id="rId4" Type="http://schemas.openxmlformats.org/officeDocument/2006/relationships/image" Target="../media/image221.gif"/><Relationship Id="rId7" Type="http://schemas.openxmlformats.org/officeDocument/2006/relationships/image" Target="../media/image224.pdf"/><Relationship Id="rId11" Type="http://schemas.openxmlformats.org/officeDocument/2006/relationships/image" Target="../media/image228.pdf"/><Relationship Id="rId1" Type="http://schemas.openxmlformats.org/officeDocument/2006/relationships/slideLayout" Target="../slideLayouts/slideLayout2.xml"/><Relationship Id="rId6" Type="http://schemas.openxmlformats.org/officeDocument/2006/relationships/image" Target="../media/image223.png"/><Relationship Id="rId8" Type="http://schemas.openxmlformats.org/officeDocument/2006/relationships/image" Target="../media/image225.png"/><Relationship Id="rId13" Type="http://schemas.openxmlformats.org/officeDocument/2006/relationships/image" Target="../media/image230.pdf"/><Relationship Id="rId10" Type="http://schemas.openxmlformats.org/officeDocument/2006/relationships/image" Target="../media/image227.png"/><Relationship Id="rId5" Type="http://schemas.openxmlformats.org/officeDocument/2006/relationships/image" Target="../media/image222.pdf"/><Relationship Id="rId12" Type="http://schemas.openxmlformats.org/officeDocument/2006/relationships/image" Target="../media/image229.png"/><Relationship Id="rId2" Type="http://schemas.openxmlformats.org/officeDocument/2006/relationships/image" Target="../media/image1.gif"/><Relationship Id="rId9" Type="http://schemas.openxmlformats.org/officeDocument/2006/relationships/image" Target="../media/image226.pdf"/><Relationship Id="rId3" Type="http://schemas.openxmlformats.org/officeDocument/2006/relationships/image" Target="../media/image2.jpeg"/></Relationships>
</file>

<file path=ppt/slides/_rels/slide53.xml.rels><?xml version="1.0" encoding="UTF-8" standalone="yes"?>
<Relationships xmlns="http://schemas.openxmlformats.org/package/2006/relationships"><Relationship Id="rId8" Type="http://schemas.openxmlformats.org/officeDocument/2006/relationships/image" Target="../media/image236.pdf"/><Relationship Id="rId4" Type="http://schemas.openxmlformats.org/officeDocument/2006/relationships/image" Target="../media/image232.pdf"/><Relationship Id="rId5" Type="http://schemas.openxmlformats.org/officeDocument/2006/relationships/image" Target="../media/image233.png"/><Relationship Id="rId7" Type="http://schemas.openxmlformats.org/officeDocument/2006/relationships/image" Target="../media/image235.png"/><Relationship Id="rId1" Type="http://schemas.openxmlformats.org/officeDocument/2006/relationships/slideLayout" Target="../slideLayouts/slideLayout2.xml"/><Relationship Id="rId2" Type="http://schemas.openxmlformats.org/officeDocument/2006/relationships/image" Target="../media/image1.gif"/><Relationship Id="rId9" Type="http://schemas.openxmlformats.org/officeDocument/2006/relationships/image" Target="../media/image237.png"/><Relationship Id="rId3" Type="http://schemas.openxmlformats.org/officeDocument/2006/relationships/image" Target="../media/image2.jpeg"/><Relationship Id="rId6" Type="http://schemas.openxmlformats.org/officeDocument/2006/relationships/image" Target="../media/image234.pdf"/></Relationships>
</file>

<file path=ppt/slides/_rels/slide54.xml.rels><?xml version="1.0" encoding="UTF-8" standalone="yes"?>
<Relationships xmlns="http://schemas.openxmlformats.org/package/2006/relationships"><Relationship Id="rId4" Type="http://schemas.openxmlformats.org/officeDocument/2006/relationships/image" Target="../media/image238.wmf"/><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2.jpeg"/><Relationship Id="rId5" Type="http://schemas.openxmlformats.org/officeDocument/2006/relationships/image" Target="../media/image239.wmf"/></Relationships>
</file>

<file path=ppt/slides/_rels/slide55.xml.rels><?xml version="1.0" encoding="UTF-8" standalone="yes"?>
<Relationships xmlns="http://schemas.openxmlformats.org/package/2006/relationships"><Relationship Id="rId4" Type="http://schemas.openxmlformats.org/officeDocument/2006/relationships/hyperlink" Target="file://localhost/Users/grumolo/Desktop/Old%20MACgio/Desktop/CERN/USPAS/Movies/L12phaseerror.mov" TargetMode="External"/><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2.jpeg"/></Relationships>
</file>

<file path=ppt/slides/_rels/slide56.xml.rels><?xml version="1.0" encoding="UTF-8" standalone="yes"?>
<Relationships xmlns="http://schemas.openxmlformats.org/package/2006/relationships"><Relationship Id="rId8" Type="http://schemas.openxmlformats.org/officeDocument/2006/relationships/image" Target="../media/image244.pdf"/><Relationship Id="rId4" Type="http://schemas.openxmlformats.org/officeDocument/2006/relationships/image" Target="../media/image240.pdf"/><Relationship Id="rId5" Type="http://schemas.openxmlformats.org/officeDocument/2006/relationships/image" Target="../media/image241.png"/><Relationship Id="rId7" Type="http://schemas.openxmlformats.org/officeDocument/2006/relationships/image" Target="../media/image243.png"/><Relationship Id="rId1" Type="http://schemas.openxmlformats.org/officeDocument/2006/relationships/slideLayout" Target="../slideLayouts/slideLayout2.xml"/><Relationship Id="rId2" Type="http://schemas.openxmlformats.org/officeDocument/2006/relationships/image" Target="../media/image1.gif"/><Relationship Id="rId9" Type="http://schemas.openxmlformats.org/officeDocument/2006/relationships/image" Target="../media/image245.png"/><Relationship Id="rId3" Type="http://schemas.openxmlformats.org/officeDocument/2006/relationships/image" Target="../media/image2.jpeg"/><Relationship Id="rId6" Type="http://schemas.openxmlformats.org/officeDocument/2006/relationships/image" Target="../media/image242.pdf"/></Relationships>
</file>

<file path=ppt/slides/_rels/slide57.xml.rels><?xml version="1.0" encoding="UTF-8" standalone="yes"?>
<Relationships xmlns="http://schemas.openxmlformats.org/package/2006/relationships"><Relationship Id="rId2" Type="http://schemas.openxmlformats.org/officeDocument/2006/relationships/image" Target="../media/image1.gif"/><Relationship Id="rId3" Type="http://schemas.openxmlformats.org/officeDocument/2006/relationships/image" Target="../media/image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4" Type="http://schemas.openxmlformats.org/officeDocument/2006/relationships/image" Target="../media/image246.png"/><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2.jpeg"/></Relationships>
</file>

<file path=ppt/slides/_rels/slide59.xml.rels><?xml version="1.0" encoding="UTF-8" standalone="yes"?>
<Relationships xmlns="http://schemas.openxmlformats.org/package/2006/relationships"><Relationship Id="rId4" Type="http://schemas.openxmlformats.org/officeDocument/2006/relationships/image" Target="../media/image247.png"/><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2.jpeg"/><Relationship Id="rId5" Type="http://schemas.openxmlformats.org/officeDocument/2006/relationships/image" Target="../media/image248.png"/></Relationships>
</file>

<file path=ppt/slides/_rels/slide6.xml.rels><?xml version="1.0" encoding="UTF-8" standalone="yes"?>
<Relationships xmlns="http://schemas.openxmlformats.org/package/2006/relationships"><Relationship Id="rId4" Type="http://schemas.openxmlformats.org/officeDocument/2006/relationships/image" Target="../media/image10.pdf"/><Relationship Id="rId5" Type="http://schemas.openxmlformats.org/officeDocument/2006/relationships/image" Target="../media/image11.png"/><Relationship Id="rId7"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2.jpeg"/><Relationship Id="rId6" Type="http://schemas.openxmlformats.org/officeDocument/2006/relationships/image" Target="../media/image12.pdf"/></Relationships>
</file>

<file path=ppt/slides/_rels/slide60.xml.rels><?xml version="1.0" encoding="UTF-8" standalone="yes"?>
<Relationships xmlns="http://schemas.openxmlformats.org/package/2006/relationships"><Relationship Id="rId8" Type="http://schemas.openxmlformats.org/officeDocument/2006/relationships/image" Target="../media/image253.pdf"/><Relationship Id="rId4" Type="http://schemas.openxmlformats.org/officeDocument/2006/relationships/image" Target="../media/image249.pdf"/><Relationship Id="rId5" Type="http://schemas.openxmlformats.org/officeDocument/2006/relationships/image" Target="../media/image250.png"/><Relationship Id="rId7" Type="http://schemas.openxmlformats.org/officeDocument/2006/relationships/image" Target="../media/image252.png"/><Relationship Id="rId1" Type="http://schemas.openxmlformats.org/officeDocument/2006/relationships/slideLayout" Target="../slideLayouts/slideLayout2.xml"/><Relationship Id="rId2" Type="http://schemas.openxmlformats.org/officeDocument/2006/relationships/image" Target="../media/image1.gif"/><Relationship Id="rId9" Type="http://schemas.openxmlformats.org/officeDocument/2006/relationships/image" Target="../media/image254.png"/><Relationship Id="rId3" Type="http://schemas.openxmlformats.org/officeDocument/2006/relationships/image" Target="../media/image2.jpeg"/><Relationship Id="rId6" Type="http://schemas.openxmlformats.org/officeDocument/2006/relationships/image" Target="../media/image251.pdf"/></Relationships>
</file>

<file path=ppt/slides/_rels/slide61.xml.rels><?xml version="1.0" encoding="UTF-8" standalone="yes"?>
<Relationships xmlns="http://schemas.openxmlformats.org/package/2006/relationships"><Relationship Id="rId8" Type="http://schemas.openxmlformats.org/officeDocument/2006/relationships/image" Target="../media/image259.pdf"/><Relationship Id="rId4" Type="http://schemas.openxmlformats.org/officeDocument/2006/relationships/image" Target="../media/image255.pdf"/><Relationship Id="rId10" Type="http://schemas.openxmlformats.org/officeDocument/2006/relationships/image" Target="../media/image261.pdf"/><Relationship Id="rId5" Type="http://schemas.openxmlformats.org/officeDocument/2006/relationships/image" Target="../media/image256.png"/><Relationship Id="rId7" Type="http://schemas.openxmlformats.org/officeDocument/2006/relationships/image" Target="../media/image258.png"/><Relationship Id="rId11" Type="http://schemas.openxmlformats.org/officeDocument/2006/relationships/image" Target="../media/image262.png"/><Relationship Id="rId1" Type="http://schemas.openxmlformats.org/officeDocument/2006/relationships/slideLayout" Target="../slideLayouts/slideLayout2.xml"/><Relationship Id="rId2" Type="http://schemas.openxmlformats.org/officeDocument/2006/relationships/image" Target="../media/image1.gif"/><Relationship Id="rId9" Type="http://schemas.openxmlformats.org/officeDocument/2006/relationships/image" Target="../media/image260.png"/><Relationship Id="rId3" Type="http://schemas.openxmlformats.org/officeDocument/2006/relationships/image" Target="../media/image2.jpeg"/><Relationship Id="rId6" Type="http://schemas.openxmlformats.org/officeDocument/2006/relationships/image" Target="../media/image257.pdf"/></Relationships>
</file>

<file path=ppt/slides/_rels/slide62.xml.rels><?xml version="1.0" encoding="UTF-8" standalone="yes"?>
<Relationships xmlns="http://schemas.openxmlformats.org/package/2006/relationships"><Relationship Id="rId4" Type="http://schemas.openxmlformats.org/officeDocument/2006/relationships/image" Target="../media/image263.pdf"/><Relationship Id="rId5" Type="http://schemas.openxmlformats.org/officeDocument/2006/relationships/image" Target="../media/image264.png"/><Relationship Id="rId7" Type="http://schemas.openxmlformats.org/officeDocument/2006/relationships/image" Target="../media/image266.png"/><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2.jpeg"/><Relationship Id="rId6" Type="http://schemas.openxmlformats.org/officeDocument/2006/relationships/image" Target="../media/image265.pdf"/></Relationships>
</file>

<file path=ppt/slides/_rels/slide63.xml.rels><?xml version="1.0" encoding="UTF-8" standalone="yes"?>
<Relationships xmlns="http://schemas.openxmlformats.org/package/2006/relationships"><Relationship Id="rId8" Type="http://schemas.openxmlformats.org/officeDocument/2006/relationships/image" Target="../media/image271.pdf"/><Relationship Id="rId4" Type="http://schemas.openxmlformats.org/officeDocument/2006/relationships/image" Target="../media/image267.pdf"/><Relationship Id="rId10" Type="http://schemas.openxmlformats.org/officeDocument/2006/relationships/image" Target="../media/image273.pdf"/><Relationship Id="rId5" Type="http://schemas.openxmlformats.org/officeDocument/2006/relationships/image" Target="../media/image268.png"/><Relationship Id="rId7" Type="http://schemas.openxmlformats.org/officeDocument/2006/relationships/image" Target="../media/image270.png"/><Relationship Id="rId11" Type="http://schemas.openxmlformats.org/officeDocument/2006/relationships/image" Target="../media/image274.png"/><Relationship Id="rId1" Type="http://schemas.openxmlformats.org/officeDocument/2006/relationships/slideLayout" Target="../slideLayouts/slideLayout2.xml"/><Relationship Id="rId2" Type="http://schemas.openxmlformats.org/officeDocument/2006/relationships/image" Target="../media/image1.gif"/><Relationship Id="rId9" Type="http://schemas.openxmlformats.org/officeDocument/2006/relationships/image" Target="../media/image272.png"/><Relationship Id="rId3" Type="http://schemas.openxmlformats.org/officeDocument/2006/relationships/image" Target="../media/image2.jpeg"/><Relationship Id="rId6" Type="http://schemas.openxmlformats.org/officeDocument/2006/relationships/image" Target="../media/image269.pdf"/></Relationships>
</file>

<file path=ppt/slides/_rels/slide64.xml.rels><?xml version="1.0" encoding="UTF-8" standalone="yes"?>
<Relationships xmlns="http://schemas.openxmlformats.org/package/2006/relationships"><Relationship Id="rId8" Type="http://schemas.openxmlformats.org/officeDocument/2006/relationships/image" Target="../media/image279.pdf"/><Relationship Id="rId4" Type="http://schemas.openxmlformats.org/officeDocument/2006/relationships/image" Target="../media/image275.pdf"/><Relationship Id="rId5" Type="http://schemas.openxmlformats.org/officeDocument/2006/relationships/image" Target="../media/image276.png"/><Relationship Id="rId7" Type="http://schemas.openxmlformats.org/officeDocument/2006/relationships/image" Target="../media/image278.png"/><Relationship Id="rId1" Type="http://schemas.openxmlformats.org/officeDocument/2006/relationships/slideLayout" Target="../slideLayouts/slideLayout2.xml"/><Relationship Id="rId2" Type="http://schemas.openxmlformats.org/officeDocument/2006/relationships/image" Target="../media/image1.gif"/><Relationship Id="rId9" Type="http://schemas.openxmlformats.org/officeDocument/2006/relationships/image" Target="../media/image280.png"/><Relationship Id="rId3" Type="http://schemas.openxmlformats.org/officeDocument/2006/relationships/image" Target="../media/image2.jpeg"/><Relationship Id="rId6" Type="http://schemas.openxmlformats.org/officeDocument/2006/relationships/image" Target="../media/image277.pdf"/></Relationships>
</file>

<file path=ppt/slides/_rels/slide65.xml.rels><?xml version="1.0" encoding="UTF-8" standalone="yes"?>
<Relationships xmlns="http://schemas.openxmlformats.org/package/2006/relationships"><Relationship Id="rId8" Type="http://schemas.openxmlformats.org/officeDocument/2006/relationships/image" Target="../media/image285.pdf"/><Relationship Id="rId4" Type="http://schemas.openxmlformats.org/officeDocument/2006/relationships/image" Target="../media/image281.pdf"/><Relationship Id="rId10" Type="http://schemas.openxmlformats.org/officeDocument/2006/relationships/image" Target="../media/image287.pdf"/><Relationship Id="rId5" Type="http://schemas.openxmlformats.org/officeDocument/2006/relationships/image" Target="../media/image282.png"/><Relationship Id="rId7" Type="http://schemas.openxmlformats.org/officeDocument/2006/relationships/image" Target="../media/image284.png"/><Relationship Id="rId11" Type="http://schemas.openxmlformats.org/officeDocument/2006/relationships/image" Target="../media/image288.png"/><Relationship Id="rId1" Type="http://schemas.openxmlformats.org/officeDocument/2006/relationships/slideLayout" Target="../slideLayouts/slideLayout2.xml"/><Relationship Id="rId2" Type="http://schemas.openxmlformats.org/officeDocument/2006/relationships/image" Target="../media/image1.gif"/><Relationship Id="rId9" Type="http://schemas.openxmlformats.org/officeDocument/2006/relationships/image" Target="../media/image286.png"/><Relationship Id="rId3" Type="http://schemas.openxmlformats.org/officeDocument/2006/relationships/image" Target="../media/image2.jpeg"/><Relationship Id="rId6" Type="http://schemas.openxmlformats.org/officeDocument/2006/relationships/image" Target="../media/image283.pdf"/></Relationships>
</file>

<file path=ppt/slides/_rels/slide66.xml.rels><?xml version="1.0" encoding="UTF-8" standalone="yes"?>
<Relationships xmlns="http://schemas.openxmlformats.org/package/2006/relationships"><Relationship Id="rId8" Type="http://schemas.openxmlformats.org/officeDocument/2006/relationships/image" Target="../media/image293.pdf"/><Relationship Id="rId4" Type="http://schemas.openxmlformats.org/officeDocument/2006/relationships/image" Target="../media/image289.pdf"/><Relationship Id="rId5" Type="http://schemas.openxmlformats.org/officeDocument/2006/relationships/image" Target="../media/image290.png"/><Relationship Id="rId7" Type="http://schemas.openxmlformats.org/officeDocument/2006/relationships/image" Target="../media/image292.png"/><Relationship Id="rId1" Type="http://schemas.openxmlformats.org/officeDocument/2006/relationships/slideLayout" Target="../slideLayouts/slideLayout2.xml"/><Relationship Id="rId2" Type="http://schemas.openxmlformats.org/officeDocument/2006/relationships/image" Target="../media/image1.gif"/><Relationship Id="rId9" Type="http://schemas.openxmlformats.org/officeDocument/2006/relationships/image" Target="../media/image294.png"/><Relationship Id="rId3" Type="http://schemas.openxmlformats.org/officeDocument/2006/relationships/image" Target="../media/image2.jpeg"/><Relationship Id="rId6" Type="http://schemas.openxmlformats.org/officeDocument/2006/relationships/image" Target="../media/image291.pdf"/></Relationships>
</file>

<file path=ppt/slides/_rels/slide67.xml.rels><?xml version="1.0" encoding="UTF-8" standalone="yes"?>
<Relationships xmlns="http://schemas.openxmlformats.org/package/2006/relationships"><Relationship Id="rId8" Type="http://schemas.openxmlformats.org/officeDocument/2006/relationships/image" Target="../media/image299.pdf"/><Relationship Id="rId4" Type="http://schemas.openxmlformats.org/officeDocument/2006/relationships/image" Target="../media/image295.pdf"/><Relationship Id="rId5" Type="http://schemas.openxmlformats.org/officeDocument/2006/relationships/image" Target="../media/image296.png"/><Relationship Id="rId7" Type="http://schemas.openxmlformats.org/officeDocument/2006/relationships/image" Target="../media/image298.png"/><Relationship Id="rId1" Type="http://schemas.openxmlformats.org/officeDocument/2006/relationships/slideLayout" Target="../slideLayouts/slideLayout2.xml"/><Relationship Id="rId2" Type="http://schemas.openxmlformats.org/officeDocument/2006/relationships/image" Target="../media/image1.gif"/><Relationship Id="rId9" Type="http://schemas.openxmlformats.org/officeDocument/2006/relationships/image" Target="../media/image300.png"/><Relationship Id="rId3" Type="http://schemas.openxmlformats.org/officeDocument/2006/relationships/image" Target="../media/image2.jpeg"/><Relationship Id="rId6" Type="http://schemas.openxmlformats.org/officeDocument/2006/relationships/image" Target="../media/image297.pdf"/></Relationships>
</file>

<file path=ppt/slides/_rels/slide68.xml.rels><?xml version="1.0" encoding="UTF-8" standalone="yes"?>
<Relationships xmlns="http://schemas.openxmlformats.org/package/2006/relationships"><Relationship Id="rId8" Type="http://schemas.openxmlformats.org/officeDocument/2006/relationships/image" Target="../media/image305.pdf"/><Relationship Id="rId4" Type="http://schemas.openxmlformats.org/officeDocument/2006/relationships/image" Target="../media/image301.pdf"/><Relationship Id="rId10" Type="http://schemas.openxmlformats.org/officeDocument/2006/relationships/image" Target="../media/image307.pdf"/><Relationship Id="rId5" Type="http://schemas.openxmlformats.org/officeDocument/2006/relationships/image" Target="../media/image302.png"/><Relationship Id="rId7" Type="http://schemas.openxmlformats.org/officeDocument/2006/relationships/image" Target="../media/image304.png"/><Relationship Id="rId11" Type="http://schemas.openxmlformats.org/officeDocument/2006/relationships/image" Target="../media/image308.png"/><Relationship Id="rId1" Type="http://schemas.openxmlformats.org/officeDocument/2006/relationships/slideLayout" Target="../slideLayouts/slideLayout2.xml"/><Relationship Id="rId2" Type="http://schemas.openxmlformats.org/officeDocument/2006/relationships/image" Target="../media/image1.gif"/><Relationship Id="rId9" Type="http://schemas.openxmlformats.org/officeDocument/2006/relationships/image" Target="../media/image306.png"/><Relationship Id="rId3" Type="http://schemas.openxmlformats.org/officeDocument/2006/relationships/image" Target="../media/image2.jpeg"/><Relationship Id="rId6" Type="http://schemas.openxmlformats.org/officeDocument/2006/relationships/image" Target="../media/image303.pdf"/></Relationships>
</file>

<file path=ppt/slides/_rels/slide69.xml.rels><?xml version="1.0" encoding="UTF-8" standalone="yes"?>
<Relationships xmlns="http://schemas.openxmlformats.org/package/2006/relationships"><Relationship Id="rId8" Type="http://schemas.openxmlformats.org/officeDocument/2006/relationships/image" Target="../media/image313.pdf"/><Relationship Id="rId4" Type="http://schemas.openxmlformats.org/officeDocument/2006/relationships/image" Target="../media/image309.pdf"/><Relationship Id="rId5" Type="http://schemas.openxmlformats.org/officeDocument/2006/relationships/image" Target="../media/image310.png"/><Relationship Id="rId7" Type="http://schemas.openxmlformats.org/officeDocument/2006/relationships/image" Target="../media/image312.png"/><Relationship Id="rId1" Type="http://schemas.openxmlformats.org/officeDocument/2006/relationships/slideLayout" Target="../slideLayouts/slideLayout2.xml"/><Relationship Id="rId2" Type="http://schemas.openxmlformats.org/officeDocument/2006/relationships/image" Target="../media/image1.gif"/><Relationship Id="rId9" Type="http://schemas.openxmlformats.org/officeDocument/2006/relationships/image" Target="../media/image314.png"/><Relationship Id="rId3" Type="http://schemas.openxmlformats.org/officeDocument/2006/relationships/image" Target="../media/image2.jpeg"/><Relationship Id="rId6" Type="http://schemas.openxmlformats.org/officeDocument/2006/relationships/image" Target="../media/image311.pdf"/></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4" Type="http://schemas.openxmlformats.org/officeDocument/2006/relationships/image" Target="../media/image14.pdf"/><Relationship Id="rId5" Type="http://schemas.openxmlformats.org/officeDocument/2006/relationships/image" Target="../media/image15.png"/><Relationship Id="rId7"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2.jpeg"/><Relationship Id="rId6" Type="http://schemas.openxmlformats.org/officeDocument/2006/relationships/image" Target="../media/image16.pdf"/></Relationships>
</file>

<file path=ppt/slides/_rels/slide70.xml.rels><?xml version="1.0" encoding="UTF-8" standalone="yes"?>
<Relationships xmlns="http://schemas.openxmlformats.org/package/2006/relationships"><Relationship Id="rId8" Type="http://schemas.openxmlformats.org/officeDocument/2006/relationships/image" Target="../media/image319.pdf"/><Relationship Id="rId4" Type="http://schemas.openxmlformats.org/officeDocument/2006/relationships/image" Target="../media/image315.pdf"/><Relationship Id="rId10" Type="http://schemas.openxmlformats.org/officeDocument/2006/relationships/image" Target="../media/image321.pdf"/><Relationship Id="rId5" Type="http://schemas.openxmlformats.org/officeDocument/2006/relationships/image" Target="../media/image316.png"/><Relationship Id="rId7" Type="http://schemas.openxmlformats.org/officeDocument/2006/relationships/image" Target="../media/image318.png"/><Relationship Id="rId11" Type="http://schemas.openxmlformats.org/officeDocument/2006/relationships/image" Target="../media/image322.png"/><Relationship Id="rId1" Type="http://schemas.openxmlformats.org/officeDocument/2006/relationships/slideLayout" Target="../slideLayouts/slideLayout2.xml"/><Relationship Id="rId2" Type="http://schemas.openxmlformats.org/officeDocument/2006/relationships/image" Target="../media/image1.gif"/><Relationship Id="rId9" Type="http://schemas.openxmlformats.org/officeDocument/2006/relationships/image" Target="../media/image320.png"/><Relationship Id="rId3" Type="http://schemas.openxmlformats.org/officeDocument/2006/relationships/image" Target="../media/image2.jpeg"/><Relationship Id="rId6" Type="http://schemas.openxmlformats.org/officeDocument/2006/relationships/image" Target="../media/image317.pdf"/></Relationships>
</file>

<file path=ppt/slides/_rels/slide71.xml.rels><?xml version="1.0" encoding="UTF-8" standalone="yes"?>
<Relationships xmlns="http://schemas.openxmlformats.org/package/2006/relationships"><Relationship Id="rId8" Type="http://schemas.openxmlformats.org/officeDocument/2006/relationships/image" Target="../media/image327.pdf"/><Relationship Id="rId4" Type="http://schemas.openxmlformats.org/officeDocument/2006/relationships/image" Target="../media/image323.pdf"/><Relationship Id="rId10" Type="http://schemas.openxmlformats.org/officeDocument/2006/relationships/image" Target="../media/image329.png"/><Relationship Id="rId5" Type="http://schemas.openxmlformats.org/officeDocument/2006/relationships/image" Target="../media/image324.png"/><Relationship Id="rId7" Type="http://schemas.openxmlformats.org/officeDocument/2006/relationships/image" Target="../media/image326.png"/><Relationship Id="rId1" Type="http://schemas.openxmlformats.org/officeDocument/2006/relationships/slideLayout" Target="../slideLayouts/slideLayout2.xml"/><Relationship Id="rId2" Type="http://schemas.openxmlformats.org/officeDocument/2006/relationships/image" Target="../media/image1.gif"/><Relationship Id="rId9" Type="http://schemas.openxmlformats.org/officeDocument/2006/relationships/image" Target="../media/image328.png"/><Relationship Id="rId3" Type="http://schemas.openxmlformats.org/officeDocument/2006/relationships/image" Target="../media/image2.jpeg"/><Relationship Id="rId6" Type="http://schemas.openxmlformats.org/officeDocument/2006/relationships/image" Target="../media/image325.pdf"/></Relationships>
</file>

<file path=ppt/slides/_rels/slide72.xml.rels><?xml version="1.0" encoding="UTF-8" standalone="yes"?>
<Relationships xmlns="http://schemas.openxmlformats.org/package/2006/relationships"><Relationship Id="rId4" Type="http://schemas.openxmlformats.org/officeDocument/2006/relationships/image" Target="../media/image330.pdf"/><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2.jpeg"/><Relationship Id="rId5" Type="http://schemas.openxmlformats.org/officeDocument/2006/relationships/image" Target="../media/image331.png"/></Relationships>
</file>

<file path=ppt/slides/_rels/slide73.xml.rels><?xml version="1.0" encoding="UTF-8" standalone="yes"?>
<Relationships xmlns="http://schemas.openxmlformats.org/package/2006/relationships"><Relationship Id="rId4" Type="http://schemas.openxmlformats.org/officeDocument/2006/relationships/image" Target="../media/image332.png"/><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2.jpeg"/><Relationship Id="rId5" Type="http://schemas.openxmlformats.org/officeDocument/2006/relationships/image" Target="../media/image333.png"/></Relationships>
</file>

<file path=ppt/slides/_rels/slide74.xml.rels><?xml version="1.0" encoding="UTF-8" standalone="yes"?>
<Relationships xmlns="http://schemas.openxmlformats.org/package/2006/relationships"><Relationship Id="rId4" Type="http://schemas.openxmlformats.org/officeDocument/2006/relationships/image" Target="../media/image334.pdf"/><Relationship Id="rId5" Type="http://schemas.openxmlformats.org/officeDocument/2006/relationships/image" Target="../media/image335.png"/><Relationship Id="rId7" Type="http://schemas.openxmlformats.org/officeDocument/2006/relationships/image" Target="../media/image337.png"/><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2.jpeg"/><Relationship Id="rId6" Type="http://schemas.openxmlformats.org/officeDocument/2006/relationships/image" Target="../media/image336.pdf"/></Relationships>
</file>

<file path=ppt/slides/_rels/slide75.xml.rels><?xml version="1.0" encoding="UTF-8" standalone="yes"?>
<Relationships xmlns="http://schemas.openxmlformats.org/package/2006/relationships"><Relationship Id="rId4" Type="http://schemas.openxmlformats.org/officeDocument/2006/relationships/image" Target="../media/image338.pdf"/><Relationship Id="rId5" Type="http://schemas.openxmlformats.org/officeDocument/2006/relationships/image" Target="../media/image339.png"/><Relationship Id="rId7" Type="http://schemas.openxmlformats.org/officeDocument/2006/relationships/image" Target="../media/image341.png"/><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2.jpeg"/><Relationship Id="rId6" Type="http://schemas.openxmlformats.org/officeDocument/2006/relationships/image" Target="../media/image340.pdf"/></Relationships>
</file>

<file path=ppt/slides/_rels/slide76.xml.rels><?xml version="1.0" encoding="UTF-8" standalone="yes"?>
<Relationships xmlns="http://schemas.openxmlformats.org/package/2006/relationships"><Relationship Id="rId8" Type="http://schemas.openxmlformats.org/officeDocument/2006/relationships/image" Target="../media/image346.png"/><Relationship Id="rId4" Type="http://schemas.openxmlformats.org/officeDocument/2006/relationships/image" Target="../media/image342.pdf"/><Relationship Id="rId10" Type="http://schemas.openxmlformats.org/officeDocument/2006/relationships/image" Target="../media/image348.png"/><Relationship Id="rId5" Type="http://schemas.openxmlformats.org/officeDocument/2006/relationships/image" Target="../media/image343.png"/><Relationship Id="rId7" Type="http://schemas.openxmlformats.org/officeDocument/2006/relationships/image" Target="../media/image345.pdf"/><Relationship Id="rId1" Type="http://schemas.openxmlformats.org/officeDocument/2006/relationships/slideLayout" Target="../slideLayouts/slideLayout2.xml"/><Relationship Id="rId2" Type="http://schemas.openxmlformats.org/officeDocument/2006/relationships/image" Target="../media/image1.gif"/><Relationship Id="rId9" Type="http://schemas.openxmlformats.org/officeDocument/2006/relationships/image" Target="../media/image347.pdf"/><Relationship Id="rId3" Type="http://schemas.openxmlformats.org/officeDocument/2006/relationships/image" Target="../media/image2.jpeg"/><Relationship Id="rId6" Type="http://schemas.openxmlformats.org/officeDocument/2006/relationships/image" Target="../media/image344.png"/></Relationships>
</file>

<file path=ppt/slides/_rels/slide77.xml.rels><?xml version="1.0" encoding="UTF-8" standalone="yes"?>
<Relationships xmlns="http://schemas.openxmlformats.org/package/2006/relationships"><Relationship Id="rId2" Type="http://schemas.openxmlformats.org/officeDocument/2006/relationships/image" Target="../media/image1.gif"/><Relationship Id="rId3" Type="http://schemas.openxmlformats.org/officeDocument/2006/relationships/image" Target="../media/image2.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4" Type="http://schemas.openxmlformats.org/officeDocument/2006/relationships/image" Target="../media/image349.jpeg"/><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2.jpeg"/><Relationship Id="rId5" Type="http://schemas.openxmlformats.org/officeDocument/2006/relationships/image" Target="../media/image350.jpeg"/></Relationships>
</file>

<file path=ppt/slides/_rels/slide79.xml.rels><?xml version="1.0" encoding="UTF-8" standalone="yes"?>
<Relationships xmlns="http://schemas.openxmlformats.org/package/2006/relationships"><Relationship Id="rId2" Type="http://schemas.openxmlformats.org/officeDocument/2006/relationships/image" Target="../media/image1.gif"/><Relationship Id="rId3"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4" Type="http://schemas.openxmlformats.org/officeDocument/2006/relationships/image" Target="../media/image16.pdf"/><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2.jpeg"/><Relationship Id="rId5" Type="http://schemas.openxmlformats.org/officeDocument/2006/relationships/image" Target="../media/image17.png"/></Relationships>
</file>

<file path=ppt/slides/_rels/slide80.xml.rels><?xml version="1.0" encoding="UTF-8" standalone="yes"?>
<Relationships xmlns="http://schemas.openxmlformats.org/package/2006/relationships"><Relationship Id="rId8" Type="http://schemas.openxmlformats.org/officeDocument/2006/relationships/image" Target="../media/image355.pdf"/><Relationship Id="rId4" Type="http://schemas.openxmlformats.org/officeDocument/2006/relationships/image" Target="../media/image351.pdf"/><Relationship Id="rId10" Type="http://schemas.openxmlformats.org/officeDocument/2006/relationships/image" Target="../media/image357.pdf"/><Relationship Id="rId5" Type="http://schemas.openxmlformats.org/officeDocument/2006/relationships/image" Target="../media/image352.png"/><Relationship Id="rId7" Type="http://schemas.openxmlformats.org/officeDocument/2006/relationships/image" Target="../media/image354.png"/><Relationship Id="rId11" Type="http://schemas.openxmlformats.org/officeDocument/2006/relationships/image" Target="../media/image358.png"/><Relationship Id="rId1" Type="http://schemas.openxmlformats.org/officeDocument/2006/relationships/slideLayout" Target="../slideLayouts/slideLayout2.xml"/><Relationship Id="rId2" Type="http://schemas.openxmlformats.org/officeDocument/2006/relationships/image" Target="../media/image1.gif"/><Relationship Id="rId9" Type="http://schemas.openxmlformats.org/officeDocument/2006/relationships/image" Target="../media/image356.png"/><Relationship Id="rId3" Type="http://schemas.openxmlformats.org/officeDocument/2006/relationships/image" Target="../media/image2.jpeg"/><Relationship Id="rId6" Type="http://schemas.openxmlformats.org/officeDocument/2006/relationships/image" Target="../media/image353.pdf"/></Relationships>
</file>

<file path=ppt/slides/_rels/slide81.xml.rels><?xml version="1.0" encoding="UTF-8" standalone="yes"?>
<Relationships xmlns="http://schemas.openxmlformats.org/package/2006/relationships"><Relationship Id="rId4" Type="http://schemas.openxmlformats.org/officeDocument/2006/relationships/image" Target="../media/image359.png"/><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2.jpeg"/><Relationship Id="rId5" Type="http://schemas.openxmlformats.org/officeDocument/2006/relationships/image" Target="../media/image360.png"/></Relationships>
</file>

<file path=ppt/slides/_rels/slide82.xml.rels><?xml version="1.0" encoding="UTF-8" standalone="yes"?>
<Relationships xmlns="http://schemas.openxmlformats.org/package/2006/relationships"><Relationship Id="rId2" Type="http://schemas.openxmlformats.org/officeDocument/2006/relationships/image" Target="../media/image1.gif"/><Relationship Id="rId3" Type="http://schemas.openxmlformats.org/officeDocument/2006/relationships/image" Target="../media/image2.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gif"/><Relationship Id="rId3" Type="http://schemas.openxmlformats.org/officeDocument/2006/relationships/image" Target="../media/image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6" Type="http://schemas.openxmlformats.org/officeDocument/2006/relationships/image" Target="../media/image363.png"/><Relationship Id="rId4" Type="http://schemas.openxmlformats.org/officeDocument/2006/relationships/image" Target="../media/image361.png"/><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2.jpeg"/><Relationship Id="rId5" Type="http://schemas.openxmlformats.org/officeDocument/2006/relationships/image" Target="../media/image362.pdf"/></Relationships>
</file>

<file path=ppt/slides/_rels/slide85.xml.rels><?xml version="1.0" encoding="UTF-8" standalone="yes"?>
<Relationships xmlns="http://schemas.openxmlformats.org/package/2006/relationships"><Relationship Id="rId6" Type="http://schemas.openxmlformats.org/officeDocument/2006/relationships/image" Target="../media/image366.png"/><Relationship Id="rId4" Type="http://schemas.openxmlformats.org/officeDocument/2006/relationships/image" Target="../media/image364.png"/><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2.jpeg"/><Relationship Id="rId5" Type="http://schemas.openxmlformats.org/officeDocument/2006/relationships/image" Target="../media/image365.pdf"/></Relationships>
</file>

<file path=ppt/slides/_rels/slide86.xml.rels><?xml version="1.0" encoding="UTF-8" standalone="yes"?>
<Relationships xmlns="http://schemas.openxmlformats.org/package/2006/relationships"><Relationship Id="rId4" Type="http://schemas.openxmlformats.org/officeDocument/2006/relationships/image" Target="../media/image367.png"/><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2.jpeg"/></Relationships>
</file>

<file path=ppt/slides/_rels/slide87.xml.rels><?xml version="1.0" encoding="UTF-8" standalone="yes"?>
<Relationships xmlns="http://schemas.openxmlformats.org/package/2006/relationships"><Relationship Id="rId4" Type="http://schemas.openxmlformats.org/officeDocument/2006/relationships/image" Target="../media/image368.png"/><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2.jpeg"/></Relationships>
</file>

<file path=ppt/slides/_rels/slide88.xml.rels><?xml version="1.0" encoding="UTF-8" standalone="yes"?>
<Relationships xmlns="http://schemas.openxmlformats.org/package/2006/relationships"><Relationship Id="rId4" Type="http://schemas.openxmlformats.org/officeDocument/2006/relationships/image" Target="../media/image369.pdf"/><Relationship Id="rId7" Type="http://schemas.openxmlformats.org/officeDocument/2006/relationships/image" Target="../media/image372.png"/><Relationship Id="rId11" Type="http://schemas.openxmlformats.org/officeDocument/2006/relationships/image" Target="../media/image376.png"/><Relationship Id="rId1" Type="http://schemas.openxmlformats.org/officeDocument/2006/relationships/slideLayout" Target="../slideLayouts/slideLayout2.xml"/><Relationship Id="rId6" Type="http://schemas.openxmlformats.org/officeDocument/2006/relationships/image" Target="../media/image371.pdf"/><Relationship Id="rId8" Type="http://schemas.openxmlformats.org/officeDocument/2006/relationships/image" Target="../media/image373.pdf"/><Relationship Id="rId13" Type="http://schemas.openxmlformats.org/officeDocument/2006/relationships/image" Target="../media/image378.png"/><Relationship Id="rId10" Type="http://schemas.openxmlformats.org/officeDocument/2006/relationships/image" Target="../media/image375.pdf"/><Relationship Id="rId5" Type="http://schemas.openxmlformats.org/officeDocument/2006/relationships/image" Target="../media/image370.png"/><Relationship Id="rId12" Type="http://schemas.openxmlformats.org/officeDocument/2006/relationships/image" Target="../media/image377.pdf"/><Relationship Id="rId2" Type="http://schemas.openxmlformats.org/officeDocument/2006/relationships/image" Target="../media/image1.gif"/><Relationship Id="rId9" Type="http://schemas.openxmlformats.org/officeDocument/2006/relationships/image" Target="../media/image374.png"/><Relationship Id="rId3" Type="http://schemas.openxmlformats.org/officeDocument/2006/relationships/image" Target="../media/image2.jpeg"/></Relationships>
</file>

<file path=ppt/slides/_rels/slide89.xml.rels><?xml version="1.0" encoding="UTF-8" standalone="yes"?>
<Relationships xmlns="http://schemas.openxmlformats.org/package/2006/relationships"><Relationship Id="rId6" Type="http://schemas.openxmlformats.org/officeDocument/2006/relationships/image" Target="../media/image102.png"/><Relationship Id="rId4" Type="http://schemas.openxmlformats.org/officeDocument/2006/relationships/image" Target="../media/image379.pdf"/><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2.jpeg"/><Relationship Id="rId5" Type="http://schemas.openxmlformats.org/officeDocument/2006/relationships/image" Target="../media/image380.png"/></Relationships>
</file>

<file path=ppt/slides/_rels/slide9.xml.rels><?xml version="1.0" encoding="UTF-8" standalone="yes"?>
<Relationships xmlns="http://schemas.openxmlformats.org/package/2006/relationships"><Relationship Id="rId4" Type="http://schemas.openxmlformats.org/officeDocument/2006/relationships/image" Target="../media/image19.pdf"/><Relationship Id="rId5" Type="http://schemas.openxmlformats.org/officeDocument/2006/relationships/image" Target="../media/image20.png"/><Relationship Id="rId7"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2.jpeg"/><Relationship Id="rId6" Type="http://schemas.openxmlformats.org/officeDocument/2006/relationships/image" Target="../media/image21.pdf"/></Relationships>
</file>

<file path=ppt/slides/_rels/slide90.xml.rels><?xml version="1.0" encoding="UTF-8" standalone="yes"?>
<Relationships xmlns="http://schemas.openxmlformats.org/package/2006/relationships"><Relationship Id="rId8" Type="http://schemas.openxmlformats.org/officeDocument/2006/relationships/image" Target="../media/image385.pdf"/><Relationship Id="rId4" Type="http://schemas.openxmlformats.org/officeDocument/2006/relationships/image" Target="../media/image381.pdf"/><Relationship Id="rId5" Type="http://schemas.openxmlformats.org/officeDocument/2006/relationships/image" Target="../media/image382.png"/><Relationship Id="rId7" Type="http://schemas.openxmlformats.org/officeDocument/2006/relationships/image" Target="../media/image384.png"/><Relationship Id="rId1" Type="http://schemas.openxmlformats.org/officeDocument/2006/relationships/slideLayout" Target="../slideLayouts/slideLayout2.xml"/><Relationship Id="rId2" Type="http://schemas.openxmlformats.org/officeDocument/2006/relationships/image" Target="../media/image1.gif"/><Relationship Id="rId9" Type="http://schemas.openxmlformats.org/officeDocument/2006/relationships/image" Target="../media/image386.png"/><Relationship Id="rId3" Type="http://schemas.openxmlformats.org/officeDocument/2006/relationships/image" Target="../media/image2.jpeg"/><Relationship Id="rId6" Type="http://schemas.openxmlformats.org/officeDocument/2006/relationships/image" Target="../media/image383.pdf"/></Relationships>
</file>

<file path=ppt/slides/_rels/slide91.xml.rels><?xml version="1.0" encoding="UTF-8" standalone="yes"?>
<Relationships xmlns="http://schemas.openxmlformats.org/package/2006/relationships"><Relationship Id="rId8" Type="http://schemas.openxmlformats.org/officeDocument/2006/relationships/image" Target="../media/image391.pdf"/><Relationship Id="rId4" Type="http://schemas.openxmlformats.org/officeDocument/2006/relationships/image" Target="../media/image387.pdf"/><Relationship Id="rId10" Type="http://schemas.openxmlformats.org/officeDocument/2006/relationships/image" Target="../media/image393.pdf"/><Relationship Id="rId5" Type="http://schemas.openxmlformats.org/officeDocument/2006/relationships/image" Target="../media/image388.png"/><Relationship Id="rId7" Type="http://schemas.openxmlformats.org/officeDocument/2006/relationships/image" Target="../media/image390.png"/><Relationship Id="rId11" Type="http://schemas.openxmlformats.org/officeDocument/2006/relationships/image" Target="../media/image394.png"/><Relationship Id="rId1" Type="http://schemas.openxmlformats.org/officeDocument/2006/relationships/slideLayout" Target="../slideLayouts/slideLayout2.xml"/><Relationship Id="rId2" Type="http://schemas.openxmlformats.org/officeDocument/2006/relationships/image" Target="../media/image1.gif"/><Relationship Id="rId9" Type="http://schemas.openxmlformats.org/officeDocument/2006/relationships/image" Target="../media/image392.png"/><Relationship Id="rId3" Type="http://schemas.openxmlformats.org/officeDocument/2006/relationships/image" Target="../media/image2.jpeg"/><Relationship Id="rId6" Type="http://schemas.openxmlformats.org/officeDocument/2006/relationships/image" Target="../media/image389.pdf"/></Relationships>
</file>

<file path=ppt/slides/_rels/slide92.xml.rels><?xml version="1.0" encoding="UTF-8" standalone="yes"?>
<Relationships xmlns="http://schemas.openxmlformats.org/package/2006/relationships"><Relationship Id="rId4" Type="http://schemas.openxmlformats.org/officeDocument/2006/relationships/image" Target="../media/image395.pdf"/><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2.jpeg"/><Relationship Id="rId5" Type="http://schemas.openxmlformats.org/officeDocument/2006/relationships/image" Target="../media/image396.png"/></Relationships>
</file>

<file path=ppt/slides/_rels/slide93.xml.rels><?xml version="1.0" encoding="UTF-8" standalone="yes"?>
<Relationships xmlns="http://schemas.openxmlformats.org/package/2006/relationships"><Relationship Id="rId4" Type="http://schemas.openxmlformats.org/officeDocument/2006/relationships/image" Target="../media/image397.pdf"/><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2.jpeg"/><Relationship Id="rId5" Type="http://schemas.openxmlformats.org/officeDocument/2006/relationships/image" Target="../media/image398.png"/></Relationships>
</file>

<file path=ppt/slides/_rels/slide94.xml.rels><?xml version="1.0" encoding="UTF-8" standalone="yes"?>
<Relationships xmlns="http://schemas.openxmlformats.org/package/2006/relationships"><Relationship Id="rId4" Type="http://schemas.openxmlformats.org/officeDocument/2006/relationships/image" Target="../media/image399.pdf"/><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2.jpeg"/><Relationship Id="rId5" Type="http://schemas.openxmlformats.org/officeDocument/2006/relationships/image" Target="../media/image400.png"/></Relationships>
</file>

<file path=ppt/slides/_rels/slide95.xml.rels><?xml version="1.0" encoding="UTF-8" standalone="yes"?>
<Relationships xmlns="http://schemas.openxmlformats.org/package/2006/relationships"><Relationship Id="rId4" Type="http://schemas.openxmlformats.org/officeDocument/2006/relationships/image" Target="../media/image401.pdf"/><Relationship Id="rId5" Type="http://schemas.openxmlformats.org/officeDocument/2006/relationships/image" Target="../media/image402.png"/><Relationship Id="rId7" Type="http://schemas.openxmlformats.org/officeDocument/2006/relationships/image" Target="../media/image404.png"/><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2.jpeg"/><Relationship Id="rId6" Type="http://schemas.openxmlformats.org/officeDocument/2006/relationships/image" Target="../media/image403.pdf"/></Relationships>
</file>

<file path=ppt/slides/_rels/slide96.xml.rels><?xml version="1.0" encoding="UTF-8" standalone="yes"?>
<Relationships xmlns="http://schemas.openxmlformats.org/package/2006/relationships"><Relationship Id="rId4" Type="http://schemas.openxmlformats.org/officeDocument/2006/relationships/image" Target="../media/image405.pdf"/><Relationship Id="rId5" Type="http://schemas.openxmlformats.org/officeDocument/2006/relationships/image" Target="../media/image406.png"/><Relationship Id="rId7" Type="http://schemas.openxmlformats.org/officeDocument/2006/relationships/image" Target="../media/image408.png"/><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2.jpeg"/><Relationship Id="rId6" Type="http://schemas.openxmlformats.org/officeDocument/2006/relationships/image" Target="../media/image407.pdf"/></Relationships>
</file>

<file path=ppt/slides/_rels/slide97.xml.rels><?xml version="1.0" encoding="UTF-8" standalone="yes"?>
<Relationships xmlns="http://schemas.openxmlformats.org/package/2006/relationships"><Relationship Id="rId4" Type="http://schemas.openxmlformats.org/officeDocument/2006/relationships/image" Target="../media/image409.png"/><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2.jpeg"/><Relationship Id="rId5" Type="http://schemas.openxmlformats.org/officeDocument/2006/relationships/image" Target="../media/image410.png"/></Relationships>
</file>

<file path=ppt/slides/_rels/slide98.xml.rels><?xml version="1.0" encoding="UTF-8" standalone="yes"?>
<Relationships xmlns="http://schemas.openxmlformats.org/package/2006/relationships"><Relationship Id="rId4" Type="http://schemas.openxmlformats.org/officeDocument/2006/relationships/image" Target="../media/image411.png"/><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Collective effects in the longitudinal plane</a:t>
            </a:r>
            <a:endParaRPr lang="en-US" dirty="0"/>
          </a:p>
        </p:txBody>
      </p:sp>
      <p:sp>
        <p:nvSpPr>
          <p:cNvPr id="3" name="Subtitle 2"/>
          <p:cNvSpPr>
            <a:spLocks noGrp="1"/>
          </p:cNvSpPr>
          <p:nvPr>
            <p:ph type="subTitle" idx="1"/>
          </p:nvPr>
        </p:nvSpPr>
        <p:spPr/>
        <p:txBody>
          <a:bodyPr/>
          <a:lstStyle/>
          <a:p>
            <a:r>
              <a:rPr lang="en-US" dirty="0" smtClean="0"/>
              <a:t>G. Rumolo and E. </a:t>
            </a:r>
            <a:r>
              <a:rPr lang="en-US" dirty="0" err="1" smtClean="0"/>
              <a:t>Métral</a:t>
            </a:r>
            <a:endParaRPr lang="en-US" dirty="0" smtClean="0"/>
          </a:p>
          <a:p>
            <a:r>
              <a:rPr lang="en-US" dirty="0" smtClean="0"/>
              <a:t>USPAS Course on collective effects</a:t>
            </a:r>
          </a:p>
          <a:p>
            <a:r>
              <a:rPr lang="en-US" dirty="0" smtClean="0"/>
              <a:t>Tuesday, 23.06.2009</a:t>
            </a:r>
            <a:endParaRPr lang="en-US" dirty="0"/>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Equations of longitudinal dynamics</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9" name="Content Placeholder 8"/>
          <p:cNvSpPr>
            <a:spLocks noGrp="1"/>
          </p:cNvSpPr>
          <p:nvPr>
            <p:ph idx="1"/>
          </p:nvPr>
        </p:nvSpPr>
        <p:spPr>
          <a:xfrm>
            <a:off x="457200" y="1600200"/>
            <a:ext cx="3657600" cy="4624800"/>
          </a:xfrm>
        </p:spPr>
        <p:txBody>
          <a:bodyPr>
            <a:normAutofit fontScale="55000" lnSpcReduction="20000"/>
          </a:bodyPr>
          <a:lstStyle/>
          <a:p>
            <a:r>
              <a:rPr lang="en-US" dirty="0" smtClean="0"/>
              <a:t>To describe the motion of particles in the longitudinal phase space, we will use the pair </a:t>
            </a:r>
            <a:r>
              <a:rPr lang="en-US" b="1" dirty="0" smtClean="0">
                <a:solidFill>
                  <a:srgbClr val="FF0000"/>
                </a:solidFill>
              </a:rPr>
              <a:t>(</a:t>
            </a:r>
            <a:r>
              <a:rPr lang="en-US" b="1" dirty="0" err="1" smtClean="0">
                <a:solidFill>
                  <a:srgbClr val="FF0000"/>
                </a:solidFill>
              </a:rPr>
              <a:t>z,</a:t>
            </a:r>
            <a:r>
              <a:rPr lang="en-US" b="1" dirty="0" err="1" smtClean="0">
                <a:solidFill>
                  <a:srgbClr val="FF0000"/>
                </a:solidFill>
                <a:latin typeface="Symbol" charset="2"/>
                <a:cs typeface="Symbol" charset="2"/>
              </a:rPr>
              <a:t>d</a:t>
            </a:r>
            <a:r>
              <a:rPr lang="en-US" b="1" dirty="0" smtClean="0">
                <a:solidFill>
                  <a:srgbClr val="FF0000"/>
                </a:solidFill>
                <a:latin typeface="Symbol" charset="2"/>
                <a:cs typeface="Symbol" charset="2"/>
              </a:rPr>
              <a:t>)</a:t>
            </a:r>
            <a:r>
              <a:rPr lang="en-US" dirty="0" smtClean="0">
                <a:latin typeface="Symbol" charset="2"/>
                <a:cs typeface="Symbol" charset="2"/>
              </a:rPr>
              <a:t>, </a:t>
            </a:r>
            <a:r>
              <a:rPr lang="en-US" dirty="0" smtClean="0">
                <a:latin typeface="+mj-lt"/>
                <a:cs typeface="Symbol" charset="2"/>
              </a:rPr>
              <a:t>which represent the arrival delay of the particle at an observation point (multiplied by the particle velocity, </a:t>
            </a:r>
            <a:r>
              <a:rPr lang="en-US" dirty="0" err="1" smtClean="0">
                <a:latin typeface="+mj-lt"/>
                <a:cs typeface="Symbol" charset="2"/>
              </a:rPr>
              <a:t>z</a:t>
            </a:r>
            <a:r>
              <a:rPr lang="en-US" dirty="0" smtClean="0">
                <a:latin typeface="+mj-lt"/>
                <a:cs typeface="Symbol" charset="2"/>
              </a:rPr>
              <a:t>=-</a:t>
            </a:r>
            <a:r>
              <a:rPr lang="en-US" dirty="0" err="1" smtClean="0">
                <a:latin typeface="Symbol" charset="2"/>
                <a:cs typeface="Symbol" charset="2"/>
              </a:rPr>
              <a:t>b</a:t>
            </a:r>
            <a:r>
              <a:rPr lang="en-US" dirty="0" err="1" smtClean="0">
                <a:latin typeface="+mj-lt"/>
                <a:cs typeface="Symbol" charset="2"/>
              </a:rPr>
              <a:t>c</a:t>
            </a:r>
            <a:r>
              <a:rPr lang="en-US" dirty="0" err="1" smtClean="0">
                <a:latin typeface="Symbol" charset="2"/>
                <a:cs typeface="Symbol" charset="2"/>
              </a:rPr>
              <a:t>t</a:t>
            </a:r>
            <a:r>
              <a:rPr lang="en-US" dirty="0" smtClean="0">
                <a:latin typeface="+mj-lt"/>
                <a:cs typeface="Symbol" charset="2"/>
              </a:rPr>
              <a:t>) and its relative momentum offset, respectively, with respect to the synchronous particle.</a:t>
            </a:r>
            <a:endParaRPr lang="en-US" dirty="0" smtClean="0">
              <a:latin typeface="Symbol" charset="2"/>
              <a:cs typeface="Symbol" charset="2"/>
            </a:endParaRPr>
          </a:p>
          <a:p>
            <a:r>
              <a:rPr lang="en-US" dirty="0" smtClean="0"/>
              <a:t>The pair is </a:t>
            </a:r>
            <a:r>
              <a:rPr lang="en-US" dirty="0" err="1" smtClean="0"/>
              <a:t>s</a:t>
            </a:r>
            <a:r>
              <a:rPr lang="en-US" dirty="0" smtClean="0"/>
              <a:t>-dependent, i.e. it is defined with respect to a chosen observation point in the accelerator, but this is not critical for the longitudinal plane, because longitudinal motion is generally much slower than the revolution time</a:t>
            </a:r>
          </a:p>
          <a:p>
            <a:r>
              <a:rPr lang="en-US" dirty="0" smtClean="0"/>
              <a:t>(</a:t>
            </a:r>
            <a:r>
              <a:rPr lang="en-US" dirty="0" err="1" smtClean="0"/>
              <a:t>z,</a:t>
            </a:r>
            <a:r>
              <a:rPr lang="en-US" dirty="0" err="1" smtClean="0">
                <a:latin typeface="Symbol" charset="2"/>
                <a:cs typeface="Symbol" charset="2"/>
              </a:rPr>
              <a:t>d</a:t>
            </a:r>
            <a:r>
              <a:rPr lang="en-US" dirty="0" smtClean="0"/>
              <a:t>)=(0,0) for the synchronous particle </a:t>
            </a:r>
            <a:endParaRPr lang="en-US" dirty="0"/>
          </a:p>
        </p:txBody>
      </p:sp>
      <p:sp>
        <p:nvSpPr>
          <p:cNvPr id="14" name="Oval 13"/>
          <p:cNvSpPr/>
          <p:nvPr/>
        </p:nvSpPr>
        <p:spPr>
          <a:xfrm>
            <a:off x="5029200" y="2438400"/>
            <a:ext cx="3429000" cy="3581400"/>
          </a:xfrm>
          <a:prstGeom prst="ellipse">
            <a:avLst/>
          </a:prstGeom>
          <a:noFill/>
          <a:ln w="28575" cap="flat" cmpd="sng" algn="ctr">
            <a:solidFill>
              <a:schemeClr val="accent1">
                <a:shade val="95000"/>
                <a:satMod val="105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rot="16200000" flipH="1">
            <a:off x="6475369" y="1705225"/>
            <a:ext cx="794838" cy="1588"/>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16200000" flipV="1">
            <a:off x="6491788" y="3275806"/>
            <a:ext cx="762000" cy="1588"/>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1" name="Oval 20"/>
          <p:cNvSpPr/>
          <p:nvPr/>
        </p:nvSpPr>
        <p:spPr>
          <a:xfrm rot="10800000">
            <a:off x="6239558" y="2322633"/>
            <a:ext cx="1219200" cy="381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Arrow Connector 26"/>
          <p:cNvCxnSpPr/>
          <p:nvPr/>
        </p:nvCxnSpPr>
        <p:spPr>
          <a:xfrm>
            <a:off x="5562600" y="2523877"/>
            <a:ext cx="2667000" cy="1588"/>
          </a:xfrm>
          <a:prstGeom prst="straightConnector1">
            <a:avLst/>
          </a:prstGeom>
          <a:ln w="25400" cap="flat" cmpd="sng" algn="ctr">
            <a:solidFill>
              <a:schemeClr val="accent1"/>
            </a:solidFill>
            <a:prstDash val="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6795794" y="2449265"/>
            <a:ext cx="152400" cy="152400"/>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7953751" y="2449265"/>
            <a:ext cx="275849" cy="369332"/>
          </a:xfrm>
          <a:prstGeom prst="rect">
            <a:avLst/>
          </a:prstGeom>
          <a:noFill/>
        </p:spPr>
        <p:txBody>
          <a:bodyPr wrap="none" rtlCol="0">
            <a:spAutoFit/>
          </a:bodyPr>
          <a:lstStyle/>
          <a:p>
            <a:r>
              <a:rPr lang="en-US" dirty="0" err="1" smtClean="0"/>
              <a:t>z</a:t>
            </a:r>
            <a:endParaRPr lang="en-US" dirty="0"/>
          </a:p>
        </p:txBody>
      </p:sp>
      <p:sp>
        <p:nvSpPr>
          <p:cNvPr id="31" name="TextBox 30"/>
          <p:cNvSpPr txBox="1"/>
          <p:nvPr/>
        </p:nvSpPr>
        <p:spPr>
          <a:xfrm>
            <a:off x="6948194" y="1457107"/>
            <a:ext cx="1363737" cy="646331"/>
          </a:xfrm>
          <a:prstGeom prst="rect">
            <a:avLst/>
          </a:prstGeom>
          <a:noFill/>
        </p:spPr>
        <p:txBody>
          <a:bodyPr wrap="none" rtlCol="0">
            <a:spAutoFit/>
          </a:bodyPr>
          <a:lstStyle/>
          <a:p>
            <a:r>
              <a:rPr lang="en-US" dirty="0" smtClean="0">
                <a:solidFill>
                  <a:srgbClr val="FF0000"/>
                </a:solidFill>
              </a:rPr>
              <a:t>Observer</a:t>
            </a:r>
          </a:p>
          <a:p>
            <a:r>
              <a:rPr lang="en-US" dirty="0" smtClean="0">
                <a:solidFill>
                  <a:srgbClr val="FF0000"/>
                </a:solidFill>
              </a:rPr>
              <a:t>(impedance)</a:t>
            </a:r>
            <a:endParaRPr lang="en-US" dirty="0">
              <a:solidFill>
                <a:srgbClr val="FF0000"/>
              </a:solidFill>
            </a:endParaRPr>
          </a:p>
        </p:txBody>
      </p:sp>
      <p:sp>
        <p:nvSpPr>
          <p:cNvPr id="15" name="Slide Number Placeholder 14"/>
          <p:cNvSpPr>
            <a:spLocks noGrp="1"/>
          </p:cNvSpPr>
          <p:nvPr>
            <p:ph type="sldNum" sz="quarter" idx="12"/>
          </p:nvPr>
        </p:nvSpPr>
        <p:spPr/>
        <p:txBody>
          <a:bodyPr/>
          <a:lstStyle/>
          <a:p>
            <a:fld id="{2E081447-C3CE-9F4F-A689-9A72CAFF10CA}" type="slidenum">
              <a:rPr lang="en-US" smtClean="0"/>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Equations of longitudinal dynamics</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9" name="Content Placeholder 8"/>
          <p:cNvSpPr>
            <a:spLocks noGrp="1"/>
          </p:cNvSpPr>
          <p:nvPr>
            <p:ph idx="1"/>
          </p:nvPr>
        </p:nvSpPr>
        <p:spPr>
          <a:xfrm>
            <a:off x="457200" y="1752600"/>
            <a:ext cx="3657600" cy="4862562"/>
          </a:xfrm>
        </p:spPr>
        <p:txBody>
          <a:bodyPr>
            <a:normAutofit fontScale="55000" lnSpcReduction="20000"/>
          </a:bodyPr>
          <a:lstStyle/>
          <a:p>
            <a:r>
              <a:rPr lang="en-US" dirty="0" smtClean="0">
                <a:latin typeface="+mj-lt"/>
                <a:cs typeface="Symbol" charset="2"/>
              </a:rPr>
              <a:t>The synchronous particle has zero momentum offset and always takes T</a:t>
            </a:r>
            <a:r>
              <a:rPr lang="en-US" baseline="-25000" dirty="0" smtClean="0">
                <a:latin typeface="+mj-lt"/>
                <a:cs typeface="Symbol" charset="2"/>
              </a:rPr>
              <a:t>0</a:t>
            </a:r>
            <a:r>
              <a:rPr lang="en-US" dirty="0" smtClean="0">
                <a:latin typeface="+mj-lt"/>
                <a:cs typeface="Symbol" charset="2"/>
              </a:rPr>
              <a:t> to go around, i.e. is always observed with </a:t>
            </a:r>
            <a:r>
              <a:rPr lang="en-US" dirty="0" err="1" smtClean="0">
                <a:latin typeface="+mj-lt"/>
                <a:cs typeface="Symbol" charset="2"/>
              </a:rPr>
              <a:t>z</a:t>
            </a:r>
            <a:r>
              <a:rPr lang="en-US" dirty="0" smtClean="0">
                <a:latin typeface="+mj-lt"/>
                <a:cs typeface="Symbol" charset="2"/>
              </a:rPr>
              <a:t>=0. </a:t>
            </a:r>
          </a:p>
          <a:p>
            <a:r>
              <a:rPr lang="en-US" dirty="0" smtClean="0"/>
              <a:t>Particles with positive </a:t>
            </a:r>
            <a:r>
              <a:rPr lang="en-US" dirty="0" err="1" smtClean="0"/>
              <a:t>z</a:t>
            </a:r>
            <a:r>
              <a:rPr lang="en-US" dirty="0" smtClean="0"/>
              <a:t> arrive earlier at the observer (negative delay </a:t>
            </a:r>
            <a:r>
              <a:rPr lang="en-US" dirty="0" err="1" smtClean="0">
                <a:latin typeface="Symbol" charset="2"/>
                <a:cs typeface="Symbol" charset="2"/>
              </a:rPr>
              <a:t>t</a:t>
            </a:r>
            <a:r>
              <a:rPr lang="en-US" dirty="0" smtClean="0"/>
              <a:t>), those with negative </a:t>
            </a:r>
            <a:r>
              <a:rPr lang="en-US" dirty="0" err="1" smtClean="0"/>
              <a:t>z</a:t>
            </a:r>
            <a:r>
              <a:rPr lang="en-US" dirty="0" smtClean="0"/>
              <a:t> arrive later (positive time delay </a:t>
            </a:r>
            <a:r>
              <a:rPr lang="en-US" dirty="0" err="1" smtClean="0">
                <a:latin typeface="Symbol" charset="2"/>
                <a:cs typeface="Symbol" charset="2"/>
              </a:rPr>
              <a:t>t</a:t>
            </a:r>
            <a:r>
              <a:rPr lang="en-US" dirty="0" smtClean="0"/>
              <a:t>) </a:t>
            </a:r>
          </a:p>
          <a:p>
            <a:r>
              <a:rPr lang="en-US" dirty="0" smtClean="0"/>
              <a:t>Bunched beams: below transition particles are focused back by deceleration. Opposite above transition.</a:t>
            </a:r>
          </a:p>
          <a:p>
            <a:r>
              <a:rPr lang="en-US" dirty="0" smtClean="0"/>
              <a:t>Coasting beams: below transition particles with positive momentum offset shear toward positive </a:t>
            </a:r>
            <a:r>
              <a:rPr lang="en-US" dirty="0" err="1" smtClean="0"/>
              <a:t>z</a:t>
            </a:r>
            <a:r>
              <a:rPr lang="en-US" dirty="0" smtClean="0"/>
              <a:t> (absence of focusing). Opposite above transition</a:t>
            </a:r>
            <a:endParaRPr lang="en-US" dirty="0"/>
          </a:p>
        </p:txBody>
      </p:sp>
      <p:pic>
        <p:nvPicPr>
          <p:cNvPr id="11" name="Picture 10"/>
          <p:cNvPicPr>
            <a:picLocks noChangeAspect="1"/>
          </p:cNvPicPr>
          <p:nvPr/>
        </p:nvPicPr>
        <p:blipFill>
          <a:blip r:embed="rId4"/>
          <a:stretch>
            <a:fillRect/>
          </a:stretch>
        </p:blipFill>
        <p:spPr>
          <a:xfrm>
            <a:off x="4114800" y="1600200"/>
            <a:ext cx="4699915" cy="4680000"/>
          </a:xfrm>
          <a:prstGeom prst="rect">
            <a:avLst/>
          </a:prstGeom>
        </p:spPr>
      </p:pic>
      <p:sp>
        <p:nvSpPr>
          <p:cNvPr id="7" name="Slide Number Placeholder 6"/>
          <p:cNvSpPr>
            <a:spLocks noGrp="1"/>
          </p:cNvSpPr>
          <p:nvPr>
            <p:ph type="sldNum" sz="quarter" idx="12"/>
          </p:nvPr>
        </p:nvSpPr>
        <p:spPr/>
        <p:txBody>
          <a:bodyPr/>
          <a:lstStyle/>
          <a:p>
            <a:fld id="{2E081447-C3CE-9F4F-A689-9A72CAFF10CA}" type="slidenum">
              <a:rPr lang="en-US" smtClean="0"/>
              <a:pPr/>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Equations of longitudinal dynamics</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pic>
        <p:nvPicPr>
          <p:cNvPr id="7" name="Picture 6"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1219200" y="1843200"/>
            <a:ext cx="2589796" cy="1800000"/>
          </a:xfrm>
          <a:prstGeom prst="rect">
            <a:avLst/>
          </a:prstGeom>
        </p:spPr>
      </p:pic>
      <p:pic>
        <p:nvPicPr>
          <p:cNvPr id="10" name="Picture 9" descr="latex-im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4739603" y="1819350"/>
            <a:ext cx="3518537" cy="780900"/>
          </a:xfrm>
          <a:prstGeom prst="rect">
            <a:avLst/>
          </a:prstGeom>
        </p:spPr>
      </p:pic>
      <p:pic>
        <p:nvPicPr>
          <p:cNvPr id="13" name="Picture 12" descr="latex-image-1.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2592054" y="5257800"/>
            <a:ext cx="3906818" cy="900000"/>
          </a:xfrm>
          <a:prstGeom prst="rect">
            <a:avLst/>
          </a:prstGeom>
        </p:spPr>
      </p:pic>
      <p:sp>
        <p:nvSpPr>
          <p:cNvPr id="14" name="TextBox 13"/>
          <p:cNvSpPr txBox="1"/>
          <p:nvPr/>
        </p:nvSpPr>
        <p:spPr>
          <a:xfrm>
            <a:off x="644395" y="3962400"/>
            <a:ext cx="7802136" cy="923330"/>
          </a:xfrm>
          <a:prstGeom prst="rect">
            <a:avLst/>
          </a:prstGeom>
          <a:noFill/>
        </p:spPr>
        <p:txBody>
          <a:bodyPr wrap="none" rtlCol="0">
            <a:spAutoFit/>
          </a:bodyPr>
          <a:lstStyle/>
          <a:p>
            <a:r>
              <a:rPr lang="en-US" dirty="0" smtClean="0">
                <a:cs typeface="Symbol" charset="2"/>
              </a:rPr>
              <a:t>The difference in revolution time between a generic particle and the synchronous</a:t>
            </a:r>
          </a:p>
          <a:p>
            <a:r>
              <a:rPr lang="en-US" dirty="0" smtClean="0">
                <a:cs typeface="Symbol" charset="2"/>
              </a:rPr>
              <a:t> particle, that is its delay in arrival time at a point, can be easily related to its</a:t>
            </a:r>
          </a:p>
          <a:p>
            <a:r>
              <a:rPr lang="en-US" dirty="0" smtClean="0">
                <a:cs typeface="Symbol" charset="2"/>
              </a:rPr>
              <a:t> momentum offset </a:t>
            </a:r>
            <a:r>
              <a:rPr lang="en-US" dirty="0" err="1" smtClean="0">
                <a:latin typeface="Symbol" charset="2"/>
                <a:cs typeface="Symbol" charset="2"/>
              </a:rPr>
              <a:t>d</a:t>
            </a:r>
            <a:endParaRPr lang="en-US" dirty="0" smtClean="0">
              <a:latin typeface="Symbol" charset="2"/>
              <a:cs typeface="Symbol" charset="2"/>
            </a:endParaRPr>
          </a:p>
          <a:p>
            <a:endParaRPr lang="en-US" dirty="0"/>
          </a:p>
        </p:txBody>
      </p:sp>
      <p:pic>
        <p:nvPicPr>
          <p:cNvPr id="15" name="Picture 14" descr="latex-image-1.pdf"/>
          <p:cNvPicPr>
            <a:picLocks noChangeAspect="1"/>
          </p:cNvPicPr>
          <p:nvPr/>
        </p:nvPicPr>
        <mc:AlternateContent>
          <mc:Choice xmlns:ma="http://schemas.microsoft.com/office/mac/drawingml/2008/main" Requires="ma">
            <p:blipFill>
              <a:blip r:embed="rId10"/>
              <a:stretch>
                <a:fillRect/>
              </a:stretch>
            </p:blipFill>
          </mc:Choice>
          <mc:Fallback>
            <p:blipFill>
              <a:blip r:embed="rId11"/>
              <a:stretch>
                <a:fillRect/>
              </a:stretch>
            </p:blipFill>
          </mc:Fallback>
        </mc:AlternateContent>
        <p:spPr>
          <a:xfrm>
            <a:off x="5686439" y="2923200"/>
            <a:ext cx="1624865" cy="720000"/>
          </a:xfrm>
          <a:prstGeom prst="rect">
            <a:avLst/>
          </a:prstGeom>
        </p:spPr>
      </p:pic>
      <p:sp>
        <p:nvSpPr>
          <p:cNvPr id="11" name="Slide Number Placeholder 10"/>
          <p:cNvSpPr>
            <a:spLocks noGrp="1"/>
          </p:cNvSpPr>
          <p:nvPr>
            <p:ph type="sldNum" sz="quarter" idx="12"/>
          </p:nvPr>
        </p:nvSpPr>
        <p:spPr/>
        <p:txBody>
          <a:bodyPr/>
          <a:lstStyle/>
          <a:p>
            <a:fld id="{2E081447-C3CE-9F4F-A689-9A72CAFF10CA}" type="slidenum">
              <a:rPr lang="en-US" smtClean="0"/>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Equations of longitudinal dynamics</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4" name="TextBox 13"/>
          <p:cNvSpPr txBox="1"/>
          <p:nvPr/>
        </p:nvSpPr>
        <p:spPr>
          <a:xfrm>
            <a:off x="867581" y="1336056"/>
            <a:ext cx="7281251" cy="3046988"/>
          </a:xfrm>
          <a:prstGeom prst="rect">
            <a:avLst/>
          </a:prstGeom>
          <a:noFill/>
        </p:spPr>
        <p:txBody>
          <a:bodyPr wrap="none" rtlCol="0">
            <a:spAutoFit/>
          </a:bodyPr>
          <a:lstStyle/>
          <a:p>
            <a:r>
              <a:rPr lang="en-US" sz="2000" dirty="0" smtClean="0">
                <a:cs typeface="Symbol" charset="2"/>
              </a:rPr>
              <a:t>Reminder of vocabulary and meaning of symbols:</a:t>
            </a:r>
          </a:p>
          <a:p>
            <a:endParaRPr lang="en-US" sz="1200" dirty="0" smtClean="0">
              <a:cs typeface="Symbol" charset="2"/>
            </a:endParaRPr>
          </a:p>
          <a:p>
            <a:pPr>
              <a:buFont typeface="Symbol" pitchFamily="-106" charset="2"/>
              <a:buChar char="a"/>
            </a:pPr>
            <a:r>
              <a:rPr lang="en-US" sz="2000" dirty="0" smtClean="0">
                <a:latin typeface="+mj-lt"/>
                <a:cs typeface="Symbol" charset="2"/>
              </a:rPr>
              <a:t> is the momentum compaction factor</a:t>
            </a:r>
          </a:p>
          <a:p>
            <a:pPr>
              <a:buFont typeface="Symbol" pitchFamily="-106" charset="2"/>
              <a:buChar char="h"/>
            </a:pPr>
            <a:r>
              <a:rPr lang="en-US" sz="2000" dirty="0" smtClean="0">
                <a:latin typeface="+mj-lt"/>
                <a:cs typeface="Symbol" charset="2"/>
              </a:rPr>
              <a:t> is the slippage factor</a:t>
            </a:r>
          </a:p>
          <a:p>
            <a:r>
              <a:rPr lang="en-US" sz="2000" i="1" dirty="0" smtClean="0">
                <a:latin typeface="+mj-lt"/>
                <a:cs typeface="Symbol" charset="2"/>
              </a:rPr>
              <a:t>C</a:t>
            </a:r>
            <a:r>
              <a:rPr lang="en-US" sz="2000" dirty="0" smtClean="0">
                <a:latin typeface="+mj-lt"/>
                <a:cs typeface="Symbol" charset="2"/>
              </a:rPr>
              <a:t> is the mean circumference of the accelerator C=2</a:t>
            </a:r>
            <a:r>
              <a:rPr lang="en-US" sz="2000" dirty="0" smtClean="0">
                <a:latin typeface="Symbol" charset="2"/>
                <a:cs typeface="Symbol" charset="2"/>
              </a:rPr>
              <a:t>p</a:t>
            </a:r>
            <a:r>
              <a:rPr lang="en-US" sz="2000" dirty="0" smtClean="0">
                <a:latin typeface="+mj-lt"/>
                <a:cs typeface="Symbol" charset="2"/>
              </a:rPr>
              <a:t>R</a:t>
            </a:r>
          </a:p>
          <a:p>
            <a:r>
              <a:rPr lang="en-US" sz="2000" dirty="0" err="1" smtClean="0">
                <a:latin typeface="Symbol" charset="2"/>
                <a:cs typeface="Symbol" charset="2"/>
              </a:rPr>
              <a:t>g</a:t>
            </a:r>
            <a:r>
              <a:rPr lang="en-US" sz="2000" baseline="-25000" dirty="0" err="1" smtClean="0">
                <a:latin typeface="+mj-lt"/>
                <a:cs typeface="Symbol" charset="2"/>
              </a:rPr>
              <a:t>t</a:t>
            </a:r>
            <a:r>
              <a:rPr lang="en-US" sz="2000" dirty="0" smtClean="0">
                <a:latin typeface="+mj-lt"/>
                <a:cs typeface="Symbol" charset="2"/>
              </a:rPr>
              <a:t> is the </a:t>
            </a:r>
            <a:r>
              <a:rPr lang="en-US" sz="2000" dirty="0" err="1" smtClean="0">
                <a:latin typeface="Symbol" charset="2"/>
                <a:cs typeface="Symbol" charset="2"/>
              </a:rPr>
              <a:t>g</a:t>
            </a:r>
            <a:r>
              <a:rPr lang="en-US" sz="2000" dirty="0" smtClean="0">
                <a:latin typeface="+mj-lt"/>
                <a:cs typeface="Symbol" charset="2"/>
              </a:rPr>
              <a:t> transition (corresponding to the transition energy)</a:t>
            </a:r>
          </a:p>
          <a:p>
            <a:endParaRPr lang="en-US" sz="2000" dirty="0" smtClean="0">
              <a:latin typeface="+mj-lt"/>
              <a:cs typeface="Symbol" charset="2"/>
            </a:endParaRPr>
          </a:p>
          <a:p>
            <a:r>
              <a:rPr lang="en-US" sz="2000" dirty="0" smtClean="0">
                <a:latin typeface="+mj-lt"/>
                <a:cs typeface="Symbol" charset="2"/>
              </a:rPr>
              <a:t>Remember that </a:t>
            </a:r>
            <a:r>
              <a:rPr lang="en-US" sz="2000" dirty="0" err="1" smtClean="0">
                <a:latin typeface="Symbol" charset="2"/>
                <a:cs typeface="Symbol" charset="2"/>
              </a:rPr>
              <a:t>g</a:t>
            </a:r>
            <a:r>
              <a:rPr lang="en-US" sz="2000" dirty="0" smtClean="0">
                <a:latin typeface="+mj-lt"/>
                <a:cs typeface="Symbol" charset="2"/>
              </a:rPr>
              <a:t> is a property of the beam, whereas </a:t>
            </a:r>
            <a:r>
              <a:rPr lang="en-US" sz="2000" dirty="0" err="1" smtClean="0">
                <a:latin typeface="Symbol" charset="2"/>
                <a:cs typeface="Symbol" charset="2"/>
              </a:rPr>
              <a:t>g</a:t>
            </a:r>
            <a:r>
              <a:rPr lang="en-US" sz="2000" baseline="-25000" dirty="0" err="1" smtClean="0">
                <a:latin typeface="+mj-lt"/>
                <a:cs typeface="Symbol" charset="2"/>
              </a:rPr>
              <a:t>t</a:t>
            </a:r>
            <a:r>
              <a:rPr lang="en-US" sz="2000" dirty="0" smtClean="0">
                <a:latin typeface="+mj-lt"/>
                <a:cs typeface="Symbol" charset="2"/>
              </a:rPr>
              <a:t> is a property</a:t>
            </a:r>
          </a:p>
          <a:p>
            <a:r>
              <a:rPr lang="en-US" sz="2000" dirty="0" smtClean="0">
                <a:latin typeface="+mj-lt"/>
                <a:cs typeface="Symbol" charset="2"/>
              </a:rPr>
              <a:t>of the machine. </a:t>
            </a:r>
            <a:r>
              <a:rPr lang="en-US" sz="2000" dirty="0" err="1" smtClean="0">
                <a:latin typeface="Symbol" charset="2"/>
                <a:cs typeface="Symbol" charset="2"/>
              </a:rPr>
              <a:t>h</a:t>
            </a:r>
            <a:r>
              <a:rPr lang="en-US" sz="2000" dirty="0" smtClean="0">
                <a:latin typeface="+mj-lt"/>
                <a:cs typeface="Symbol" charset="2"/>
              </a:rPr>
              <a:t> depends on both, but in the limit of very high</a:t>
            </a:r>
          </a:p>
          <a:p>
            <a:r>
              <a:rPr lang="en-US" sz="2000" dirty="0" smtClean="0">
                <a:latin typeface="+mj-lt"/>
                <a:cs typeface="Symbol" charset="2"/>
              </a:rPr>
              <a:t>energies, it tends to </a:t>
            </a:r>
            <a:r>
              <a:rPr lang="en-US" sz="2000" dirty="0" smtClean="0">
                <a:latin typeface="Symbol" charset="2"/>
                <a:cs typeface="Symbol" charset="2"/>
              </a:rPr>
              <a:t>a</a:t>
            </a:r>
            <a:r>
              <a:rPr lang="en-US" sz="2000" dirty="0" smtClean="0">
                <a:latin typeface="+mj-lt"/>
                <a:cs typeface="Symbol" charset="2"/>
              </a:rPr>
              <a:t>, and therefore depends only on the lattice.</a:t>
            </a:r>
            <a:r>
              <a:rPr lang="en-US" dirty="0" smtClean="0">
                <a:latin typeface="+mj-lt"/>
                <a:cs typeface="Symbol" charset="2"/>
              </a:rPr>
              <a:t> </a:t>
            </a:r>
            <a:endParaRPr lang="en-US" dirty="0" smtClean="0">
              <a:latin typeface="Symbol" charset="2"/>
              <a:cs typeface="Symbol" charset="2"/>
            </a:endParaRPr>
          </a:p>
          <a:p>
            <a:endParaRPr lang="en-US" dirty="0"/>
          </a:p>
        </p:txBody>
      </p:sp>
      <p:pic>
        <p:nvPicPr>
          <p:cNvPr id="21" name="Picture 20"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7490549" y="2630932"/>
            <a:ext cx="871714" cy="648000"/>
          </a:xfrm>
          <a:prstGeom prst="rect">
            <a:avLst/>
          </a:prstGeom>
        </p:spPr>
      </p:pic>
      <p:pic>
        <p:nvPicPr>
          <p:cNvPr id="23" name="Picture 22" descr="latex-im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867581" y="4724400"/>
            <a:ext cx="7294909" cy="1080000"/>
          </a:xfrm>
          <a:prstGeom prst="rect">
            <a:avLst/>
          </a:prstGeom>
        </p:spPr>
      </p:pic>
      <p:sp>
        <p:nvSpPr>
          <p:cNvPr id="8" name="Slide Number Placeholder 7"/>
          <p:cNvSpPr>
            <a:spLocks noGrp="1"/>
          </p:cNvSpPr>
          <p:nvPr>
            <p:ph type="sldNum" sz="quarter" idx="12"/>
          </p:nvPr>
        </p:nvSpPr>
        <p:spPr/>
        <p:txBody>
          <a:bodyPr/>
          <a:lstStyle/>
          <a:p>
            <a:fld id="{2E081447-C3CE-9F4F-A689-9A72CAFF10CA}" type="slidenum">
              <a:rPr lang="en-US" smtClean="0"/>
              <a:pPr/>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Equations of longitudinal dynamics</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pic>
        <p:nvPicPr>
          <p:cNvPr id="11" name="Picture 10"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2412113" y="1603200"/>
            <a:ext cx="4646628" cy="755999"/>
          </a:xfrm>
          <a:prstGeom prst="rect">
            <a:avLst/>
          </a:prstGeom>
        </p:spPr>
      </p:pic>
      <p:pic>
        <p:nvPicPr>
          <p:cNvPr id="15" name="Picture 14" descr="latex-im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369834" y="3104033"/>
            <a:ext cx="3115102" cy="1440000"/>
          </a:xfrm>
          <a:prstGeom prst="rect">
            <a:avLst/>
          </a:prstGeom>
        </p:spPr>
      </p:pic>
      <p:pic>
        <p:nvPicPr>
          <p:cNvPr id="18" name="Picture 17" descr="latex-image-1.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372255" y="4835116"/>
            <a:ext cx="5855999" cy="288000"/>
          </a:xfrm>
          <a:prstGeom prst="rect">
            <a:avLst/>
          </a:prstGeom>
        </p:spPr>
      </p:pic>
      <p:sp>
        <p:nvSpPr>
          <p:cNvPr id="19" name="Rectangle 18"/>
          <p:cNvSpPr/>
          <p:nvPr/>
        </p:nvSpPr>
        <p:spPr>
          <a:xfrm>
            <a:off x="5116427" y="1522472"/>
            <a:ext cx="2029541" cy="91582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369834" y="2536663"/>
            <a:ext cx="3581400" cy="369332"/>
          </a:xfrm>
          <a:prstGeom prst="rect">
            <a:avLst/>
          </a:prstGeom>
          <a:noFill/>
        </p:spPr>
        <p:txBody>
          <a:bodyPr wrap="square" rtlCol="0">
            <a:spAutoFit/>
          </a:bodyPr>
          <a:lstStyle/>
          <a:p>
            <a:r>
              <a:rPr lang="en-US" dirty="0" smtClean="0"/>
              <a:t>Energy change per turn</a:t>
            </a:r>
            <a:endParaRPr lang="en-US" dirty="0"/>
          </a:p>
        </p:txBody>
      </p:sp>
      <p:pic>
        <p:nvPicPr>
          <p:cNvPr id="21" name="Picture 20" descr="latex-image-1.pdf"/>
          <p:cNvPicPr>
            <a:picLocks noChangeAspect="1"/>
          </p:cNvPicPr>
          <p:nvPr/>
        </p:nvPicPr>
        <mc:AlternateContent>
          <mc:Choice xmlns:ma="http://schemas.microsoft.com/office/mac/drawingml/2008/main" Requires="ma">
            <p:blipFill>
              <a:blip r:embed="rId10"/>
              <a:stretch>
                <a:fillRect/>
              </a:stretch>
            </p:blipFill>
          </mc:Choice>
          <mc:Fallback>
            <p:blipFill>
              <a:blip r:embed="rId11"/>
              <a:stretch>
                <a:fillRect/>
              </a:stretch>
            </p:blipFill>
          </mc:Fallback>
        </mc:AlternateContent>
        <p:spPr>
          <a:xfrm>
            <a:off x="762000" y="5702627"/>
            <a:ext cx="4235294" cy="720000"/>
          </a:xfrm>
          <a:prstGeom prst="rect">
            <a:avLst/>
          </a:prstGeom>
        </p:spPr>
      </p:pic>
      <p:pic>
        <p:nvPicPr>
          <p:cNvPr id="23" name="Picture 22" descr="latex-image-1.pdf"/>
          <p:cNvPicPr>
            <a:picLocks noChangeAspect="1"/>
          </p:cNvPicPr>
          <p:nvPr/>
        </p:nvPicPr>
        <mc:AlternateContent>
          <mc:Choice xmlns:ma="http://schemas.microsoft.com/office/mac/drawingml/2008/main" Requires="ma">
            <p:blipFill>
              <a:blip r:embed="rId12"/>
              <a:stretch>
                <a:fillRect/>
              </a:stretch>
            </p:blipFill>
          </mc:Choice>
          <mc:Fallback>
            <p:blipFill>
              <a:blip r:embed="rId13"/>
              <a:stretch>
                <a:fillRect/>
              </a:stretch>
            </p:blipFill>
          </mc:Fallback>
        </mc:AlternateContent>
        <p:spPr>
          <a:xfrm>
            <a:off x="6076653" y="5674510"/>
            <a:ext cx="1838118" cy="743152"/>
          </a:xfrm>
          <a:prstGeom prst="rect">
            <a:avLst/>
          </a:prstGeom>
        </p:spPr>
      </p:pic>
      <p:sp>
        <p:nvSpPr>
          <p:cNvPr id="24" name="Rectangle 23"/>
          <p:cNvSpPr/>
          <p:nvPr/>
        </p:nvSpPr>
        <p:spPr>
          <a:xfrm>
            <a:off x="5975688" y="5634889"/>
            <a:ext cx="2088312" cy="86698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V="1">
            <a:off x="3276600" y="3059545"/>
            <a:ext cx="1988127" cy="217055"/>
          </a:xfrm>
          <a:prstGeom prst="straightConnector1">
            <a:avLst/>
          </a:prstGeom>
          <a:ln w="9525" cap="flat" cmpd="sng" algn="ctr">
            <a:solidFill>
              <a:srgbClr val="0000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5368478" y="2759364"/>
            <a:ext cx="3048000" cy="523220"/>
          </a:xfrm>
          <a:prstGeom prst="rect">
            <a:avLst/>
          </a:prstGeom>
          <a:noFill/>
        </p:spPr>
        <p:txBody>
          <a:bodyPr wrap="square" rtlCol="0">
            <a:spAutoFit/>
          </a:bodyPr>
          <a:lstStyle/>
          <a:p>
            <a:r>
              <a:rPr lang="en-US" sz="1400" dirty="0" smtClean="0">
                <a:solidFill>
                  <a:srgbClr val="0000FF"/>
                </a:solidFill>
              </a:rPr>
              <a:t>Actually a kick that the beam receives at the cavity </a:t>
            </a:r>
            <a:r>
              <a:rPr lang="en-US" sz="1400" dirty="0" err="1" smtClean="0">
                <a:solidFill>
                  <a:srgbClr val="0000FF"/>
                </a:solidFill>
              </a:rPr>
              <a:t>location(s</a:t>
            </a:r>
            <a:r>
              <a:rPr lang="en-US" sz="1400" dirty="0" smtClean="0">
                <a:solidFill>
                  <a:srgbClr val="0000FF"/>
                </a:solidFill>
              </a:rPr>
              <a:t>)</a:t>
            </a:r>
            <a:endParaRPr lang="en-US" sz="1400" dirty="0">
              <a:solidFill>
                <a:srgbClr val="0000FF"/>
              </a:solidFill>
            </a:endParaRPr>
          </a:p>
        </p:txBody>
      </p:sp>
      <p:cxnSp>
        <p:nvCxnSpPr>
          <p:cNvPr id="17" name="Straight Arrow Connector 16"/>
          <p:cNvCxnSpPr/>
          <p:nvPr/>
        </p:nvCxnSpPr>
        <p:spPr>
          <a:xfrm flipV="1">
            <a:off x="3706091" y="3810000"/>
            <a:ext cx="1962727" cy="23093"/>
          </a:xfrm>
          <a:prstGeom prst="straightConnector1">
            <a:avLst/>
          </a:prstGeom>
          <a:ln w="952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5683710" y="3498273"/>
            <a:ext cx="3048000" cy="523220"/>
          </a:xfrm>
          <a:prstGeom prst="rect">
            <a:avLst/>
          </a:prstGeom>
          <a:noFill/>
        </p:spPr>
        <p:txBody>
          <a:bodyPr wrap="square" rtlCol="0">
            <a:spAutoFit/>
          </a:bodyPr>
          <a:lstStyle/>
          <a:p>
            <a:r>
              <a:rPr lang="en-US" sz="1400" dirty="0" smtClean="0">
                <a:solidFill>
                  <a:srgbClr val="FF0000"/>
                </a:solidFill>
              </a:rPr>
              <a:t>Actually a kick that the beam receives at the impedance </a:t>
            </a:r>
            <a:r>
              <a:rPr lang="en-US" sz="1400" dirty="0" err="1" smtClean="0">
                <a:solidFill>
                  <a:srgbClr val="FF0000"/>
                </a:solidFill>
              </a:rPr>
              <a:t>location(s</a:t>
            </a:r>
            <a:r>
              <a:rPr lang="en-US" sz="1400" dirty="0" smtClean="0">
                <a:solidFill>
                  <a:srgbClr val="FF0000"/>
                </a:solidFill>
              </a:rPr>
              <a:t>)</a:t>
            </a:r>
            <a:endParaRPr lang="en-US" sz="1400" dirty="0">
              <a:solidFill>
                <a:srgbClr val="FF0000"/>
              </a:solidFill>
            </a:endParaRPr>
          </a:p>
        </p:txBody>
      </p:sp>
      <p:cxnSp>
        <p:nvCxnSpPr>
          <p:cNvPr id="26" name="Straight Arrow Connector 25"/>
          <p:cNvCxnSpPr/>
          <p:nvPr/>
        </p:nvCxnSpPr>
        <p:spPr>
          <a:xfrm>
            <a:off x="2960634" y="4414724"/>
            <a:ext cx="3216184" cy="7185"/>
          </a:xfrm>
          <a:prstGeom prst="straightConnector1">
            <a:avLst/>
          </a:prstGeom>
          <a:ln w="9525" cap="flat" cmpd="sng" algn="ctr">
            <a:solidFill>
              <a:srgbClr val="008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6206985" y="4156364"/>
            <a:ext cx="2520653" cy="523220"/>
          </a:xfrm>
          <a:prstGeom prst="rect">
            <a:avLst/>
          </a:prstGeom>
          <a:noFill/>
        </p:spPr>
        <p:txBody>
          <a:bodyPr wrap="square" rtlCol="0">
            <a:spAutoFit/>
          </a:bodyPr>
          <a:lstStyle/>
          <a:p>
            <a:r>
              <a:rPr lang="en-US" sz="1400" dirty="0" smtClean="0">
                <a:solidFill>
                  <a:srgbClr val="008000"/>
                </a:solidFill>
              </a:rPr>
              <a:t>Actually a force felt by the beam constantly over the revolution</a:t>
            </a:r>
            <a:endParaRPr lang="en-US" sz="1400" dirty="0">
              <a:solidFill>
                <a:srgbClr val="008000"/>
              </a:solidFill>
            </a:endParaRPr>
          </a:p>
        </p:txBody>
      </p:sp>
      <p:sp>
        <p:nvSpPr>
          <p:cNvPr id="36" name="Snip and Round Single Corner Rectangle 35"/>
          <p:cNvSpPr/>
          <p:nvPr/>
        </p:nvSpPr>
        <p:spPr>
          <a:xfrm>
            <a:off x="311726" y="3071091"/>
            <a:ext cx="2794001" cy="392545"/>
          </a:xfrm>
          <a:prstGeom prst="snipRound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Snip and Round Single Corner Rectangle 36"/>
          <p:cNvSpPr/>
          <p:nvPr/>
        </p:nvSpPr>
        <p:spPr>
          <a:xfrm>
            <a:off x="300182" y="3625273"/>
            <a:ext cx="3285837" cy="392545"/>
          </a:xfrm>
          <a:prstGeom prst="snip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Snip and Round Single Corner Rectangle 37"/>
          <p:cNvSpPr/>
          <p:nvPr/>
        </p:nvSpPr>
        <p:spPr>
          <a:xfrm>
            <a:off x="314037" y="4204855"/>
            <a:ext cx="2505363" cy="392545"/>
          </a:xfrm>
          <a:prstGeom prst="snipRound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Slide Number Placeholder 26"/>
          <p:cNvSpPr>
            <a:spLocks noGrp="1"/>
          </p:cNvSpPr>
          <p:nvPr>
            <p:ph type="sldNum" sz="quarter" idx="12"/>
          </p:nvPr>
        </p:nvSpPr>
        <p:spPr/>
        <p:txBody>
          <a:bodyPr/>
          <a:lstStyle/>
          <a:p>
            <a:fld id="{2E081447-C3CE-9F4F-A689-9A72CAFF10CA}" type="slidenum">
              <a:rPr lang="en-US" smtClean="0"/>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Equations of longitudinal dynamics</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9" name="Rectangle 18"/>
          <p:cNvSpPr/>
          <p:nvPr/>
        </p:nvSpPr>
        <p:spPr>
          <a:xfrm>
            <a:off x="2849259" y="1388564"/>
            <a:ext cx="3581400" cy="282535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2982609" y="1604066"/>
            <a:ext cx="3238500" cy="2324100"/>
          </a:xfrm>
          <a:prstGeom prst="rect">
            <a:avLst/>
          </a:prstGeom>
        </p:spPr>
      </p:pic>
      <p:sp>
        <p:nvSpPr>
          <p:cNvPr id="21" name="TextBox 20"/>
          <p:cNvSpPr txBox="1"/>
          <p:nvPr/>
        </p:nvSpPr>
        <p:spPr>
          <a:xfrm>
            <a:off x="431520" y="4403839"/>
            <a:ext cx="8229600" cy="2031325"/>
          </a:xfrm>
          <a:prstGeom prst="rect">
            <a:avLst/>
          </a:prstGeom>
          <a:noFill/>
        </p:spPr>
        <p:txBody>
          <a:bodyPr wrap="square" rtlCol="0">
            <a:spAutoFit/>
          </a:bodyPr>
          <a:lstStyle/>
          <a:p>
            <a:r>
              <a:rPr lang="en-US" i="1" dirty="0" err="1" smtClean="0"/>
              <a:t>V(z</a:t>
            </a:r>
            <a:r>
              <a:rPr lang="en-US" i="1" dirty="0" smtClean="0"/>
              <a:t>)</a:t>
            </a:r>
            <a:r>
              <a:rPr lang="en-US" dirty="0" smtClean="0"/>
              <a:t> is the sum of the external voltage from the </a:t>
            </a:r>
            <a:r>
              <a:rPr lang="en-US" dirty="0" err="1" smtClean="0"/>
              <a:t>rf</a:t>
            </a:r>
            <a:r>
              <a:rPr lang="en-US" dirty="0" smtClean="0"/>
              <a:t> systems and self-induced from space charge and impedances. The </a:t>
            </a:r>
            <a:r>
              <a:rPr lang="en-US" dirty="0" err="1" smtClean="0"/>
              <a:t>rf</a:t>
            </a:r>
            <a:r>
              <a:rPr lang="en-US" dirty="0" smtClean="0"/>
              <a:t> component is 0 when </a:t>
            </a:r>
            <a:r>
              <a:rPr lang="en-US" dirty="0" err="1" smtClean="0"/>
              <a:t>z</a:t>
            </a:r>
            <a:r>
              <a:rPr lang="en-US" dirty="0" smtClean="0"/>
              <a:t>=0 for a stationary bucket.</a:t>
            </a:r>
          </a:p>
          <a:p>
            <a:r>
              <a:rPr lang="en-US" dirty="0" smtClean="0"/>
              <a:t>Above transition, </a:t>
            </a:r>
            <a:r>
              <a:rPr lang="en-US" dirty="0" smtClean="0">
                <a:solidFill>
                  <a:srgbClr val="FF0000"/>
                </a:solidFill>
              </a:rPr>
              <a:t>the regime is negative-mass due to </a:t>
            </a:r>
            <a:r>
              <a:rPr lang="en-US" dirty="0" err="1" smtClean="0">
                <a:solidFill>
                  <a:srgbClr val="FF0000"/>
                </a:solidFill>
                <a:latin typeface="Symbol" charset="2"/>
                <a:cs typeface="Symbol" charset="2"/>
              </a:rPr>
              <a:t>h</a:t>
            </a:r>
            <a:r>
              <a:rPr lang="en-US" dirty="0" smtClean="0">
                <a:solidFill>
                  <a:srgbClr val="FF0000"/>
                </a:solidFill>
              </a:rPr>
              <a:t>&gt;0</a:t>
            </a:r>
            <a:r>
              <a:rPr lang="en-US" dirty="0" smtClean="0"/>
              <a:t>: the particle will move to lower </a:t>
            </a:r>
            <a:r>
              <a:rPr lang="en-US" dirty="0" err="1" smtClean="0"/>
              <a:t>z</a:t>
            </a:r>
            <a:r>
              <a:rPr lang="en-US" dirty="0" smtClean="0"/>
              <a:t> for positive momentum deviation, and vice versa.</a:t>
            </a:r>
          </a:p>
          <a:p>
            <a:r>
              <a:rPr lang="en-US" dirty="0" smtClean="0"/>
              <a:t>We are interested in the particle motion only in the stable regions, i.e. where particle motion is confined around a stable point. These regions are called </a:t>
            </a:r>
            <a:r>
              <a:rPr lang="en-US" b="1" dirty="0" err="1" smtClean="0">
                <a:solidFill>
                  <a:srgbClr val="0000FF"/>
                </a:solidFill>
              </a:rPr>
              <a:t>rf</a:t>
            </a:r>
            <a:r>
              <a:rPr lang="en-US" b="1" dirty="0" smtClean="0">
                <a:solidFill>
                  <a:srgbClr val="0000FF"/>
                </a:solidFill>
              </a:rPr>
              <a:t> buckets </a:t>
            </a:r>
            <a:r>
              <a:rPr lang="en-US" dirty="0" smtClean="0"/>
              <a:t>and are determined by the phase of the </a:t>
            </a:r>
            <a:r>
              <a:rPr lang="en-US" dirty="0" err="1" smtClean="0"/>
              <a:t>rf</a:t>
            </a:r>
            <a:r>
              <a:rPr lang="en-US" dirty="0" smtClean="0"/>
              <a:t> with the motion of the synchronous particle</a:t>
            </a:r>
            <a:endParaRPr lang="en-US" dirty="0"/>
          </a:p>
        </p:txBody>
      </p:sp>
      <p:sp>
        <p:nvSpPr>
          <p:cNvPr id="8" name="Slide Number Placeholder 7"/>
          <p:cNvSpPr>
            <a:spLocks noGrp="1"/>
          </p:cNvSpPr>
          <p:nvPr>
            <p:ph type="sldNum" sz="quarter" idx="12"/>
          </p:nvPr>
        </p:nvSpPr>
        <p:spPr/>
        <p:txBody>
          <a:bodyPr/>
          <a:lstStyle/>
          <a:p>
            <a:fld id="{2E081447-C3CE-9F4F-A689-9A72CAFF10CA}" type="slidenum">
              <a:rPr lang="en-US" smtClean="0"/>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Equations of longitudinal dynamics</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21" name="TextBox 20"/>
          <p:cNvSpPr txBox="1"/>
          <p:nvPr/>
        </p:nvSpPr>
        <p:spPr>
          <a:xfrm>
            <a:off x="457200" y="1417638"/>
            <a:ext cx="8077200" cy="923330"/>
          </a:xfrm>
          <a:prstGeom prst="rect">
            <a:avLst/>
          </a:prstGeom>
          <a:noFill/>
        </p:spPr>
        <p:txBody>
          <a:bodyPr wrap="square" rtlCol="0">
            <a:spAutoFit/>
          </a:bodyPr>
          <a:lstStyle/>
          <a:p>
            <a:r>
              <a:rPr lang="en-US" b="1" dirty="0" smtClean="0"/>
              <a:t>Example</a:t>
            </a:r>
            <a:r>
              <a:rPr lang="en-US" i="1" dirty="0" smtClean="0"/>
              <a:t>: </a:t>
            </a:r>
            <a:r>
              <a:rPr lang="en-US" i="1" dirty="0" err="1" smtClean="0"/>
              <a:t>V(z</a:t>
            </a:r>
            <a:r>
              <a:rPr lang="en-US" i="1" dirty="0" smtClean="0"/>
              <a:t>)</a:t>
            </a:r>
            <a:r>
              <a:rPr lang="en-US" dirty="0" smtClean="0"/>
              <a:t> is only external due to the main </a:t>
            </a:r>
            <a:r>
              <a:rPr lang="en-US" dirty="0" err="1" smtClean="0"/>
              <a:t>rf</a:t>
            </a:r>
            <a:r>
              <a:rPr lang="en-US" dirty="0" smtClean="0"/>
              <a:t> system and has a sinusoidal waveform tuned on harmonic number </a:t>
            </a:r>
            <a:r>
              <a:rPr lang="en-US" i="1" dirty="0" err="1" smtClean="0"/>
              <a:t>h</a:t>
            </a:r>
            <a:r>
              <a:rPr lang="en-US" dirty="0" smtClean="0"/>
              <a:t> (means that the </a:t>
            </a:r>
            <a:r>
              <a:rPr lang="en-US" dirty="0" err="1" smtClean="0"/>
              <a:t>rf</a:t>
            </a:r>
            <a:r>
              <a:rPr lang="en-US" dirty="0" smtClean="0"/>
              <a:t> frequency </a:t>
            </a:r>
            <a:r>
              <a:rPr lang="en-US" dirty="0" err="1" smtClean="0">
                <a:latin typeface="Symbol" charset="2"/>
                <a:cs typeface="Symbol" charset="2"/>
              </a:rPr>
              <a:t>w</a:t>
            </a:r>
            <a:r>
              <a:rPr lang="en-US" baseline="-25000" dirty="0" err="1" smtClean="0"/>
              <a:t>rf</a:t>
            </a:r>
            <a:r>
              <a:rPr lang="en-US" dirty="0" smtClean="0"/>
              <a:t> is </a:t>
            </a:r>
            <a:r>
              <a:rPr lang="en-US" i="1" dirty="0" err="1" smtClean="0"/>
              <a:t>h</a:t>
            </a:r>
            <a:r>
              <a:rPr lang="en-US" i="1" dirty="0" smtClean="0"/>
              <a:t> </a:t>
            </a:r>
            <a:r>
              <a:rPr lang="en-US" dirty="0" smtClean="0"/>
              <a:t>times the revolution frequency </a:t>
            </a:r>
            <a:r>
              <a:rPr lang="en-US" dirty="0" smtClean="0">
                <a:latin typeface="Symbol" charset="2"/>
                <a:cs typeface="Symbol" charset="2"/>
              </a:rPr>
              <a:t>w</a:t>
            </a:r>
            <a:r>
              <a:rPr lang="en-US" baseline="-25000" dirty="0" smtClean="0"/>
              <a:t>0</a:t>
            </a:r>
            <a:r>
              <a:rPr lang="en-US" dirty="0" smtClean="0"/>
              <a:t>). Case of </a:t>
            </a:r>
            <a:r>
              <a:rPr lang="en-US" b="1" dirty="0" smtClean="0">
                <a:solidFill>
                  <a:srgbClr val="FF0000"/>
                </a:solidFill>
              </a:rPr>
              <a:t>stationary bucket</a:t>
            </a:r>
            <a:endParaRPr lang="en-US" b="1" dirty="0">
              <a:solidFill>
                <a:srgbClr val="FF0000"/>
              </a:solidFill>
            </a:endParaRPr>
          </a:p>
        </p:txBody>
      </p:sp>
      <p:grpSp>
        <p:nvGrpSpPr>
          <p:cNvPr id="11" name="Group 10"/>
          <p:cNvGrpSpPr/>
          <p:nvPr/>
        </p:nvGrpSpPr>
        <p:grpSpPr>
          <a:xfrm>
            <a:off x="1184475" y="3589200"/>
            <a:ext cx="6879525" cy="2880000"/>
            <a:chOff x="1080000" y="3124200"/>
            <a:chExt cx="6879525" cy="2880000"/>
          </a:xfrm>
        </p:grpSpPr>
        <p:pic>
          <p:nvPicPr>
            <p:cNvPr id="8" name="Picture 7"/>
            <p:cNvPicPr>
              <a:picLocks noChangeAspect="1"/>
            </p:cNvPicPr>
            <p:nvPr/>
          </p:nvPicPr>
          <p:blipFill>
            <a:blip r:embed="rId4"/>
            <a:stretch>
              <a:fillRect/>
            </a:stretch>
          </p:blipFill>
          <p:spPr>
            <a:xfrm>
              <a:off x="1080000" y="3124200"/>
              <a:ext cx="6879525" cy="2880000"/>
            </a:xfrm>
            <a:prstGeom prst="rect">
              <a:avLst/>
            </a:prstGeom>
          </p:spPr>
        </p:pic>
        <p:sp>
          <p:nvSpPr>
            <p:cNvPr id="10" name="Rectangle 9"/>
            <p:cNvSpPr/>
            <p:nvPr/>
          </p:nvSpPr>
          <p:spPr>
            <a:xfrm>
              <a:off x="7162800" y="4724400"/>
              <a:ext cx="609600" cy="304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6854266" y="4724400"/>
              <a:ext cx="918134" cy="323165"/>
            </a:xfrm>
            <a:prstGeom prst="rect">
              <a:avLst/>
            </a:prstGeom>
            <a:noFill/>
          </p:spPr>
          <p:txBody>
            <a:bodyPr wrap="none" rtlCol="0">
              <a:spAutoFit/>
            </a:bodyPr>
            <a:lstStyle/>
            <a:p>
              <a:r>
                <a:rPr lang="en-US" sz="1500" dirty="0" smtClean="0">
                  <a:latin typeface="Symbol" charset="2"/>
                  <a:cs typeface="Symbol" charset="2"/>
                </a:rPr>
                <a:t>F </a:t>
              </a:r>
              <a:r>
                <a:rPr lang="en-US" sz="1500" dirty="0" smtClean="0"/>
                <a:t>= </a:t>
              </a:r>
              <a:r>
                <a:rPr lang="en-US" sz="1500" dirty="0" err="1" smtClean="0"/>
                <a:t>h</a:t>
              </a:r>
              <a:r>
                <a:rPr lang="en-US" sz="1500" dirty="0" smtClean="0"/>
                <a:t>/R </a:t>
              </a:r>
              <a:r>
                <a:rPr lang="en-US" sz="1500" dirty="0" err="1" smtClean="0"/>
                <a:t>z</a:t>
              </a:r>
              <a:endParaRPr lang="en-US" sz="1500" dirty="0"/>
            </a:p>
          </p:txBody>
        </p:sp>
      </p:grpSp>
      <p:pic>
        <p:nvPicPr>
          <p:cNvPr id="12" name="Picture 11" descr="latex-image-1.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845318" y="2649786"/>
            <a:ext cx="7474094" cy="648000"/>
          </a:xfrm>
          <a:prstGeom prst="rect">
            <a:avLst/>
          </a:prstGeom>
        </p:spPr>
      </p:pic>
      <p:sp>
        <p:nvSpPr>
          <p:cNvPr id="14" name="Oval 13"/>
          <p:cNvSpPr>
            <a:spLocks noChangeAspect="1"/>
          </p:cNvSpPr>
          <p:nvPr/>
        </p:nvSpPr>
        <p:spPr>
          <a:xfrm>
            <a:off x="1752600" y="5029199"/>
            <a:ext cx="152660" cy="160473"/>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a:spLocks noChangeAspect="1"/>
          </p:cNvSpPr>
          <p:nvPr/>
        </p:nvSpPr>
        <p:spPr>
          <a:xfrm>
            <a:off x="4038600" y="5029199"/>
            <a:ext cx="152660" cy="160473"/>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rot="10800000" flipV="1">
            <a:off x="1990614" y="4724399"/>
            <a:ext cx="600186" cy="294319"/>
          </a:xfrm>
          <a:prstGeom prst="straightConnector1">
            <a:avLst/>
          </a:prstGeom>
          <a:ln w="3175" cap="flat" cmpd="sng" algn="ctr">
            <a:solidFill>
              <a:srgbClr val="000090"/>
            </a:solidFill>
            <a:prstDash val="solid"/>
            <a:round/>
            <a:headEnd type="none" w="med" len="med"/>
            <a:tailEnd type="arrow" w="med" len="med"/>
          </a:ln>
          <a:effectLst>
            <a:outerShdw blurRad="40000" dist="20000" dir="5400000" rotWithShape="0">
              <a:srgbClr val="000090">
                <a:alpha val="38000"/>
              </a:srgbClr>
            </a:outerShdw>
          </a:effectLst>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2334849" y="4383747"/>
            <a:ext cx="304800" cy="2737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886200" y="4012329"/>
            <a:ext cx="439136" cy="2737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rot="5400000">
            <a:off x="4195000" y="4272300"/>
            <a:ext cx="715837" cy="679312"/>
          </a:xfrm>
          <a:prstGeom prst="straightConnector1">
            <a:avLst/>
          </a:prstGeom>
          <a:ln w="3175" cap="flat" cmpd="sng" algn="ctr">
            <a:solidFill>
              <a:srgbClr val="000090"/>
            </a:solidFill>
            <a:prstDash val="solid"/>
            <a:round/>
            <a:headEnd type="none" w="med" len="med"/>
            <a:tailEnd type="arrow" w="med" len="med"/>
          </a:ln>
          <a:effectLst>
            <a:outerShdw blurRad="40000" dist="20000" dir="5400000" rotWithShape="0">
              <a:srgbClr val="000090">
                <a:alpha val="38000"/>
              </a:srgbClr>
            </a:outerShdw>
          </a:effectLst>
        </p:spPr>
        <p:style>
          <a:lnRef idx="2">
            <a:schemeClr val="accent1"/>
          </a:lnRef>
          <a:fillRef idx="0">
            <a:schemeClr val="accent1"/>
          </a:fillRef>
          <a:effectRef idx="1">
            <a:schemeClr val="accent1"/>
          </a:effectRef>
          <a:fontRef idx="minor">
            <a:schemeClr val="tx1"/>
          </a:fontRef>
        </p:style>
      </p:cxnSp>
      <p:pic>
        <p:nvPicPr>
          <p:cNvPr id="24" name="Picture 23" descr="latex-image-1.pdf"/>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1184475" y="5867400"/>
            <a:ext cx="2920909" cy="612000"/>
          </a:xfrm>
          <a:prstGeom prst="rect">
            <a:avLst/>
          </a:prstGeom>
        </p:spPr>
      </p:pic>
      <p:sp>
        <p:nvSpPr>
          <p:cNvPr id="19" name="Slide Number Placeholder 18"/>
          <p:cNvSpPr>
            <a:spLocks noGrp="1"/>
          </p:cNvSpPr>
          <p:nvPr>
            <p:ph type="sldNum" sz="quarter" idx="12"/>
          </p:nvPr>
        </p:nvSpPr>
        <p:spPr/>
        <p:txBody>
          <a:bodyPr/>
          <a:lstStyle/>
          <a:p>
            <a:fld id="{2E081447-C3CE-9F4F-A689-9A72CAFF10CA}" type="slidenum">
              <a:rPr lang="en-US" smtClean="0"/>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Equations of longitudinal dynamics</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21" name="TextBox 20"/>
          <p:cNvSpPr txBox="1"/>
          <p:nvPr/>
        </p:nvSpPr>
        <p:spPr>
          <a:xfrm>
            <a:off x="457200" y="1417638"/>
            <a:ext cx="8077200" cy="646331"/>
          </a:xfrm>
          <a:prstGeom prst="rect">
            <a:avLst/>
          </a:prstGeom>
          <a:noFill/>
        </p:spPr>
        <p:txBody>
          <a:bodyPr wrap="square" rtlCol="0">
            <a:spAutoFit/>
          </a:bodyPr>
          <a:lstStyle/>
          <a:p>
            <a:r>
              <a:rPr lang="en-US" dirty="0" smtClean="0"/>
              <a:t>If </a:t>
            </a:r>
            <a:r>
              <a:rPr lang="en-US" i="1" dirty="0" err="1" smtClean="0"/>
              <a:t>V(z</a:t>
            </a:r>
            <a:r>
              <a:rPr lang="en-US" i="1" dirty="0" smtClean="0"/>
              <a:t>)</a:t>
            </a:r>
            <a:r>
              <a:rPr lang="en-US" dirty="0" smtClean="0"/>
              <a:t> is can be derived from a scalar potential </a:t>
            </a:r>
            <a:r>
              <a:rPr lang="en-US" dirty="0" err="1" smtClean="0"/>
              <a:t>U(z</a:t>
            </a:r>
            <a:r>
              <a:rPr lang="en-US" dirty="0" smtClean="0"/>
              <a:t>), the system is Hamiltonian and we can also express its Hamiltonian function.</a:t>
            </a:r>
            <a:endParaRPr lang="en-US" dirty="0"/>
          </a:p>
        </p:txBody>
      </p:sp>
      <p:pic>
        <p:nvPicPr>
          <p:cNvPr id="19" name="Picture 18"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1080000" y="2487950"/>
            <a:ext cx="6723759" cy="828000"/>
          </a:xfrm>
          <a:prstGeom prst="rect">
            <a:avLst/>
          </a:prstGeom>
        </p:spPr>
      </p:pic>
      <p:pic>
        <p:nvPicPr>
          <p:cNvPr id="23" name="Picture 22" descr="latex-im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1295400" y="3962400"/>
            <a:ext cx="2025000" cy="1800000"/>
          </a:xfrm>
          <a:prstGeom prst="rect">
            <a:avLst/>
          </a:prstGeom>
        </p:spPr>
      </p:pic>
      <p:pic>
        <p:nvPicPr>
          <p:cNvPr id="25" name="Picture 24" descr="latex-image-1.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4953000" y="3913556"/>
            <a:ext cx="2113954" cy="900000"/>
          </a:xfrm>
          <a:prstGeom prst="rect">
            <a:avLst/>
          </a:prstGeom>
        </p:spPr>
      </p:pic>
      <p:pic>
        <p:nvPicPr>
          <p:cNvPr id="26" name="Picture 25" descr="latex-image-1.pdf"/>
          <p:cNvPicPr>
            <a:picLocks noChangeAspect="1"/>
          </p:cNvPicPr>
          <p:nvPr/>
        </p:nvPicPr>
        <mc:AlternateContent>
          <mc:Choice xmlns:ma="http://schemas.microsoft.com/office/mac/drawingml/2008/main" Requires="ma">
            <p:blipFill>
              <a:blip r:embed="rId10"/>
              <a:stretch>
                <a:fillRect/>
              </a:stretch>
            </p:blipFill>
          </mc:Choice>
          <mc:Fallback>
            <p:blipFill>
              <a:blip r:embed="rId11"/>
              <a:stretch>
                <a:fillRect/>
              </a:stretch>
            </p:blipFill>
          </mc:Fallback>
        </mc:AlternateContent>
        <p:spPr>
          <a:xfrm>
            <a:off x="5410200" y="4946612"/>
            <a:ext cx="1237089" cy="755999"/>
          </a:xfrm>
          <a:prstGeom prst="rect">
            <a:avLst/>
          </a:prstGeom>
        </p:spPr>
      </p:pic>
      <p:sp>
        <p:nvSpPr>
          <p:cNvPr id="27" name="Snip Same Side Corner Rectangle 26"/>
          <p:cNvSpPr/>
          <p:nvPr/>
        </p:nvSpPr>
        <p:spPr>
          <a:xfrm>
            <a:off x="3657600" y="2417777"/>
            <a:ext cx="4231581" cy="964669"/>
          </a:xfrm>
          <a:prstGeom prst="snip2Same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0"/>
          <p:cNvSpPr>
            <a:spLocks noGrp="1"/>
          </p:cNvSpPr>
          <p:nvPr>
            <p:ph type="sldNum" sz="quarter" idx="12"/>
          </p:nvPr>
        </p:nvSpPr>
        <p:spPr/>
        <p:txBody>
          <a:bodyPr/>
          <a:lstStyle/>
          <a:p>
            <a:fld id="{2E081447-C3CE-9F4F-A689-9A72CAFF10CA}" type="slidenum">
              <a:rPr lang="en-US" smtClean="0"/>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Equations of longitudinal dynamics</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21" name="TextBox 20"/>
          <p:cNvSpPr txBox="1"/>
          <p:nvPr/>
        </p:nvSpPr>
        <p:spPr>
          <a:xfrm>
            <a:off x="447643" y="1270110"/>
            <a:ext cx="8077200" cy="1477328"/>
          </a:xfrm>
          <a:prstGeom prst="rect">
            <a:avLst/>
          </a:prstGeom>
          <a:noFill/>
        </p:spPr>
        <p:txBody>
          <a:bodyPr wrap="square" rtlCol="0">
            <a:spAutoFit/>
          </a:bodyPr>
          <a:lstStyle/>
          <a:p>
            <a:r>
              <a:rPr lang="en-US" dirty="0" smtClean="0"/>
              <a:t>For an </a:t>
            </a:r>
            <a:r>
              <a:rPr lang="en-US" b="1" dirty="0" smtClean="0">
                <a:solidFill>
                  <a:srgbClr val="FF0000"/>
                </a:solidFill>
              </a:rPr>
              <a:t>accelerating bucket</a:t>
            </a:r>
            <a:r>
              <a:rPr lang="en-US" dirty="0" smtClean="0"/>
              <a:t>, the bunch needs to be synchronized around a phase different from 0 or </a:t>
            </a:r>
            <a:r>
              <a:rPr lang="en-US" dirty="0" err="1" smtClean="0">
                <a:latin typeface="Symbol" charset="2"/>
                <a:cs typeface="Symbol" charset="2"/>
              </a:rPr>
              <a:t>p</a:t>
            </a:r>
            <a:r>
              <a:rPr lang="en-US" dirty="0" smtClean="0"/>
              <a:t>, which can guarantee a desired rate of momentum (energy) increase per turn. Obviously, the </a:t>
            </a:r>
            <a:r>
              <a:rPr lang="en-US" dirty="0" err="1" smtClean="0"/>
              <a:t>rf</a:t>
            </a:r>
            <a:r>
              <a:rPr lang="en-US" dirty="0" smtClean="0"/>
              <a:t> system can only accelerate up to an energy gain per turn [</a:t>
            </a:r>
            <a:r>
              <a:rPr lang="en-US" dirty="0" err="1" smtClean="0"/>
              <a:t>eV</a:t>
            </a:r>
            <a:r>
              <a:rPr lang="en-US" dirty="0" smtClean="0"/>
              <a:t>] that equals its maximum voltage [V] (ideally, because the bucket area shrinks to zero when </a:t>
            </a:r>
            <a:r>
              <a:rPr lang="en-US" dirty="0" err="1" smtClean="0"/>
              <a:t>V</a:t>
            </a:r>
            <a:r>
              <a:rPr lang="en-US" baseline="-25000" dirty="0" err="1" smtClean="0"/>
              <a:t>m</a:t>
            </a:r>
            <a:r>
              <a:rPr lang="en-US" dirty="0" smtClean="0"/>
              <a:t>=</a:t>
            </a:r>
            <a:r>
              <a:rPr lang="en-US" dirty="0" err="1" smtClean="0">
                <a:latin typeface="Symbol" charset="2"/>
                <a:cs typeface="Symbol" charset="2"/>
              </a:rPr>
              <a:t>D</a:t>
            </a:r>
            <a:r>
              <a:rPr lang="en-US" dirty="0" err="1" smtClean="0"/>
              <a:t>E</a:t>
            </a:r>
            <a:r>
              <a:rPr lang="en-US" baseline="-25000" dirty="0" err="1" smtClean="0"/>
              <a:t>acc</a:t>
            </a:r>
            <a:r>
              <a:rPr lang="en-US" dirty="0" smtClean="0"/>
              <a:t>).</a:t>
            </a:r>
            <a:endParaRPr lang="en-US" dirty="0"/>
          </a:p>
        </p:txBody>
      </p:sp>
      <p:pic>
        <p:nvPicPr>
          <p:cNvPr id="11" name="Picture 10"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1605875" y="2882088"/>
            <a:ext cx="3360000" cy="576000"/>
          </a:xfrm>
          <a:prstGeom prst="rect">
            <a:avLst/>
          </a:prstGeom>
        </p:spPr>
      </p:pic>
      <p:pic>
        <p:nvPicPr>
          <p:cNvPr id="12" name="Picture 11" descr="latex-im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5124000" y="3020006"/>
            <a:ext cx="2307789" cy="252000"/>
          </a:xfrm>
          <a:prstGeom prst="rect">
            <a:avLst/>
          </a:prstGeom>
        </p:spPr>
      </p:pic>
      <p:grpSp>
        <p:nvGrpSpPr>
          <p:cNvPr id="14" name="Group 13"/>
          <p:cNvGrpSpPr/>
          <p:nvPr/>
        </p:nvGrpSpPr>
        <p:grpSpPr>
          <a:xfrm>
            <a:off x="161282" y="3505200"/>
            <a:ext cx="6879525" cy="2880000"/>
            <a:chOff x="1080000" y="3124200"/>
            <a:chExt cx="6879525" cy="2880000"/>
          </a:xfrm>
        </p:grpSpPr>
        <p:pic>
          <p:nvPicPr>
            <p:cNvPr id="15" name="Picture 14"/>
            <p:cNvPicPr>
              <a:picLocks noChangeAspect="1"/>
            </p:cNvPicPr>
            <p:nvPr/>
          </p:nvPicPr>
          <p:blipFill>
            <a:blip r:embed="rId8"/>
            <a:stretch>
              <a:fillRect/>
            </a:stretch>
          </p:blipFill>
          <p:spPr>
            <a:xfrm>
              <a:off x="1080000" y="3124200"/>
              <a:ext cx="6879525" cy="2880000"/>
            </a:xfrm>
            <a:prstGeom prst="rect">
              <a:avLst/>
            </a:prstGeom>
          </p:spPr>
        </p:pic>
        <p:sp>
          <p:nvSpPr>
            <p:cNvPr id="16" name="Rectangle 15"/>
            <p:cNvSpPr/>
            <p:nvPr/>
          </p:nvSpPr>
          <p:spPr>
            <a:xfrm>
              <a:off x="7162800" y="4724400"/>
              <a:ext cx="609600" cy="304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6854266" y="4724400"/>
              <a:ext cx="918134" cy="323165"/>
            </a:xfrm>
            <a:prstGeom prst="rect">
              <a:avLst/>
            </a:prstGeom>
            <a:noFill/>
          </p:spPr>
          <p:txBody>
            <a:bodyPr wrap="none" rtlCol="0">
              <a:spAutoFit/>
            </a:bodyPr>
            <a:lstStyle/>
            <a:p>
              <a:r>
                <a:rPr lang="en-US" sz="1500" dirty="0" smtClean="0">
                  <a:latin typeface="Symbol" charset="2"/>
                  <a:cs typeface="Symbol" charset="2"/>
                </a:rPr>
                <a:t>F </a:t>
              </a:r>
              <a:r>
                <a:rPr lang="en-US" sz="1500" dirty="0" smtClean="0"/>
                <a:t>= </a:t>
              </a:r>
              <a:r>
                <a:rPr lang="en-US" sz="1500" dirty="0" err="1" smtClean="0"/>
                <a:t>h</a:t>
              </a:r>
              <a:r>
                <a:rPr lang="en-US" sz="1500" dirty="0" smtClean="0"/>
                <a:t>/R </a:t>
              </a:r>
              <a:r>
                <a:rPr lang="en-US" sz="1500" dirty="0" err="1" smtClean="0"/>
                <a:t>z</a:t>
              </a:r>
              <a:endParaRPr lang="en-US" sz="1500" dirty="0"/>
            </a:p>
          </p:txBody>
        </p:sp>
      </p:grpSp>
      <p:pic>
        <p:nvPicPr>
          <p:cNvPr id="18" name="Picture 17" descr="latex-image-1.pdf"/>
          <p:cNvPicPr>
            <a:picLocks noChangeAspect="1"/>
          </p:cNvPicPr>
          <p:nvPr/>
        </p:nvPicPr>
        <mc:AlternateContent>
          <mc:Choice xmlns:ma="http://schemas.microsoft.com/office/mac/drawingml/2008/main" Requires="ma">
            <p:blipFill>
              <a:blip r:embed="rId9"/>
              <a:stretch>
                <a:fillRect/>
              </a:stretch>
            </p:blipFill>
          </mc:Choice>
          <mc:Fallback>
            <p:blipFill>
              <a:blip r:embed="rId10"/>
              <a:stretch>
                <a:fillRect/>
              </a:stretch>
            </p:blipFill>
          </mc:Fallback>
        </mc:AlternateContent>
        <p:spPr>
          <a:xfrm>
            <a:off x="5068582" y="5634182"/>
            <a:ext cx="3741802" cy="828000"/>
          </a:xfrm>
          <a:prstGeom prst="rect">
            <a:avLst/>
          </a:prstGeom>
        </p:spPr>
      </p:pic>
      <p:sp>
        <p:nvSpPr>
          <p:cNvPr id="13" name="Slide Number Placeholder 12"/>
          <p:cNvSpPr>
            <a:spLocks noGrp="1"/>
          </p:cNvSpPr>
          <p:nvPr>
            <p:ph type="sldNum" sz="quarter" idx="12"/>
          </p:nvPr>
        </p:nvSpPr>
        <p:spPr/>
        <p:txBody>
          <a:bodyPr/>
          <a:lstStyle/>
          <a:p>
            <a:fld id="{2E081447-C3CE-9F4F-A689-9A72CAFF10CA}" type="slidenum">
              <a:rPr lang="en-US" smtClean="0"/>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ounded Rectangle 9"/>
          <p:cNvSpPr/>
          <p:nvPr/>
        </p:nvSpPr>
        <p:spPr>
          <a:xfrm>
            <a:off x="1080000" y="3169340"/>
            <a:ext cx="6955636" cy="2006061"/>
          </a:xfrm>
          <a:prstGeom prst="roundRect">
            <a:avLst/>
          </a:prstGeom>
          <a:gradFill flip="none" rotWithShape="1">
            <a:gsLst>
              <a:gs pos="0">
                <a:schemeClr val="accent1">
                  <a:tint val="100000"/>
                  <a:shade val="100000"/>
                  <a:satMod val="130000"/>
                  <a:alpha val="54000"/>
                </a:schemeClr>
              </a:gs>
              <a:gs pos="100000">
                <a:schemeClr val="accent1">
                  <a:tint val="50000"/>
                  <a:shade val="100000"/>
                  <a:satMod val="350000"/>
                  <a:alpha val="54000"/>
                </a:schemeClr>
              </a:gs>
            </a:gsLst>
            <a:lin ang="16200000" scaled="0"/>
            <a:tileRect/>
          </a:gradFill>
          <a:ln>
            <a:solidFill>
              <a:schemeClr val="accent1">
                <a:shade val="95000"/>
                <a:satMod val="105000"/>
                <a:alpha val="22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3400" dirty="0" smtClean="0"/>
              <a:t>Equations of longitudinal dynamics</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21" name="TextBox 20"/>
          <p:cNvSpPr txBox="1"/>
          <p:nvPr/>
        </p:nvSpPr>
        <p:spPr>
          <a:xfrm>
            <a:off x="457200" y="1417638"/>
            <a:ext cx="8077200" cy="923330"/>
          </a:xfrm>
          <a:prstGeom prst="rect">
            <a:avLst/>
          </a:prstGeom>
          <a:noFill/>
        </p:spPr>
        <p:txBody>
          <a:bodyPr wrap="square" rtlCol="0">
            <a:spAutoFit/>
          </a:bodyPr>
          <a:lstStyle/>
          <a:p>
            <a:r>
              <a:rPr lang="en-US" dirty="0" smtClean="0"/>
              <a:t>For an </a:t>
            </a:r>
            <a:r>
              <a:rPr lang="en-US" b="1" dirty="0" smtClean="0">
                <a:solidFill>
                  <a:srgbClr val="FF0000"/>
                </a:solidFill>
              </a:rPr>
              <a:t>accelerating bucket</a:t>
            </a:r>
            <a:r>
              <a:rPr lang="en-US" dirty="0" smtClean="0"/>
              <a:t>, we redefine the pair of coordinates we use to describe the system, in such a way that they keep being both zero for the synchronous particle The acceleration rate does not need to be constant in time…. </a:t>
            </a:r>
            <a:endParaRPr lang="en-US" dirty="0"/>
          </a:p>
        </p:txBody>
      </p:sp>
      <p:pic>
        <p:nvPicPr>
          <p:cNvPr id="14" name="Picture 13"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2203821" y="2390639"/>
            <a:ext cx="4256883" cy="540000"/>
          </a:xfrm>
          <a:prstGeom prst="rect">
            <a:avLst/>
          </a:prstGeom>
        </p:spPr>
      </p:pic>
      <p:pic>
        <p:nvPicPr>
          <p:cNvPr id="8" name="Picture 7" descr="latex-im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1447800" y="3276601"/>
            <a:ext cx="6269845" cy="1691999"/>
          </a:xfrm>
          <a:prstGeom prst="rect">
            <a:avLst/>
          </a:prstGeom>
        </p:spPr>
      </p:pic>
      <p:sp>
        <p:nvSpPr>
          <p:cNvPr id="9" name="TextBox 8"/>
          <p:cNvSpPr txBox="1"/>
          <p:nvPr/>
        </p:nvSpPr>
        <p:spPr>
          <a:xfrm>
            <a:off x="228600" y="5257800"/>
            <a:ext cx="8763000" cy="1200329"/>
          </a:xfrm>
          <a:prstGeom prst="rect">
            <a:avLst/>
          </a:prstGeom>
          <a:noFill/>
        </p:spPr>
        <p:txBody>
          <a:bodyPr wrap="square" rtlCol="0">
            <a:spAutoFit/>
          </a:bodyPr>
          <a:lstStyle/>
          <a:p>
            <a:r>
              <a:rPr lang="en-US" dirty="0" smtClean="0"/>
              <a:t>Usually </a:t>
            </a:r>
            <a:r>
              <a:rPr lang="en-US" dirty="0" smtClean="0">
                <a:latin typeface="Symbol" charset="2"/>
                <a:cs typeface="Symbol" charset="2"/>
              </a:rPr>
              <a:t>F</a:t>
            </a:r>
            <a:r>
              <a:rPr lang="en-US" baseline="-25000" dirty="0" smtClean="0"/>
              <a:t>s</a:t>
            </a:r>
            <a:r>
              <a:rPr lang="en-US" dirty="0" smtClean="0"/>
              <a:t> is not constant at the beginning and end of an accelerating ramp, to make the curve </a:t>
            </a:r>
            <a:r>
              <a:rPr lang="en-US" dirty="0" err="1" smtClean="0"/>
              <a:t>B(t</a:t>
            </a:r>
            <a:r>
              <a:rPr lang="en-US" dirty="0" smtClean="0"/>
              <a:t>) smoother (it is made linear piece-wise). Also when crossing transition, there might be a </a:t>
            </a:r>
            <a:r>
              <a:rPr lang="en-US" dirty="0" err="1" smtClean="0">
                <a:latin typeface="Symbol" charset="2"/>
                <a:cs typeface="Symbol" charset="2"/>
              </a:rPr>
              <a:t>g</a:t>
            </a:r>
            <a:r>
              <a:rPr lang="en-US" baseline="-25000" dirty="0" err="1" smtClean="0"/>
              <a:t>t</a:t>
            </a:r>
            <a:r>
              <a:rPr lang="en-US" dirty="0" smtClean="0"/>
              <a:t>-jump scheme in place to minimize the time the beam spends on transition.</a:t>
            </a:r>
          </a:p>
          <a:p>
            <a:r>
              <a:rPr lang="en-US" dirty="0" smtClean="0"/>
              <a:t>The above equations can be derived by a slowly time varying Hamiltonian </a:t>
            </a:r>
            <a:r>
              <a:rPr lang="en-US" dirty="0" err="1" smtClean="0"/>
              <a:t>H(t</a:t>
            </a:r>
            <a:r>
              <a:rPr lang="en-US" dirty="0" smtClean="0"/>
              <a:t>).</a:t>
            </a:r>
            <a:endParaRPr lang="en-US" dirty="0"/>
          </a:p>
        </p:txBody>
      </p:sp>
      <p:sp>
        <p:nvSpPr>
          <p:cNvPr id="11" name="Slide Number Placeholder 10"/>
          <p:cNvSpPr>
            <a:spLocks noGrp="1"/>
          </p:cNvSpPr>
          <p:nvPr>
            <p:ph type="sldNum" sz="quarter" idx="12"/>
          </p:nvPr>
        </p:nvSpPr>
        <p:spPr/>
        <p:txBody>
          <a:bodyPr/>
          <a:lstStyle/>
          <a:p>
            <a:fld id="{2E081447-C3CE-9F4F-A689-9A72CAFF10CA}" type="slidenum">
              <a:rPr lang="en-US" smtClean="0"/>
              <a:pPr/>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Alternate Process 7"/>
          <p:cNvSpPr/>
          <p:nvPr/>
        </p:nvSpPr>
        <p:spPr>
          <a:xfrm>
            <a:off x="2895600" y="457994"/>
            <a:ext cx="3124200" cy="914400"/>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Multi-particle effects</a:t>
            </a:r>
            <a:endParaRPr lang="en-US" sz="2800" dirty="0"/>
          </a:p>
        </p:txBody>
      </p:sp>
      <p:cxnSp>
        <p:nvCxnSpPr>
          <p:cNvPr id="10" name="Straight Arrow Connector 9"/>
          <p:cNvCxnSpPr>
            <a:stCxn id="8" idx="2"/>
          </p:cNvCxnSpPr>
          <p:nvPr/>
        </p:nvCxnSpPr>
        <p:spPr>
          <a:xfrm rot="16200000" flipH="1">
            <a:off x="5661670" y="168424"/>
            <a:ext cx="678161" cy="30861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8" idx="2"/>
          </p:cNvCxnSpPr>
          <p:nvPr/>
        </p:nvCxnSpPr>
        <p:spPr>
          <a:xfrm rot="5400000">
            <a:off x="2664636" y="257490"/>
            <a:ext cx="678161" cy="29079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rot="16200000" flipH="1">
            <a:off x="4077495" y="1752601"/>
            <a:ext cx="761206" cy="7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Alternate Process 21"/>
          <p:cNvSpPr/>
          <p:nvPr/>
        </p:nvSpPr>
        <p:spPr>
          <a:xfrm>
            <a:off x="838197" y="2133600"/>
            <a:ext cx="1483389" cy="533400"/>
          </a:xfrm>
          <a:prstGeom prst="flowChartAlternateProcess">
            <a:avLst/>
          </a:prstGeom>
          <a:effectLst>
            <a:outerShdw blurRad="50800" dist="38100" dir="54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effectLst>
                  <a:outerShdw blurRad="50800" dist="38100" dir="5400000">
                    <a:srgbClr val="000000">
                      <a:alpha val="43000"/>
                    </a:srgbClr>
                  </a:outerShdw>
                </a:effectLst>
              </a:rPr>
              <a:t>Collective</a:t>
            </a:r>
            <a:endParaRPr lang="en-US" dirty="0">
              <a:effectLst>
                <a:outerShdw blurRad="50800" dist="38100" dir="5400000">
                  <a:srgbClr val="000000">
                    <a:alpha val="43000"/>
                  </a:srgbClr>
                </a:outerShdw>
              </a:effectLst>
            </a:endParaRPr>
          </a:p>
        </p:txBody>
      </p:sp>
      <p:sp>
        <p:nvSpPr>
          <p:cNvPr id="23" name="Alternate Process 22"/>
          <p:cNvSpPr/>
          <p:nvPr/>
        </p:nvSpPr>
        <p:spPr>
          <a:xfrm>
            <a:off x="6858000" y="2119515"/>
            <a:ext cx="1371601" cy="533400"/>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Incoherent/</a:t>
            </a:r>
            <a:r>
              <a:rPr lang="en-US" dirty="0" err="1" smtClean="0">
                <a:effectLst>
                  <a:outerShdw blurRad="50800" dist="38100" dir="5400000">
                    <a:srgbClr val="000000">
                      <a:alpha val="43000"/>
                    </a:srgbClr>
                  </a:outerShdw>
                </a:effectLst>
              </a:rPr>
              <a:t>collisional</a:t>
            </a:r>
            <a:endParaRPr lang="en-US" dirty="0">
              <a:effectLst>
                <a:outerShdw blurRad="50800" dist="38100" dir="5400000">
                  <a:srgbClr val="000000">
                    <a:alpha val="43000"/>
                  </a:srgbClr>
                </a:outerShdw>
              </a:effectLst>
            </a:endParaRPr>
          </a:p>
        </p:txBody>
      </p:sp>
      <p:sp>
        <p:nvSpPr>
          <p:cNvPr id="24" name="Alternate Process 23"/>
          <p:cNvSpPr/>
          <p:nvPr/>
        </p:nvSpPr>
        <p:spPr>
          <a:xfrm>
            <a:off x="3771900" y="2133601"/>
            <a:ext cx="1371601" cy="533400"/>
          </a:xfrm>
          <a:prstGeom prst="flowChartAlternateProcess">
            <a:avLst/>
          </a:prstGeom>
          <a:effectLst>
            <a:outerShdw blurRad="50800" dist="38100" dir="2700000" algn="br"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Two-</a:t>
            </a:r>
            <a:r>
              <a:rPr lang="en-US" dirty="0" smtClean="0">
                <a:effectLst>
                  <a:outerShdw blurRad="50800" dist="38100" dir="5400000">
                    <a:srgbClr val="000000">
                      <a:alpha val="43000"/>
                    </a:srgbClr>
                  </a:outerShdw>
                </a:effectLst>
              </a:rPr>
              <a:t>stream</a:t>
            </a:r>
            <a:endParaRPr lang="en-US" dirty="0">
              <a:effectLst>
                <a:outerShdw blurRad="50800" dist="38100" dir="5400000">
                  <a:srgbClr val="000000">
                    <a:alpha val="43000"/>
                  </a:srgbClr>
                </a:outerShdw>
              </a:effectLst>
            </a:endParaRPr>
          </a:p>
        </p:txBody>
      </p:sp>
      <p:cxnSp>
        <p:nvCxnSpPr>
          <p:cNvPr id="39" name="Straight Arrow Connector 38"/>
          <p:cNvCxnSpPr/>
          <p:nvPr/>
        </p:nvCxnSpPr>
        <p:spPr>
          <a:xfrm rot="10800000" flipV="1">
            <a:off x="838197" y="2667001"/>
            <a:ext cx="685806" cy="3048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22" idx="2"/>
            <a:endCxn id="46" idx="0"/>
          </p:cNvCxnSpPr>
          <p:nvPr/>
        </p:nvCxnSpPr>
        <p:spPr>
          <a:xfrm rot="16200000" flipH="1">
            <a:off x="2187620" y="2059271"/>
            <a:ext cx="354056" cy="1569513"/>
          </a:xfrm>
          <a:prstGeom prst="straightConnector1">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sp>
        <p:nvSpPr>
          <p:cNvPr id="45" name="Alternate Process 44"/>
          <p:cNvSpPr/>
          <p:nvPr/>
        </p:nvSpPr>
        <p:spPr>
          <a:xfrm>
            <a:off x="245066" y="3021057"/>
            <a:ext cx="1186259" cy="407944"/>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smtClean="0"/>
              <a:t>Transverse</a:t>
            </a:r>
            <a:endParaRPr lang="en-US" sz="1500" dirty="0"/>
          </a:p>
        </p:txBody>
      </p:sp>
      <p:sp>
        <p:nvSpPr>
          <p:cNvPr id="46" name="Alternate Process 45"/>
          <p:cNvSpPr/>
          <p:nvPr/>
        </p:nvSpPr>
        <p:spPr>
          <a:xfrm>
            <a:off x="2556275" y="3021056"/>
            <a:ext cx="1186259" cy="407944"/>
          </a:xfrm>
          <a:prstGeom prst="flowChartAlternateProcess">
            <a:avLst/>
          </a:prstGeom>
          <a:solidFill>
            <a:srgbClr val="660066">
              <a:alpha val="82000"/>
            </a:srgbClr>
          </a:solid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smtClean="0"/>
              <a:t>Longitudinal</a:t>
            </a:r>
            <a:endParaRPr lang="en-US" sz="1500" dirty="0"/>
          </a:p>
        </p:txBody>
      </p:sp>
      <p:cxnSp>
        <p:nvCxnSpPr>
          <p:cNvPr id="48" name="Straight Arrow Connector 47"/>
          <p:cNvCxnSpPr/>
          <p:nvPr/>
        </p:nvCxnSpPr>
        <p:spPr>
          <a:xfrm rot="5400000">
            <a:off x="6895701" y="3010301"/>
            <a:ext cx="991401"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2" name="Alternate Process 71"/>
          <p:cNvSpPr/>
          <p:nvPr/>
        </p:nvSpPr>
        <p:spPr>
          <a:xfrm>
            <a:off x="380997" y="5638800"/>
            <a:ext cx="2743203" cy="717550"/>
          </a:xfrm>
          <a:prstGeom prst="flowChartAlternate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smtClean="0"/>
              <a:t>Instability/beam loss</a:t>
            </a:r>
            <a:endParaRPr lang="en-US" sz="2000" dirty="0"/>
          </a:p>
        </p:txBody>
      </p:sp>
      <p:sp>
        <p:nvSpPr>
          <p:cNvPr id="73" name="Alternate Process 72"/>
          <p:cNvSpPr/>
          <p:nvPr/>
        </p:nvSpPr>
        <p:spPr>
          <a:xfrm>
            <a:off x="6172199" y="5638800"/>
            <a:ext cx="2743203" cy="717550"/>
          </a:xfrm>
          <a:prstGeom prst="flowChartAlternate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700" dirty="0" smtClean="0"/>
              <a:t>Beam quality degradation/ </a:t>
            </a:r>
            <a:r>
              <a:rPr lang="en-US" sz="1700" dirty="0" err="1" smtClean="0"/>
              <a:t>emittance</a:t>
            </a:r>
            <a:r>
              <a:rPr lang="en-US" sz="1700" dirty="0" smtClean="0"/>
              <a:t> growth</a:t>
            </a:r>
            <a:endParaRPr lang="en-US" sz="1700" dirty="0"/>
          </a:p>
        </p:txBody>
      </p:sp>
      <p:cxnSp>
        <p:nvCxnSpPr>
          <p:cNvPr id="76" name="Straight Arrow Connector 75"/>
          <p:cNvCxnSpPr/>
          <p:nvPr/>
        </p:nvCxnSpPr>
        <p:spPr>
          <a:xfrm rot="5400000">
            <a:off x="4187134" y="4949130"/>
            <a:ext cx="838197" cy="5411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4876803" y="4800601"/>
            <a:ext cx="2666998" cy="8381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8" name="Alternate Process 77"/>
          <p:cNvSpPr/>
          <p:nvPr/>
        </p:nvSpPr>
        <p:spPr>
          <a:xfrm>
            <a:off x="3262592" y="5638800"/>
            <a:ext cx="2743203" cy="717550"/>
          </a:xfrm>
          <a:prstGeom prst="flowChartAlternate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700" dirty="0" smtClean="0"/>
              <a:t>Coherent tune shift</a:t>
            </a:r>
            <a:endParaRPr lang="en-US" sz="1700" dirty="0"/>
          </a:p>
        </p:txBody>
      </p:sp>
      <p:cxnSp>
        <p:nvCxnSpPr>
          <p:cNvPr id="86" name="Straight Arrow Connector 85"/>
          <p:cNvCxnSpPr>
            <a:stCxn id="45" idx="2"/>
          </p:cNvCxnSpPr>
          <p:nvPr/>
        </p:nvCxnSpPr>
        <p:spPr>
          <a:xfrm rot="16200000" flipH="1">
            <a:off x="1371601" y="2895596"/>
            <a:ext cx="2209794" cy="32766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a:stCxn id="45" idx="2"/>
          </p:cNvCxnSpPr>
          <p:nvPr/>
        </p:nvCxnSpPr>
        <p:spPr>
          <a:xfrm rot="5400000">
            <a:off x="-38775" y="3675056"/>
            <a:ext cx="1123026" cy="6309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a:stCxn id="45" idx="2"/>
            <a:endCxn id="93" idx="0"/>
          </p:cNvCxnSpPr>
          <p:nvPr/>
        </p:nvCxnSpPr>
        <p:spPr>
          <a:xfrm rot="16200000" flipH="1">
            <a:off x="497359" y="3769838"/>
            <a:ext cx="1123026" cy="4413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1" name="Alternate Process 90"/>
          <p:cNvSpPr/>
          <p:nvPr/>
        </p:nvSpPr>
        <p:spPr>
          <a:xfrm>
            <a:off x="-15854" y="4552027"/>
            <a:ext cx="793702" cy="407944"/>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Head-tail</a:t>
            </a:r>
            <a:endParaRPr lang="en-US" sz="1200" dirty="0"/>
          </a:p>
        </p:txBody>
      </p:sp>
      <p:sp>
        <p:nvSpPr>
          <p:cNvPr id="93" name="Alternate Process 92"/>
          <p:cNvSpPr/>
          <p:nvPr/>
        </p:nvSpPr>
        <p:spPr>
          <a:xfrm>
            <a:off x="882697" y="4552027"/>
            <a:ext cx="793702" cy="407944"/>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TMCI</a:t>
            </a:r>
            <a:endParaRPr lang="en-US" sz="1200" dirty="0"/>
          </a:p>
        </p:txBody>
      </p:sp>
      <p:cxnSp>
        <p:nvCxnSpPr>
          <p:cNvPr id="98" name="Straight Arrow Connector 97"/>
          <p:cNvCxnSpPr>
            <a:stCxn id="84" idx="2"/>
          </p:cNvCxnSpPr>
          <p:nvPr/>
        </p:nvCxnSpPr>
        <p:spPr>
          <a:xfrm rot="5400000">
            <a:off x="1189443" y="4921696"/>
            <a:ext cx="1432660" cy="15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0" name="Alternate Process 99"/>
          <p:cNvSpPr/>
          <p:nvPr/>
        </p:nvSpPr>
        <p:spPr>
          <a:xfrm>
            <a:off x="3849887" y="3454430"/>
            <a:ext cx="1400968" cy="407944"/>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smtClean="0"/>
              <a:t>E-cloud/trapped ions</a:t>
            </a:r>
            <a:endParaRPr lang="en-US" sz="1500" dirty="0"/>
          </a:p>
        </p:txBody>
      </p:sp>
      <p:sp>
        <p:nvSpPr>
          <p:cNvPr id="101" name="Alternate Process 100"/>
          <p:cNvSpPr/>
          <p:nvPr/>
        </p:nvSpPr>
        <p:spPr>
          <a:xfrm>
            <a:off x="5350470" y="3047363"/>
            <a:ext cx="1338659" cy="407944"/>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smtClean="0"/>
              <a:t>Beam/beam</a:t>
            </a:r>
            <a:endParaRPr lang="en-US" sz="1500" dirty="0"/>
          </a:p>
        </p:txBody>
      </p:sp>
      <p:sp>
        <p:nvSpPr>
          <p:cNvPr id="104" name="Alternate Process 103"/>
          <p:cNvSpPr/>
          <p:nvPr/>
        </p:nvSpPr>
        <p:spPr>
          <a:xfrm>
            <a:off x="6172199" y="3737159"/>
            <a:ext cx="1533658" cy="468977"/>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dirty="0" smtClean="0"/>
              <a:t>IBS/</a:t>
            </a:r>
            <a:r>
              <a:rPr lang="en-US" sz="1700" dirty="0" err="1" smtClean="0"/>
              <a:t>Touschek</a:t>
            </a:r>
            <a:endParaRPr lang="en-US" sz="1700" dirty="0"/>
          </a:p>
        </p:txBody>
      </p:sp>
      <p:cxnSp>
        <p:nvCxnSpPr>
          <p:cNvPr id="105" name="Straight Arrow Connector 104"/>
          <p:cNvCxnSpPr>
            <a:stCxn id="104" idx="2"/>
          </p:cNvCxnSpPr>
          <p:nvPr/>
        </p:nvCxnSpPr>
        <p:spPr>
          <a:xfrm rot="16200000" flipH="1">
            <a:off x="6606112" y="4539051"/>
            <a:ext cx="1432662" cy="76683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a:stCxn id="23" idx="2"/>
          </p:cNvCxnSpPr>
          <p:nvPr/>
        </p:nvCxnSpPr>
        <p:spPr>
          <a:xfrm rot="16200000" flipH="1">
            <a:off x="6937146" y="3259569"/>
            <a:ext cx="1899112" cy="6858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2" name="Alternate Process 101"/>
          <p:cNvSpPr/>
          <p:nvPr/>
        </p:nvSpPr>
        <p:spPr>
          <a:xfrm>
            <a:off x="6612929" y="4566110"/>
            <a:ext cx="2302473" cy="468977"/>
          </a:xfrm>
          <a:prstGeom prst="flowChartAlternate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700" dirty="0" smtClean="0"/>
              <a:t>Incoherent tune spread</a:t>
            </a:r>
            <a:endParaRPr lang="en-US" sz="1700" dirty="0"/>
          </a:p>
        </p:txBody>
      </p:sp>
      <p:cxnSp>
        <p:nvCxnSpPr>
          <p:cNvPr id="131" name="Straight Arrow Connector 130"/>
          <p:cNvCxnSpPr>
            <a:endCxn id="130" idx="0"/>
          </p:cNvCxnSpPr>
          <p:nvPr/>
        </p:nvCxnSpPr>
        <p:spPr>
          <a:xfrm>
            <a:off x="3124200" y="3429007"/>
            <a:ext cx="1608436" cy="9636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4" name="Straight Arrow Connector 133"/>
          <p:cNvCxnSpPr>
            <a:stCxn id="46" idx="2"/>
            <a:endCxn id="133" idx="0"/>
          </p:cNvCxnSpPr>
          <p:nvPr/>
        </p:nvCxnSpPr>
        <p:spPr>
          <a:xfrm rot="5400000">
            <a:off x="2731794" y="3846611"/>
            <a:ext cx="835223"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7" name="Straight Arrow Connector 136"/>
          <p:cNvCxnSpPr>
            <a:stCxn id="133" idx="2"/>
          </p:cNvCxnSpPr>
          <p:nvPr/>
        </p:nvCxnSpPr>
        <p:spPr>
          <a:xfrm rot="5400000">
            <a:off x="2160903" y="4650297"/>
            <a:ext cx="966633" cy="10103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9" name="Straight Arrow Connector 138"/>
          <p:cNvCxnSpPr/>
          <p:nvPr/>
        </p:nvCxnSpPr>
        <p:spPr>
          <a:xfrm>
            <a:off x="3087162" y="4672167"/>
            <a:ext cx="3466038" cy="9666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4" name="Straight Arrow Connector 153"/>
          <p:cNvCxnSpPr>
            <a:stCxn id="24" idx="2"/>
          </p:cNvCxnSpPr>
          <p:nvPr/>
        </p:nvCxnSpPr>
        <p:spPr>
          <a:xfrm rot="5400000">
            <a:off x="4021778" y="2950522"/>
            <a:ext cx="719445" cy="1524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6" name="Straight Arrow Connector 155"/>
          <p:cNvCxnSpPr>
            <a:stCxn id="24" idx="2"/>
          </p:cNvCxnSpPr>
          <p:nvPr/>
        </p:nvCxnSpPr>
        <p:spPr>
          <a:xfrm rot="16200000" flipH="1">
            <a:off x="4985523" y="2139178"/>
            <a:ext cx="354055" cy="14096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0" name="Straight Arrow Connector 159"/>
          <p:cNvCxnSpPr/>
          <p:nvPr/>
        </p:nvCxnSpPr>
        <p:spPr>
          <a:xfrm rot="16200000" flipH="1">
            <a:off x="5293053" y="4073847"/>
            <a:ext cx="2139295" cy="990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2" name="Straight Arrow Connector 161"/>
          <p:cNvCxnSpPr/>
          <p:nvPr/>
        </p:nvCxnSpPr>
        <p:spPr>
          <a:xfrm rot="5400000">
            <a:off x="4599017" y="4370413"/>
            <a:ext cx="2139296" cy="3974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6" name="Straight Arrow Connector 165"/>
          <p:cNvCxnSpPr/>
          <p:nvPr/>
        </p:nvCxnSpPr>
        <p:spPr>
          <a:xfrm rot="10800000" flipV="1">
            <a:off x="2556275" y="3890323"/>
            <a:ext cx="1779388" cy="17484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8" name="Straight Arrow Connector 167"/>
          <p:cNvCxnSpPr/>
          <p:nvPr/>
        </p:nvCxnSpPr>
        <p:spPr>
          <a:xfrm rot="16200000" flipH="1">
            <a:off x="3731997" y="4493989"/>
            <a:ext cx="1748472" cy="5411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4" name="Straight Arrow Connector 173"/>
          <p:cNvCxnSpPr/>
          <p:nvPr/>
        </p:nvCxnSpPr>
        <p:spPr>
          <a:xfrm>
            <a:off x="4335663" y="3890323"/>
            <a:ext cx="2217537" cy="7818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7" name="Straight Arrow Connector 176"/>
          <p:cNvCxnSpPr/>
          <p:nvPr/>
        </p:nvCxnSpPr>
        <p:spPr>
          <a:xfrm rot="16200000" flipH="1">
            <a:off x="183326" y="4983924"/>
            <a:ext cx="678824" cy="6309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0" name="Straight Arrow Connector 179"/>
          <p:cNvCxnSpPr>
            <a:stCxn id="93" idx="2"/>
          </p:cNvCxnSpPr>
          <p:nvPr/>
        </p:nvCxnSpPr>
        <p:spPr>
          <a:xfrm rot="5400000">
            <a:off x="909961" y="5269210"/>
            <a:ext cx="678826" cy="603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1" name="Straight Arrow Connector 170"/>
          <p:cNvCxnSpPr/>
          <p:nvPr/>
        </p:nvCxnSpPr>
        <p:spPr>
          <a:xfrm>
            <a:off x="4335663" y="3890323"/>
            <a:ext cx="2353466" cy="17484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0" name="Alternate Process 129"/>
          <p:cNvSpPr/>
          <p:nvPr/>
        </p:nvSpPr>
        <p:spPr>
          <a:xfrm>
            <a:off x="4114801" y="4392657"/>
            <a:ext cx="1235670" cy="407944"/>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Potential well distortion</a:t>
            </a:r>
            <a:endParaRPr lang="en-US" sz="1200" dirty="0"/>
          </a:p>
        </p:txBody>
      </p:sp>
      <p:sp>
        <p:nvSpPr>
          <p:cNvPr id="133" name="Alternate Process 132"/>
          <p:cNvSpPr/>
          <p:nvPr/>
        </p:nvSpPr>
        <p:spPr>
          <a:xfrm>
            <a:off x="2556275" y="4264223"/>
            <a:ext cx="1186260" cy="407944"/>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Microwave/turbulent</a:t>
            </a:r>
            <a:endParaRPr lang="en-US" sz="1200" dirty="0"/>
          </a:p>
        </p:txBody>
      </p:sp>
      <p:sp>
        <p:nvSpPr>
          <p:cNvPr id="84" name="Alternate Process 83"/>
          <p:cNvSpPr/>
          <p:nvPr/>
        </p:nvSpPr>
        <p:spPr>
          <a:xfrm>
            <a:off x="1222290" y="3798194"/>
            <a:ext cx="1368510" cy="407944"/>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smtClean="0"/>
              <a:t>Multi- bunch </a:t>
            </a:r>
            <a:endParaRPr lang="en-US" sz="1500" dirty="0"/>
          </a:p>
        </p:txBody>
      </p:sp>
      <p:cxnSp>
        <p:nvCxnSpPr>
          <p:cNvPr id="151" name="Straight Arrow Connector 150"/>
          <p:cNvCxnSpPr>
            <a:endCxn id="84" idx="0"/>
          </p:cNvCxnSpPr>
          <p:nvPr/>
        </p:nvCxnSpPr>
        <p:spPr>
          <a:xfrm rot="10800000" flipV="1">
            <a:off x="1906545" y="3455306"/>
            <a:ext cx="1242862" cy="3428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a:stCxn id="45" idx="2"/>
            <a:endCxn id="84" idx="0"/>
          </p:cNvCxnSpPr>
          <p:nvPr/>
        </p:nvCxnSpPr>
        <p:spPr>
          <a:xfrm rot="16200000" flipH="1">
            <a:off x="1187774" y="3079422"/>
            <a:ext cx="369193" cy="106834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9" name="Horizontal Scroll 218"/>
          <p:cNvSpPr/>
          <p:nvPr/>
        </p:nvSpPr>
        <p:spPr>
          <a:xfrm>
            <a:off x="136547" y="339123"/>
            <a:ext cx="1584537" cy="1033272"/>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Longitudinal plane</a:t>
            </a:r>
            <a:endParaRPr lang="en-US" dirty="0"/>
          </a:p>
        </p:txBody>
      </p:sp>
      <p:cxnSp>
        <p:nvCxnSpPr>
          <p:cNvPr id="226" name="Straight Arrow Connector 225"/>
          <p:cNvCxnSpPr/>
          <p:nvPr/>
        </p:nvCxnSpPr>
        <p:spPr>
          <a:xfrm rot="16200000" flipH="1">
            <a:off x="613213" y="1510438"/>
            <a:ext cx="892434" cy="325719"/>
          </a:xfrm>
          <a:prstGeom prst="straightConnector1">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sp>
        <p:nvSpPr>
          <p:cNvPr id="68" name="Alternate Process 67"/>
          <p:cNvSpPr/>
          <p:nvPr/>
        </p:nvSpPr>
        <p:spPr>
          <a:xfrm>
            <a:off x="852613" y="2136633"/>
            <a:ext cx="1483389" cy="533400"/>
          </a:xfrm>
          <a:prstGeom prst="flowChartAlternateProcess">
            <a:avLst/>
          </a:prstGeom>
          <a:solidFill>
            <a:srgbClr val="660066">
              <a:alpha val="66000"/>
            </a:srgbClr>
          </a:solidFill>
          <a:ln>
            <a:solidFill>
              <a:srgbClr val="660066"/>
            </a:solidFill>
          </a:ln>
          <a:effectLst>
            <a:outerShdw blurRad="50800" dist="38100" dir="54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effectLst>
                  <a:outerShdw blurRad="50800" dist="38100" dir="5400000">
                    <a:srgbClr val="000000">
                      <a:alpha val="43000"/>
                    </a:srgbClr>
                  </a:outerShdw>
                </a:effectLst>
              </a:rPr>
              <a:t>Collective</a:t>
            </a:r>
            <a:endParaRPr lang="en-US" dirty="0">
              <a:effectLst>
                <a:outerShdw blurRad="50800" dist="38100" dir="5400000">
                  <a:srgbClr val="000000">
                    <a:alpha val="43000"/>
                  </a:srgbClr>
                </a:outerShdw>
              </a:effectLst>
            </a:endParaRPr>
          </a:p>
        </p:txBody>
      </p:sp>
      <p:sp>
        <p:nvSpPr>
          <p:cNvPr id="56" name="Slide Number Placeholder 55"/>
          <p:cNvSpPr>
            <a:spLocks noGrp="1"/>
          </p:cNvSpPr>
          <p:nvPr>
            <p:ph type="sldNum" sz="quarter" idx="12"/>
          </p:nvPr>
        </p:nvSpPr>
        <p:spPr/>
        <p:txBody>
          <a:bodyPr/>
          <a:lstStyle/>
          <a:p>
            <a:fld id="{2E081447-C3CE-9F4F-A689-9A72CAFF10CA}"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Equations of longitudinal dynamics</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pic>
        <p:nvPicPr>
          <p:cNvPr id="11" name="Picture 10"/>
          <p:cNvPicPr>
            <a:picLocks noChangeAspect="1"/>
          </p:cNvPicPr>
          <p:nvPr/>
        </p:nvPicPr>
        <p:blipFill>
          <a:blip r:embed="rId4"/>
          <a:stretch>
            <a:fillRect/>
          </a:stretch>
        </p:blipFill>
        <p:spPr>
          <a:xfrm>
            <a:off x="223617" y="1275196"/>
            <a:ext cx="8749090" cy="5400000"/>
          </a:xfrm>
          <a:prstGeom prst="rect">
            <a:avLst/>
          </a:prstGeom>
        </p:spPr>
      </p:pic>
      <p:sp>
        <p:nvSpPr>
          <p:cNvPr id="6" name="Slide Number Placeholder 5"/>
          <p:cNvSpPr>
            <a:spLocks noGrp="1"/>
          </p:cNvSpPr>
          <p:nvPr>
            <p:ph type="sldNum" sz="quarter" idx="12"/>
          </p:nvPr>
        </p:nvSpPr>
        <p:spPr/>
        <p:txBody>
          <a:bodyPr/>
          <a:lstStyle/>
          <a:p>
            <a:fld id="{2E081447-C3CE-9F4F-A689-9A72CAFF10CA}" type="slidenum">
              <a:rPr lang="en-US" smtClean="0"/>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Equations of longitudinal dynamics</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1" name="Content Placeholder 8"/>
          <p:cNvSpPr>
            <a:spLocks noGrp="1"/>
          </p:cNvSpPr>
          <p:nvPr>
            <p:ph idx="1"/>
          </p:nvPr>
        </p:nvSpPr>
        <p:spPr>
          <a:xfrm>
            <a:off x="457200" y="1417638"/>
            <a:ext cx="8229600" cy="5211762"/>
          </a:xfrm>
        </p:spPr>
        <p:txBody>
          <a:bodyPr>
            <a:normAutofit fontScale="62500" lnSpcReduction="20000"/>
          </a:bodyPr>
          <a:lstStyle/>
          <a:p>
            <a:r>
              <a:rPr lang="en-US" dirty="0" smtClean="0"/>
              <a:t>Usually p</a:t>
            </a:r>
            <a:r>
              <a:rPr lang="en-US" baseline="-25000" dirty="0" smtClean="0"/>
              <a:t>0</a:t>
            </a:r>
            <a:r>
              <a:rPr lang="en-US" dirty="0" smtClean="0"/>
              <a:t>, </a:t>
            </a:r>
            <a:r>
              <a:rPr lang="en-US" dirty="0" smtClean="0">
                <a:latin typeface="Symbol" charset="2"/>
                <a:cs typeface="Symbol" charset="2"/>
              </a:rPr>
              <a:t>F</a:t>
            </a:r>
            <a:r>
              <a:rPr lang="en-US" baseline="-25000" dirty="0" smtClean="0"/>
              <a:t>s</a:t>
            </a:r>
            <a:r>
              <a:rPr lang="en-US" dirty="0" smtClean="0"/>
              <a:t>, </a:t>
            </a:r>
            <a:r>
              <a:rPr lang="en-US" dirty="0" err="1" smtClean="0">
                <a:latin typeface="Symbol" charset="2"/>
                <a:cs typeface="Symbol" charset="2"/>
              </a:rPr>
              <a:t>b</a:t>
            </a:r>
            <a:r>
              <a:rPr lang="en-US" dirty="0" smtClean="0"/>
              <a:t>, </a:t>
            </a:r>
            <a:r>
              <a:rPr lang="en-US" dirty="0" err="1" smtClean="0">
                <a:latin typeface="Symbol" charset="2"/>
                <a:cs typeface="Symbol" charset="2"/>
              </a:rPr>
              <a:t>g</a:t>
            </a:r>
            <a:r>
              <a:rPr lang="en-US" dirty="0" smtClean="0"/>
              <a:t>, etc. vary on a time scale that is long with respect to the time the synchrotron motion, described in the longitudinal phase space   (</a:t>
            </a:r>
            <a:r>
              <a:rPr lang="en-US" dirty="0" err="1" smtClean="0">
                <a:latin typeface="Symbol" charset="2"/>
                <a:cs typeface="Symbol" charset="2"/>
              </a:rPr>
              <a:t>z</a:t>
            </a:r>
            <a:r>
              <a:rPr lang="en-US" dirty="0" smtClean="0"/>
              <a:t>, </a:t>
            </a:r>
            <a:r>
              <a:rPr lang="en-US" dirty="0" err="1" smtClean="0">
                <a:latin typeface="Symbol" charset="2"/>
                <a:cs typeface="Symbol" charset="2"/>
              </a:rPr>
              <a:t>D</a:t>
            </a:r>
            <a:r>
              <a:rPr lang="en-US" dirty="0" err="1" smtClean="0"/>
              <a:t>p</a:t>
            </a:r>
            <a:r>
              <a:rPr lang="en-US" dirty="0" smtClean="0"/>
              <a:t>), evolves. Yet another time scale in the beam particle dynamics inside an accelerator:</a:t>
            </a:r>
          </a:p>
          <a:p>
            <a:pPr lvl="1"/>
            <a:r>
              <a:rPr lang="en-US" dirty="0" smtClean="0">
                <a:latin typeface="+mj-lt"/>
                <a:cs typeface="Symbol" charset="2"/>
              </a:rPr>
              <a:t>Transverse motion has a periodicity of fractions of a turn</a:t>
            </a:r>
          </a:p>
          <a:p>
            <a:pPr lvl="1"/>
            <a:r>
              <a:rPr lang="en-US" dirty="0" smtClean="0">
                <a:latin typeface="+mj-lt"/>
                <a:cs typeface="Symbol" charset="2"/>
              </a:rPr>
              <a:t>Longitudinal motion has typically a periodicity of ~100 turns (only when crossing transition longitudinal motion becomes much slower)</a:t>
            </a:r>
          </a:p>
          <a:p>
            <a:pPr lvl="1"/>
            <a:r>
              <a:rPr lang="en-US" dirty="0" smtClean="0">
                <a:latin typeface="+mj-lt"/>
                <a:cs typeface="Symbol" charset="2"/>
              </a:rPr>
              <a:t>Acceleration takes usually several hundreds of thousands of turns.</a:t>
            </a:r>
            <a:r>
              <a:rPr lang="en-US" dirty="0" smtClean="0">
                <a:latin typeface="Symbol" charset="2"/>
                <a:cs typeface="Symbol" charset="2"/>
              </a:rPr>
              <a:t> </a:t>
            </a:r>
          </a:p>
          <a:p>
            <a:r>
              <a:rPr lang="en-US" dirty="0" smtClean="0">
                <a:latin typeface="+mj-lt"/>
              </a:rPr>
              <a:t>Even if the beam is usually accelerated at the expense of one (the main) </a:t>
            </a:r>
            <a:r>
              <a:rPr lang="en-US" dirty="0" err="1" smtClean="0">
                <a:latin typeface="+mj-lt"/>
              </a:rPr>
              <a:t>rf</a:t>
            </a:r>
            <a:r>
              <a:rPr lang="en-US" dirty="0" smtClean="0">
                <a:latin typeface="+mj-lt"/>
              </a:rPr>
              <a:t> system alone, the longitudinal dynamics can make use of more than one </a:t>
            </a:r>
            <a:r>
              <a:rPr lang="en-US" dirty="0" err="1" smtClean="0">
                <a:latin typeface="+mj-lt"/>
              </a:rPr>
              <a:t>rf</a:t>
            </a:r>
            <a:r>
              <a:rPr lang="en-US" dirty="0" smtClean="0">
                <a:latin typeface="+mj-lt"/>
              </a:rPr>
              <a:t>-system. Additional </a:t>
            </a:r>
            <a:r>
              <a:rPr lang="en-US" dirty="0" err="1" smtClean="0">
                <a:latin typeface="+mj-lt"/>
              </a:rPr>
              <a:t>rf</a:t>
            </a:r>
            <a:r>
              <a:rPr lang="en-US" dirty="0" smtClean="0">
                <a:latin typeface="+mj-lt"/>
              </a:rPr>
              <a:t> systems are usually programmed to be ‘slaves’ of the main system, i.e. they are made to have their 0 or </a:t>
            </a:r>
            <a:r>
              <a:rPr lang="en-US" dirty="0" err="1" smtClean="0">
                <a:latin typeface="Symbol" charset="2"/>
                <a:cs typeface="Symbol" charset="2"/>
              </a:rPr>
              <a:t>p</a:t>
            </a:r>
            <a:r>
              <a:rPr lang="en-US" dirty="0" smtClean="0">
                <a:latin typeface="+mj-lt"/>
              </a:rPr>
              <a:t> phase correspondingly to the synchronous phase, which is solely determined by the main rf. </a:t>
            </a:r>
          </a:p>
          <a:p>
            <a:pPr lvl="1"/>
            <a:r>
              <a:rPr lang="en-US" dirty="0" smtClean="0">
                <a:latin typeface="+mj-lt"/>
              </a:rPr>
              <a:t>For example the CERN-PSB accelerates the beam over the full length of its cycle and makes use of the 2 </a:t>
            </a:r>
            <a:r>
              <a:rPr lang="en-US" dirty="0" err="1" smtClean="0">
                <a:latin typeface="+mj-lt"/>
              </a:rPr>
              <a:t>rf</a:t>
            </a:r>
            <a:r>
              <a:rPr lang="en-US" dirty="0" smtClean="0">
                <a:latin typeface="+mj-lt"/>
              </a:rPr>
              <a:t> systems </a:t>
            </a:r>
            <a:r>
              <a:rPr lang="en-US" dirty="0" err="1" smtClean="0">
                <a:latin typeface="+mj-lt"/>
              </a:rPr>
              <a:t>h</a:t>
            </a:r>
            <a:r>
              <a:rPr lang="en-US" dirty="0" smtClean="0">
                <a:latin typeface="+mj-lt"/>
              </a:rPr>
              <a:t>=1 and </a:t>
            </a:r>
            <a:r>
              <a:rPr lang="en-US" dirty="0" err="1" smtClean="0">
                <a:latin typeface="+mj-lt"/>
              </a:rPr>
              <a:t>h</a:t>
            </a:r>
            <a:r>
              <a:rPr lang="en-US" dirty="0" smtClean="0">
                <a:latin typeface="+mj-lt"/>
              </a:rPr>
              <a:t>=2. In some configurations, </a:t>
            </a:r>
            <a:r>
              <a:rPr lang="en-US" dirty="0" err="1" smtClean="0">
                <a:latin typeface="+mj-lt"/>
              </a:rPr>
              <a:t>h</a:t>
            </a:r>
            <a:r>
              <a:rPr lang="en-US" dirty="0" smtClean="0">
                <a:latin typeface="+mj-lt"/>
              </a:rPr>
              <a:t>=1 is the main </a:t>
            </a:r>
            <a:r>
              <a:rPr lang="en-US" dirty="0" err="1" smtClean="0">
                <a:latin typeface="+mj-lt"/>
              </a:rPr>
              <a:t>rf</a:t>
            </a:r>
            <a:r>
              <a:rPr lang="en-US" dirty="0" smtClean="0">
                <a:latin typeface="+mj-lt"/>
              </a:rPr>
              <a:t> system and </a:t>
            </a:r>
            <a:r>
              <a:rPr lang="en-US" dirty="0" err="1" smtClean="0">
                <a:latin typeface="+mj-lt"/>
              </a:rPr>
              <a:t>h</a:t>
            </a:r>
            <a:r>
              <a:rPr lang="en-US" dirty="0" smtClean="0">
                <a:latin typeface="+mj-lt"/>
              </a:rPr>
              <a:t>=2 is used for flattening the bunch against space charge. In some other configurations, </a:t>
            </a:r>
            <a:r>
              <a:rPr lang="en-US" dirty="0" err="1" smtClean="0">
                <a:latin typeface="+mj-lt"/>
              </a:rPr>
              <a:t>h</a:t>
            </a:r>
            <a:r>
              <a:rPr lang="en-US" dirty="0" smtClean="0">
                <a:latin typeface="+mj-lt"/>
              </a:rPr>
              <a:t>=2 is the main system and </a:t>
            </a:r>
            <a:r>
              <a:rPr lang="en-US" dirty="0" err="1" smtClean="0">
                <a:latin typeface="+mj-lt"/>
              </a:rPr>
              <a:t>h</a:t>
            </a:r>
            <a:r>
              <a:rPr lang="en-US" dirty="0" smtClean="0">
                <a:latin typeface="+mj-lt"/>
              </a:rPr>
              <a:t>=1 is used to reduce the bunch spacing and synchronize the transfer into the CERN-PS waiting buckets.</a:t>
            </a:r>
          </a:p>
        </p:txBody>
      </p:sp>
      <p:sp>
        <p:nvSpPr>
          <p:cNvPr id="6" name="Slide Number Placeholder 5"/>
          <p:cNvSpPr>
            <a:spLocks noGrp="1"/>
          </p:cNvSpPr>
          <p:nvPr>
            <p:ph type="sldNum" sz="quarter" idx="12"/>
          </p:nvPr>
        </p:nvSpPr>
        <p:spPr/>
        <p:txBody>
          <a:bodyPr/>
          <a:lstStyle/>
          <a:p>
            <a:fld id="{2E081447-C3CE-9F4F-A689-9A72CAFF10CA}" type="slidenum">
              <a:rPr lang="en-US" smtClean="0"/>
              <a:pPr/>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ounded Rectangle 12"/>
          <p:cNvSpPr/>
          <p:nvPr/>
        </p:nvSpPr>
        <p:spPr>
          <a:xfrm>
            <a:off x="1828800" y="3232727"/>
            <a:ext cx="5638800" cy="1789546"/>
          </a:xfrm>
          <a:prstGeom prst="roundRect">
            <a:avLst/>
          </a:prstGeom>
          <a:gradFill flip="none" rotWithShape="1">
            <a:gsLst>
              <a:gs pos="0">
                <a:schemeClr val="accent1">
                  <a:tint val="100000"/>
                  <a:shade val="100000"/>
                  <a:satMod val="130000"/>
                  <a:alpha val="54000"/>
                </a:schemeClr>
              </a:gs>
              <a:gs pos="100000">
                <a:schemeClr val="accent1">
                  <a:tint val="50000"/>
                  <a:shade val="100000"/>
                  <a:satMod val="350000"/>
                  <a:alpha val="54000"/>
                </a:schemeClr>
              </a:gs>
            </a:gsLst>
            <a:lin ang="16200000" scaled="0"/>
            <a:tileRect/>
          </a:gradFill>
          <a:ln>
            <a:solidFill>
              <a:schemeClr val="accent1">
                <a:shade val="95000"/>
                <a:satMod val="105000"/>
                <a:alpha val="22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3400" dirty="0" smtClean="0"/>
              <a:t>Equations of longitudinal dynamics</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21" name="TextBox 20"/>
          <p:cNvSpPr txBox="1"/>
          <p:nvPr/>
        </p:nvSpPr>
        <p:spPr>
          <a:xfrm>
            <a:off x="457200" y="1417638"/>
            <a:ext cx="8077200" cy="1477328"/>
          </a:xfrm>
          <a:prstGeom prst="rect">
            <a:avLst/>
          </a:prstGeom>
          <a:noFill/>
        </p:spPr>
        <p:txBody>
          <a:bodyPr wrap="square" rtlCol="0">
            <a:spAutoFit/>
          </a:bodyPr>
          <a:lstStyle/>
          <a:p>
            <a:r>
              <a:rPr lang="en-US" dirty="0" smtClean="0"/>
              <a:t>Some times the bunch is made to sit in an </a:t>
            </a:r>
            <a:r>
              <a:rPr lang="en-US" b="1" dirty="0" smtClean="0">
                <a:solidFill>
                  <a:srgbClr val="FF0000"/>
                </a:solidFill>
              </a:rPr>
              <a:t>accelerating bucket</a:t>
            </a:r>
            <a:r>
              <a:rPr lang="en-US" dirty="0" smtClean="0"/>
              <a:t> only to compensate for external losses </a:t>
            </a:r>
          </a:p>
          <a:p>
            <a:pPr>
              <a:buFont typeface="Arial"/>
              <a:buChar char="•"/>
            </a:pPr>
            <a:r>
              <a:rPr lang="en-US" dirty="0" smtClean="0"/>
              <a:t> in a lepton storage ring, to compensate for synchrotron radiation losses</a:t>
            </a:r>
          </a:p>
          <a:p>
            <a:pPr>
              <a:buFont typeface="Arial"/>
              <a:buChar char="•"/>
            </a:pPr>
            <a:r>
              <a:rPr lang="en-US" dirty="0" smtClean="0"/>
              <a:t> in general, a bunch in a stationary bucket can move to a synchronous phase different from 0 or </a:t>
            </a:r>
            <a:r>
              <a:rPr lang="en-US" dirty="0" err="1" smtClean="0">
                <a:latin typeface="Symbol" charset="2"/>
                <a:cs typeface="Symbol" charset="2"/>
              </a:rPr>
              <a:t>p</a:t>
            </a:r>
            <a:r>
              <a:rPr lang="en-US" dirty="0" smtClean="0"/>
              <a:t> in order to compensate for impedance losses (see further) </a:t>
            </a:r>
            <a:endParaRPr lang="en-US" dirty="0"/>
          </a:p>
        </p:txBody>
      </p:sp>
      <p:pic>
        <p:nvPicPr>
          <p:cNvPr id="11" name="Picture 10"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2286000" y="3276600"/>
            <a:ext cx="4880939" cy="1548000"/>
          </a:xfrm>
          <a:prstGeom prst="rect">
            <a:avLst/>
          </a:prstGeom>
        </p:spPr>
      </p:pic>
      <p:pic>
        <p:nvPicPr>
          <p:cNvPr id="12" name="Picture 11" descr="latex-im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2001982" y="5357091"/>
            <a:ext cx="5640544" cy="648000"/>
          </a:xfrm>
          <a:prstGeom prst="rect">
            <a:avLst/>
          </a:prstGeom>
        </p:spPr>
      </p:pic>
      <p:sp>
        <p:nvSpPr>
          <p:cNvPr id="9" name="Slide Number Placeholder 8"/>
          <p:cNvSpPr>
            <a:spLocks noGrp="1"/>
          </p:cNvSpPr>
          <p:nvPr>
            <p:ph type="sldNum" sz="quarter" idx="12"/>
          </p:nvPr>
        </p:nvSpPr>
        <p:spPr/>
        <p:txBody>
          <a:bodyPr/>
          <a:lstStyle/>
          <a:p>
            <a:fld id="{2E081447-C3CE-9F4F-A689-9A72CAFF10CA}" type="slidenum">
              <a:rPr lang="en-US" smtClean="0"/>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 name="Snip Diagonal Corner Rectangle 16"/>
          <p:cNvSpPr/>
          <p:nvPr/>
        </p:nvSpPr>
        <p:spPr>
          <a:xfrm>
            <a:off x="2362200" y="4343400"/>
            <a:ext cx="4299955" cy="1295400"/>
          </a:xfrm>
          <a:prstGeom prst="snip2DiagRect">
            <a:avLst/>
          </a:prstGeom>
          <a:gradFill flip="none" rotWithShape="1">
            <a:gsLst>
              <a:gs pos="0">
                <a:schemeClr val="accent1">
                  <a:tint val="100000"/>
                  <a:shade val="100000"/>
                  <a:satMod val="130000"/>
                  <a:alpha val="60000"/>
                </a:schemeClr>
              </a:gs>
              <a:gs pos="100000">
                <a:schemeClr val="accent1">
                  <a:tint val="50000"/>
                  <a:shade val="100000"/>
                  <a:satMod val="350000"/>
                  <a:alpha val="6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3400" dirty="0" smtClean="0"/>
              <a:t>Synchrotron tune</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21" name="TextBox 20"/>
          <p:cNvSpPr txBox="1"/>
          <p:nvPr/>
        </p:nvSpPr>
        <p:spPr>
          <a:xfrm>
            <a:off x="457200" y="1417638"/>
            <a:ext cx="8077200" cy="923330"/>
          </a:xfrm>
          <a:prstGeom prst="rect">
            <a:avLst/>
          </a:prstGeom>
          <a:noFill/>
        </p:spPr>
        <p:txBody>
          <a:bodyPr wrap="square" rtlCol="0">
            <a:spAutoFit/>
          </a:bodyPr>
          <a:lstStyle/>
          <a:p>
            <a:r>
              <a:rPr lang="en-US" dirty="0" smtClean="0"/>
              <a:t>From linearization of the </a:t>
            </a:r>
            <a:r>
              <a:rPr lang="en-US" dirty="0" err="1" smtClean="0"/>
              <a:t>rf</a:t>
            </a:r>
            <a:r>
              <a:rPr lang="en-US" dirty="0" smtClean="0"/>
              <a:t> force around </a:t>
            </a:r>
            <a:r>
              <a:rPr lang="en-US" dirty="0" err="1" smtClean="0">
                <a:latin typeface="Symbol" charset="2"/>
                <a:cs typeface="Symbol" charset="2"/>
              </a:rPr>
              <a:t>z</a:t>
            </a:r>
            <a:r>
              <a:rPr lang="en-US" dirty="0" smtClean="0"/>
              <a:t>=0, the synchrotron motion is reduced to a harmonic oscillator with a characteristic oscillation frequency (or tune, if divided by the beam mean revolution frequency) </a:t>
            </a:r>
            <a:endParaRPr lang="en-US" dirty="0"/>
          </a:p>
        </p:txBody>
      </p:sp>
      <p:pic>
        <p:nvPicPr>
          <p:cNvPr id="9" name="Picture 8"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2362200" y="2590800"/>
            <a:ext cx="4299955" cy="828000"/>
          </a:xfrm>
          <a:prstGeom prst="rect">
            <a:avLst/>
          </a:prstGeom>
        </p:spPr>
      </p:pic>
      <p:sp>
        <p:nvSpPr>
          <p:cNvPr id="10" name="Left Brace 9"/>
          <p:cNvSpPr/>
          <p:nvPr/>
        </p:nvSpPr>
        <p:spPr>
          <a:xfrm rot="16200000">
            <a:off x="4214853" y="2309853"/>
            <a:ext cx="334817" cy="2665476"/>
          </a:xfrm>
          <a:prstGeom prst="leftBrace">
            <a:avLst>
              <a:gd name="adj1" fmla="val 42816"/>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4" name="Picture 13" descr="latex-im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4278168" y="3775364"/>
            <a:ext cx="334286" cy="360000"/>
          </a:xfrm>
          <a:prstGeom prst="rect">
            <a:avLst/>
          </a:prstGeom>
        </p:spPr>
      </p:pic>
      <p:pic>
        <p:nvPicPr>
          <p:cNvPr id="15" name="Picture 14" descr="latex-image-1.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2419942" y="4572000"/>
            <a:ext cx="4099091" cy="900000"/>
          </a:xfrm>
          <a:prstGeom prst="rect">
            <a:avLst/>
          </a:prstGeom>
        </p:spPr>
      </p:pic>
      <p:pic>
        <p:nvPicPr>
          <p:cNvPr id="16" name="Picture 15" descr="latex-image-1.pdf"/>
          <p:cNvPicPr>
            <a:picLocks noChangeAspect="1"/>
          </p:cNvPicPr>
          <p:nvPr/>
        </p:nvPicPr>
        <mc:AlternateContent>
          <mc:Choice xmlns:ma="http://schemas.microsoft.com/office/mac/drawingml/2008/main" Requires="ma">
            <p:blipFill>
              <a:blip r:embed="rId10"/>
              <a:stretch>
                <a:fillRect/>
              </a:stretch>
            </p:blipFill>
          </mc:Choice>
          <mc:Fallback>
            <p:blipFill>
              <a:blip r:embed="rId11"/>
              <a:stretch>
                <a:fillRect/>
              </a:stretch>
            </p:blipFill>
          </mc:Fallback>
        </mc:AlternateContent>
        <p:spPr>
          <a:xfrm>
            <a:off x="2537889" y="6017182"/>
            <a:ext cx="3813158" cy="252000"/>
          </a:xfrm>
          <a:prstGeom prst="rect">
            <a:avLst/>
          </a:prstGeom>
        </p:spPr>
      </p:pic>
      <p:sp>
        <p:nvSpPr>
          <p:cNvPr id="12" name="Slide Number Placeholder 11"/>
          <p:cNvSpPr>
            <a:spLocks noGrp="1"/>
          </p:cNvSpPr>
          <p:nvPr>
            <p:ph type="sldNum" sz="quarter" idx="12"/>
          </p:nvPr>
        </p:nvSpPr>
        <p:spPr/>
        <p:txBody>
          <a:bodyPr/>
          <a:lstStyle/>
          <a:p>
            <a:fld id="{2E081447-C3CE-9F4F-A689-9A72CAFF10CA}" type="slidenum">
              <a:rPr lang="en-US" smtClean="0"/>
              <a:pPr/>
              <a:t>23</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Synchrotron tune shift due                                   to space charge</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21" name="TextBox 20"/>
          <p:cNvSpPr txBox="1"/>
          <p:nvPr/>
        </p:nvSpPr>
        <p:spPr>
          <a:xfrm>
            <a:off x="609600" y="1602304"/>
            <a:ext cx="8077200" cy="369332"/>
          </a:xfrm>
          <a:prstGeom prst="rect">
            <a:avLst/>
          </a:prstGeom>
          <a:noFill/>
        </p:spPr>
        <p:txBody>
          <a:bodyPr wrap="square" rtlCol="0">
            <a:spAutoFit/>
          </a:bodyPr>
          <a:lstStyle/>
          <a:p>
            <a:r>
              <a:rPr lang="en-US" dirty="0" smtClean="0"/>
              <a:t>We consider the case of a parabolic bunch inside a stationary single </a:t>
            </a:r>
            <a:r>
              <a:rPr lang="en-US" dirty="0" err="1" smtClean="0"/>
              <a:t>rf</a:t>
            </a:r>
            <a:r>
              <a:rPr lang="en-US" dirty="0" smtClean="0"/>
              <a:t> bucket</a:t>
            </a:r>
            <a:endParaRPr lang="en-US" dirty="0"/>
          </a:p>
        </p:txBody>
      </p:sp>
      <p:pic>
        <p:nvPicPr>
          <p:cNvPr id="12" name="Picture 11"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609600" y="2565400"/>
            <a:ext cx="4662439" cy="1440000"/>
          </a:xfrm>
          <a:prstGeom prst="rect">
            <a:avLst/>
          </a:prstGeom>
        </p:spPr>
      </p:pic>
      <p:pic>
        <p:nvPicPr>
          <p:cNvPr id="13" name="Picture 12" descr="latex-im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6273698" y="2743200"/>
            <a:ext cx="2021211" cy="612000"/>
          </a:xfrm>
          <a:prstGeom prst="rect">
            <a:avLst/>
          </a:prstGeom>
        </p:spPr>
      </p:pic>
      <p:pic>
        <p:nvPicPr>
          <p:cNvPr id="18" name="Picture 17" descr="latex-image-1.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609600" y="4876800"/>
            <a:ext cx="4624000" cy="1224000"/>
          </a:xfrm>
          <a:prstGeom prst="rect">
            <a:avLst/>
          </a:prstGeom>
        </p:spPr>
      </p:pic>
      <p:cxnSp>
        <p:nvCxnSpPr>
          <p:cNvPr id="20" name="Straight Arrow Connector 19"/>
          <p:cNvCxnSpPr/>
          <p:nvPr/>
        </p:nvCxnSpPr>
        <p:spPr>
          <a:xfrm flipV="1">
            <a:off x="5410200" y="5487988"/>
            <a:ext cx="3505200" cy="10005"/>
          </a:xfrm>
          <a:prstGeom prst="straightConnector1">
            <a:avLst/>
          </a:prstGeom>
          <a:ln w="3175" cap="flat" cmpd="sng" algn="ctr">
            <a:solidFill>
              <a:schemeClr val="tx1"/>
            </a:solidFill>
            <a:prstDash val="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7" name="Freeform 26"/>
          <p:cNvSpPr/>
          <p:nvPr/>
        </p:nvSpPr>
        <p:spPr>
          <a:xfrm>
            <a:off x="6076700" y="4166418"/>
            <a:ext cx="2066636" cy="1331575"/>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0" name="Straight Arrow Connector 29"/>
          <p:cNvCxnSpPr/>
          <p:nvPr/>
        </p:nvCxnSpPr>
        <p:spPr>
          <a:xfrm>
            <a:off x="5645798" y="5497993"/>
            <a:ext cx="418600" cy="1588"/>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8143336" y="5484812"/>
            <a:ext cx="418600" cy="1588"/>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rot="5400000" flipH="1" flipV="1">
            <a:off x="6084840" y="4838699"/>
            <a:ext cx="2057401" cy="4"/>
          </a:xfrm>
          <a:prstGeom prst="straightConnector1">
            <a:avLst/>
          </a:prstGeom>
          <a:ln w="3175" cap="flat" cmpd="sng" algn="ctr">
            <a:solidFill>
              <a:schemeClr val="tx1"/>
            </a:solidFill>
            <a:prstDash val="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39" name="Picture 38" descr="latex-image-1.pdf"/>
          <p:cNvPicPr>
            <a:picLocks noChangeAspect="1"/>
          </p:cNvPicPr>
          <p:nvPr/>
        </p:nvPicPr>
        <mc:AlternateContent>
          <mc:Choice xmlns:ma="http://schemas.microsoft.com/office/mac/drawingml/2008/main" Requires="ma">
            <p:blipFill>
              <a:blip r:embed="rId10"/>
              <a:stretch>
                <a:fillRect/>
              </a:stretch>
            </p:blipFill>
          </mc:Choice>
          <mc:Fallback>
            <p:blipFill>
              <a:blip r:embed="rId11"/>
              <a:stretch>
                <a:fillRect/>
              </a:stretch>
            </p:blipFill>
          </mc:Fallback>
        </mc:AlternateContent>
        <p:spPr>
          <a:xfrm>
            <a:off x="8080002" y="5614502"/>
            <a:ext cx="126667" cy="180000"/>
          </a:xfrm>
          <a:prstGeom prst="rect">
            <a:avLst/>
          </a:prstGeom>
        </p:spPr>
      </p:pic>
      <p:pic>
        <p:nvPicPr>
          <p:cNvPr id="40" name="Picture 39" descr="latex-image-1.pdf"/>
          <p:cNvPicPr>
            <a:picLocks noChangeAspect="1"/>
          </p:cNvPicPr>
          <p:nvPr/>
        </p:nvPicPr>
        <mc:AlternateContent>
          <mc:Choice xmlns:ma="http://schemas.microsoft.com/office/mac/drawingml/2008/main" Requires="ma">
            <p:blipFill>
              <a:blip r:embed="rId12"/>
              <a:stretch>
                <a:fillRect/>
              </a:stretch>
            </p:blipFill>
          </mc:Choice>
          <mc:Fallback>
            <p:blipFill>
              <a:blip r:embed="rId13"/>
              <a:stretch>
                <a:fillRect/>
              </a:stretch>
            </p:blipFill>
          </mc:Fallback>
        </mc:AlternateContent>
        <p:spPr>
          <a:xfrm>
            <a:off x="5914398" y="5614502"/>
            <a:ext cx="300000" cy="180000"/>
          </a:xfrm>
          <a:prstGeom prst="rect">
            <a:avLst/>
          </a:prstGeom>
        </p:spPr>
      </p:pic>
      <p:pic>
        <p:nvPicPr>
          <p:cNvPr id="41" name="Picture 40" descr="latex-image-1.pdf"/>
          <p:cNvPicPr>
            <a:picLocks noChangeAspect="1"/>
          </p:cNvPicPr>
          <p:nvPr/>
        </p:nvPicPr>
        <mc:AlternateContent>
          <mc:Choice xmlns:ma="http://schemas.microsoft.com/office/mac/drawingml/2008/main" Requires="ma">
            <p:blipFill>
              <a:blip r:embed="rId14"/>
              <a:stretch>
                <a:fillRect/>
              </a:stretch>
            </p:blipFill>
          </mc:Choice>
          <mc:Fallback>
            <p:blipFill>
              <a:blip r:embed="rId15"/>
              <a:stretch>
                <a:fillRect/>
              </a:stretch>
            </p:blipFill>
          </mc:Fallback>
        </mc:AlternateContent>
        <p:spPr>
          <a:xfrm>
            <a:off x="7278416" y="3902645"/>
            <a:ext cx="485053" cy="288000"/>
          </a:xfrm>
          <a:prstGeom prst="rect">
            <a:avLst/>
          </a:prstGeom>
        </p:spPr>
      </p:pic>
      <p:sp>
        <p:nvSpPr>
          <p:cNvPr id="17" name="Slide Number Placeholder 16"/>
          <p:cNvSpPr>
            <a:spLocks noGrp="1"/>
          </p:cNvSpPr>
          <p:nvPr>
            <p:ph type="sldNum" sz="quarter" idx="12"/>
          </p:nvPr>
        </p:nvSpPr>
        <p:spPr/>
        <p:txBody>
          <a:bodyPr/>
          <a:lstStyle/>
          <a:p>
            <a:fld id="{2E081447-C3CE-9F4F-A689-9A72CAFF10CA}" type="slidenum">
              <a:rPr lang="en-US" smtClean="0"/>
              <a:pPr/>
              <a:t>24</a:t>
            </a:fld>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 name="Rounded Rectangle 23"/>
          <p:cNvSpPr/>
          <p:nvPr/>
        </p:nvSpPr>
        <p:spPr>
          <a:xfrm>
            <a:off x="2452256" y="4895273"/>
            <a:ext cx="4260272" cy="1293091"/>
          </a:xfrm>
          <a:prstGeom prst="roundRect">
            <a:avLst/>
          </a:prstGeom>
          <a:gradFill flip="none" rotWithShape="1">
            <a:gsLst>
              <a:gs pos="0">
                <a:schemeClr val="accent1">
                  <a:tint val="100000"/>
                  <a:shade val="100000"/>
                  <a:satMod val="130000"/>
                  <a:alpha val="54000"/>
                </a:schemeClr>
              </a:gs>
              <a:gs pos="100000">
                <a:schemeClr val="accent1">
                  <a:tint val="50000"/>
                  <a:shade val="100000"/>
                  <a:satMod val="350000"/>
                  <a:alpha val="54000"/>
                </a:schemeClr>
              </a:gs>
            </a:gsLst>
            <a:lin ang="16200000" scaled="0"/>
            <a:tileRect/>
          </a:gradFill>
          <a:ln>
            <a:solidFill>
              <a:schemeClr val="accent1">
                <a:shade val="95000"/>
                <a:satMod val="105000"/>
                <a:alpha val="22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3400" dirty="0" smtClean="0"/>
              <a:t>Synchrotron tune shift due                                   to space charge</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21" name="TextBox 20"/>
          <p:cNvSpPr txBox="1"/>
          <p:nvPr/>
        </p:nvSpPr>
        <p:spPr>
          <a:xfrm>
            <a:off x="609600" y="1602304"/>
            <a:ext cx="8077200" cy="646331"/>
          </a:xfrm>
          <a:prstGeom prst="rect">
            <a:avLst/>
          </a:prstGeom>
          <a:noFill/>
        </p:spPr>
        <p:txBody>
          <a:bodyPr wrap="square" rtlCol="0">
            <a:spAutoFit/>
          </a:bodyPr>
          <a:lstStyle/>
          <a:p>
            <a:r>
              <a:rPr lang="en-US" dirty="0" smtClean="0"/>
              <a:t>The </a:t>
            </a:r>
            <a:r>
              <a:rPr lang="en-US" dirty="0" err="1" smtClean="0"/>
              <a:t>rf</a:t>
            </a:r>
            <a:r>
              <a:rPr lang="en-US" dirty="0" smtClean="0"/>
              <a:t> force has to be </a:t>
            </a:r>
            <a:r>
              <a:rPr lang="en-US" dirty="0" err="1" smtClean="0"/>
              <a:t>linearized</a:t>
            </a:r>
            <a:r>
              <a:rPr lang="en-US" dirty="0" smtClean="0"/>
              <a:t> around </a:t>
            </a:r>
            <a:r>
              <a:rPr lang="en-US" dirty="0" err="1" smtClean="0"/>
              <a:t>z</a:t>
            </a:r>
            <a:r>
              <a:rPr lang="en-US" dirty="0" smtClean="0"/>
              <a:t>=0, while the space charge force is already linear with the chosen bunch line density.</a:t>
            </a:r>
            <a:endParaRPr lang="en-US" dirty="0"/>
          </a:p>
        </p:txBody>
      </p:sp>
      <p:pic>
        <p:nvPicPr>
          <p:cNvPr id="17" name="Picture 16"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1828800" y="2814590"/>
            <a:ext cx="5556800" cy="828000"/>
          </a:xfrm>
          <a:prstGeom prst="rect">
            <a:avLst/>
          </a:prstGeom>
        </p:spPr>
      </p:pic>
      <p:sp>
        <p:nvSpPr>
          <p:cNvPr id="19" name="Left Brace 18"/>
          <p:cNvSpPr/>
          <p:nvPr/>
        </p:nvSpPr>
        <p:spPr>
          <a:xfrm rot="16200000">
            <a:off x="4293757" y="1906635"/>
            <a:ext cx="334817" cy="3879272"/>
          </a:xfrm>
          <a:prstGeom prst="leftBrace">
            <a:avLst>
              <a:gd name="adj1" fmla="val 42816"/>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2" name="Picture 21" descr="latex-im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2824018" y="4059862"/>
            <a:ext cx="3456000" cy="288000"/>
          </a:xfrm>
          <a:prstGeom prst="rect">
            <a:avLst/>
          </a:prstGeom>
        </p:spPr>
      </p:pic>
      <p:pic>
        <p:nvPicPr>
          <p:cNvPr id="23" name="Picture 22" descr="latex-image-1.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2521529" y="5105400"/>
            <a:ext cx="3996000" cy="864000"/>
          </a:xfrm>
          <a:prstGeom prst="rect">
            <a:avLst/>
          </a:prstGeom>
        </p:spPr>
      </p:pic>
      <p:sp>
        <p:nvSpPr>
          <p:cNvPr id="11" name="Slide Number Placeholder 10"/>
          <p:cNvSpPr>
            <a:spLocks noGrp="1"/>
          </p:cNvSpPr>
          <p:nvPr>
            <p:ph type="sldNum" sz="quarter" idx="12"/>
          </p:nvPr>
        </p:nvSpPr>
        <p:spPr/>
        <p:txBody>
          <a:bodyPr/>
          <a:lstStyle/>
          <a:p>
            <a:fld id="{2E081447-C3CE-9F4F-A689-9A72CAFF10CA}" type="slidenum">
              <a:rPr lang="en-US" smtClean="0"/>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Synchrotron tune shift due                                   to space charge</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1" name="Content Placeholder 8"/>
          <p:cNvSpPr>
            <a:spLocks noGrp="1"/>
          </p:cNvSpPr>
          <p:nvPr>
            <p:ph idx="1"/>
          </p:nvPr>
        </p:nvSpPr>
        <p:spPr>
          <a:xfrm>
            <a:off x="457200" y="1600200"/>
            <a:ext cx="8229600" cy="4624800"/>
          </a:xfrm>
        </p:spPr>
        <p:txBody>
          <a:bodyPr>
            <a:normAutofit fontScale="77500" lnSpcReduction="20000"/>
          </a:bodyPr>
          <a:lstStyle/>
          <a:p>
            <a:r>
              <a:rPr lang="en-US" dirty="0" smtClean="0"/>
              <a:t>Remarkably, the space charge induced synchrotron tune shift depends on</a:t>
            </a:r>
          </a:p>
          <a:p>
            <a:pPr lvl="1"/>
            <a:r>
              <a:rPr lang="en-US" dirty="0" smtClean="0"/>
              <a:t>Number of particles in the bunch </a:t>
            </a:r>
            <a:r>
              <a:rPr lang="en-US" dirty="0" err="1" smtClean="0"/>
              <a:t>N</a:t>
            </a:r>
            <a:r>
              <a:rPr lang="en-US" baseline="-25000" dirty="0" err="1" smtClean="0"/>
              <a:t>b</a:t>
            </a:r>
            <a:r>
              <a:rPr lang="en-US" dirty="0" smtClean="0"/>
              <a:t> (linear)</a:t>
            </a:r>
          </a:p>
          <a:p>
            <a:pPr lvl="1"/>
            <a:r>
              <a:rPr lang="en-US" dirty="0" smtClean="0"/>
              <a:t>Beam energy </a:t>
            </a:r>
          </a:p>
          <a:p>
            <a:pPr lvl="2"/>
            <a:r>
              <a:rPr lang="en-US" dirty="0" smtClean="0"/>
              <a:t>Explicit inverse quadratic dependence on </a:t>
            </a:r>
            <a:r>
              <a:rPr lang="en-US" dirty="0" err="1" smtClean="0">
                <a:latin typeface="Symbol" charset="2"/>
                <a:cs typeface="Symbol" charset="2"/>
              </a:rPr>
              <a:t>b</a:t>
            </a:r>
            <a:r>
              <a:rPr lang="en-US" dirty="0" smtClean="0"/>
              <a:t> and </a:t>
            </a:r>
            <a:r>
              <a:rPr lang="en-US" dirty="0" err="1" smtClean="0">
                <a:latin typeface="Symbol" charset="2"/>
                <a:cs typeface="Symbol" charset="2"/>
              </a:rPr>
              <a:t>g</a:t>
            </a:r>
            <a:endParaRPr lang="en-US" dirty="0" smtClean="0">
              <a:latin typeface="Symbol" charset="2"/>
              <a:cs typeface="Symbol" charset="2"/>
            </a:endParaRPr>
          </a:p>
          <a:p>
            <a:pPr lvl="2"/>
            <a:r>
              <a:rPr lang="en-US" dirty="0" smtClean="0"/>
              <a:t>There is another energy dependence in </a:t>
            </a:r>
            <a:r>
              <a:rPr lang="en-US" dirty="0" err="1" smtClean="0">
                <a:latin typeface="Symbol" charset="2"/>
                <a:cs typeface="Symbol" charset="2"/>
              </a:rPr>
              <a:t>h</a:t>
            </a:r>
            <a:r>
              <a:rPr lang="en-US" dirty="0" smtClean="0"/>
              <a:t>. In particular the shift changes sign below and above transition. The tune shift is negative below transition (</a:t>
            </a:r>
            <a:r>
              <a:rPr lang="en-US" dirty="0" err="1" smtClean="0">
                <a:latin typeface="Symbol" charset="2"/>
                <a:cs typeface="Symbol" charset="2"/>
              </a:rPr>
              <a:t>h</a:t>
            </a:r>
            <a:r>
              <a:rPr lang="en-US" dirty="0" smtClean="0">
                <a:latin typeface="Symbol" charset="2"/>
                <a:cs typeface="Symbol" charset="2"/>
              </a:rPr>
              <a:t>&lt;0</a:t>
            </a:r>
            <a:r>
              <a:rPr lang="en-US" dirty="0" smtClean="0"/>
              <a:t>), where space charge is defocusing. It is positive above transition (</a:t>
            </a:r>
            <a:r>
              <a:rPr lang="en-US" dirty="0" err="1" smtClean="0">
                <a:latin typeface="Symbol" charset="2"/>
                <a:cs typeface="Symbol" charset="2"/>
              </a:rPr>
              <a:t>h</a:t>
            </a:r>
            <a:r>
              <a:rPr lang="en-US" dirty="0" smtClean="0">
                <a:latin typeface="Symbol" charset="2"/>
                <a:cs typeface="Symbol" charset="2"/>
              </a:rPr>
              <a:t>&gt;0</a:t>
            </a:r>
            <a:r>
              <a:rPr lang="en-US" dirty="0" smtClean="0"/>
              <a:t>), where space charge adds up to the external voltage and contributes with an extra focusing.</a:t>
            </a:r>
          </a:p>
          <a:p>
            <a:pPr lvl="2"/>
            <a:r>
              <a:rPr lang="en-US" dirty="0" smtClean="0"/>
              <a:t>There is another inverse dependence on </a:t>
            </a:r>
            <a:r>
              <a:rPr lang="en-US" dirty="0" err="1" smtClean="0">
                <a:latin typeface="Symbol" charset="2"/>
                <a:cs typeface="Symbol" charset="2"/>
              </a:rPr>
              <a:t>g</a:t>
            </a:r>
            <a:r>
              <a:rPr lang="en-US" dirty="0" smtClean="0"/>
              <a:t> in E</a:t>
            </a:r>
            <a:r>
              <a:rPr lang="en-US" baseline="-25000" dirty="0" smtClean="0"/>
              <a:t>0</a:t>
            </a:r>
            <a:r>
              <a:rPr lang="en-US" dirty="0" smtClean="0"/>
              <a:t>.</a:t>
            </a:r>
          </a:p>
          <a:p>
            <a:pPr lvl="1"/>
            <a:r>
              <a:rPr lang="en-US" dirty="0" smtClean="0"/>
              <a:t>Machine radius (quadratic)</a:t>
            </a:r>
          </a:p>
          <a:p>
            <a:pPr lvl="1"/>
            <a:r>
              <a:rPr lang="en-US" dirty="0" smtClean="0"/>
              <a:t>Bunch length (inverse cubic)</a:t>
            </a:r>
          </a:p>
          <a:p>
            <a:pPr lvl="2"/>
            <a:r>
              <a:rPr lang="en-US" dirty="0" smtClean="0"/>
              <a:t>Attention must be paid here to the fact that the bunch length itself depends upon the strength of space charge….   </a:t>
            </a:r>
          </a:p>
          <a:p>
            <a:pPr lvl="1"/>
            <a:endParaRPr lang="en-US" dirty="0" smtClean="0"/>
          </a:p>
        </p:txBody>
      </p:sp>
      <p:sp>
        <p:nvSpPr>
          <p:cNvPr id="6" name="Slide Number Placeholder 5"/>
          <p:cNvSpPr>
            <a:spLocks noGrp="1"/>
          </p:cNvSpPr>
          <p:nvPr>
            <p:ph type="sldNum" sz="quarter" idx="12"/>
          </p:nvPr>
        </p:nvSpPr>
        <p:spPr/>
        <p:txBody>
          <a:bodyPr/>
          <a:lstStyle/>
          <a:p>
            <a:fld id="{2E081447-C3CE-9F4F-A689-9A72CAFF10CA}" type="slidenum">
              <a:rPr lang="en-US" smtClean="0"/>
              <a:pPr/>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General equations                                              of longitudinal motion</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1" name="Content Placeholder 8"/>
          <p:cNvSpPr>
            <a:spLocks noGrp="1"/>
          </p:cNvSpPr>
          <p:nvPr>
            <p:ph idx="1"/>
          </p:nvPr>
        </p:nvSpPr>
        <p:spPr>
          <a:xfrm>
            <a:off x="457200" y="1417638"/>
            <a:ext cx="8229600" cy="1630362"/>
          </a:xfrm>
        </p:spPr>
        <p:txBody>
          <a:bodyPr>
            <a:normAutofit fontScale="70000" lnSpcReduction="20000"/>
          </a:bodyPr>
          <a:lstStyle/>
          <a:p>
            <a:r>
              <a:rPr lang="en-US" dirty="0" smtClean="0"/>
              <a:t>First of all we would like to write the full equations of the longitudinal dynamics by singling out all the different contributions (external voltage, space charge and wake field)</a:t>
            </a:r>
          </a:p>
          <a:p>
            <a:r>
              <a:rPr lang="en-US" dirty="0" smtClean="0"/>
              <a:t>We consider for the moment only wake fields decaying over one turn, or in the distance between two subsequent bunches of a train </a:t>
            </a:r>
          </a:p>
          <a:p>
            <a:pPr lvl="1"/>
            <a:endParaRPr lang="en-US" dirty="0" smtClean="0"/>
          </a:p>
        </p:txBody>
      </p:sp>
      <p:pic>
        <p:nvPicPr>
          <p:cNvPr id="7" name="Picture 1027"/>
          <p:cNvPicPr>
            <a:picLocks noChangeAspect="1" noChangeArrowheads="1"/>
          </p:cNvPicPr>
          <p:nvPr/>
        </p:nvPicPr>
        <p:blipFill>
          <a:blip r:embed="rId4"/>
          <a:srcRect/>
          <a:stretch>
            <a:fillRect/>
          </a:stretch>
        </p:blipFill>
        <p:spPr bwMode="auto">
          <a:xfrm>
            <a:off x="712407" y="3192227"/>
            <a:ext cx="3105912" cy="1908373"/>
          </a:xfrm>
          <a:prstGeom prst="rect">
            <a:avLst/>
          </a:prstGeom>
          <a:noFill/>
          <a:ln w="9525">
            <a:noFill/>
            <a:miter lim="800000"/>
            <a:headEnd/>
            <a:tailEnd/>
          </a:ln>
        </p:spPr>
      </p:pic>
      <p:sp>
        <p:nvSpPr>
          <p:cNvPr id="8" name="Oval 1028"/>
          <p:cNvSpPr>
            <a:spLocks noChangeArrowheads="1"/>
          </p:cNvSpPr>
          <p:nvPr/>
        </p:nvSpPr>
        <p:spPr bwMode="auto">
          <a:xfrm>
            <a:off x="647700" y="5499217"/>
            <a:ext cx="3235325" cy="745656"/>
          </a:xfrm>
          <a:prstGeom prst="ellipse">
            <a:avLst/>
          </a:prstGeom>
          <a:solidFill>
            <a:srgbClr val="0000FF">
              <a:alpha val="79000"/>
            </a:srgbClr>
          </a:solidFill>
          <a:ln w="9525">
            <a:solidFill>
              <a:srgbClr val="0000FF"/>
            </a:solidFill>
            <a:round/>
            <a:headEnd/>
            <a:tailEnd/>
          </a:ln>
        </p:spPr>
        <p:txBody>
          <a:bodyPr wrap="none" anchor="ctr">
            <a:prstTxWarp prst="textNoShape">
              <a:avLst/>
            </a:prstTxWarp>
          </a:bodyPr>
          <a:lstStyle/>
          <a:p>
            <a:endParaRPr lang="en-US"/>
          </a:p>
        </p:txBody>
      </p:sp>
      <p:sp>
        <p:nvSpPr>
          <p:cNvPr id="10" name="Rectangle 1053"/>
          <p:cNvSpPr>
            <a:spLocks noChangeArrowheads="1"/>
          </p:cNvSpPr>
          <p:nvPr/>
        </p:nvSpPr>
        <p:spPr bwMode="auto">
          <a:xfrm>
            <a:off x="266700" y="3048001"/>
            <a:ext cx="4100247" cy="3490356"/>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12" name="Line 1057"/>
          <p:cNvSpPr>
            <a:spLocks noChangeShapeType="1"/>
          </p:cNvSpPr>
          <p:nvPr/>
        </p:nvSpPr>
        <p:spPr bwMode="auto">
          <a:xfrm>
            <a:off x="266700" y="6289647"/>
            <a:ext cx="3733800" cy="0"/>
          </a:xfrm>
          <a:prstGeom prst="line">
            <a:avLst/>
          </a:prstGeom>
          <a:noFill/>
          <a:ln w="9525">
            <a:solidFill>
              <a:srgbClr val="0000FF"/>
            </a:solidFill>
            <a:prstDash val="dash"/>
            <a:round/>
            <a:headEnd/>
            <a:tailEnd type="stealth" w="med" len="med"/>
          </a:ln>
        </p:spPr>
        <p:txBody>
          <a:bodyPr wrap="none" anchor="ctr">
            <a:prstTxWarp prst="textNoShape">
              <a:avLst/>
            </a:prstTxWarp>
          </a:bodyPr>
          <a:lstStyle/>
          <a:p>
            <a:endParaRPr lang="en-US"/>
          </a:p>
        </p:txBody>
      </p:sp>
      <p:sp>
        <p:nvSpPr>
          <p:cNvPr id="13" name="Text Box 1058"/>
          <p:cNvSpPr txBox="1">
            <a:spLocks noChangeArrowheads="1"/>
          </p:cNvSpPr>
          <p:nvPr/>
        </p:nvSpPr>
        <p:spPr bwMode="auto">
          <a:xfrm>
            <a:off x="3681794" y="6169025"/>
            <a:ext cx="275849" cy="369332"/>
          </a:xfrm>
          <a:prstGeom prst="rect">
            <a:avLst/>
          </a:prstGeom>
          <a:noFill/>
          <a:ln w="9525">
            <a:noFill/>
            <a:miter lim="800000"/>
            <a:headEnd/>
            <a:tailEnd/>
          </a:ln>
        </p:spPr>
        <p:txBody>
          <a:bodyPr wrap="none">
            <a:prstTxWarp prst="textNoShape">
              <a:avLst/>
            </a:prstTxWarp>
            <a:spAutoFit/>
          </a:bodyPr>
          <a:lstStyle/>
          <a:p>
            <a:r>
              <a:rPr lang="de-DE" dirty="0">
                <a:solidFill>
                  <a:srgbClr val="0000FF"/>
                </a:solidFill>
              </a:rPr>
              <a:t>z</a:t>
            </a:r>
            <a:endParaRPr lang="de-DE" sz="1800" dirty="0">
              <a:solidFill>
                <a:srgbClr val="0000FF"/>
              </a:solidFill>
            </a:endParaRPr>
          </a:p>
        </p:txBody>
      </p:sp>
      <p:sp>
        <p:nvSpPr>
          <p:cNvPr id="14" name="Text Box 1061"/>
          <p:cNvSpPr txBox="1">
            <a:spLocks noChangeArrowheads="1"/>
          </p:cNvSpPr>
          <p:nvPr/>
        </p:nvSpPr>
        <p:spPr bwMode="auto">
          <a:xfrm>
            <a:off x="850434" y="5162854"/>
            <a:ext cx="1524000" cy="396875"/>
          </a:xfrm>
          <a:prstGeom prst="rect">
            <a:avLst/>
          </a:prstGeom>
          <a:noFill/>
          <a:ln w="9525">
            <a:noFill/>
            <a:miter lim="800000"/>
            <a:headEnd/>
            <a:tailEnd/>
          </a:ln>
        </p:spPr>
        <p:txBody>
          <a:bodyPr>
            <a:prstTxWarp prst="textNoShape">
              <a:avLst/>
            </a:prstTxWarp>
            <a:spAutoFit/>
          </a:bodyPr>
          <a:lstStyle/>
          <a:p>
            <a:pPr>
              <a:spcBef>
                <a:spcPct val="50000"/>
              </a:spcBef>
            </a:pPr>
            <a:r>
              <a:rPr lang="de-DE" sz="2000" dirty="0">
                <a:sym typeface="Symbol" pitchFamily="-106" charset="2"/>
              </a:rPr>
              <a:t></a:t>
            </a:r>
            <a:r>
              <a:rPr lang="de-DE" sz="1400" i="1" dirty="0" smtClean="0">
                <a:sym typeface="Symbol" pitchFamily="-106" charset="2"/>
              </a:rPr>
              <a:t>W‘</a:t>
            </a:r>
            <a:r>
              <a:rPr lang="de-DE" sz="1400" i="1" baseline="-25000" dirty="0" smtClean="0">
                <a:sym typeface="Symbol" pitchFamily="-106" charset="2"/>
              </a:rPr>
              <a:t>0</a:t>
            </a:r>
            <a:r>
              <a:rPr lang="de-DE" sz="1400" i="1" dirty="0" smtClean="0">
                <a:sym typeface="Symbol" pitchFamily="-106" charset="2"/>
              </a:rPr>
              <a:t>(</a:t>
            </a:r>
            <a:r>
              <a:rPr lang="de-DE" sz="1400" i="1" dirty="0">
                <a:sym typeface="Symbol" pitchFamily="-106" charset="2"/>
              </a:rPr>
              <a:t>z-z‘)</a:t>
            </a:r>
            <a:r>
              <a:rPr lang="de-DE" sz="1400" dirty="0">
                <a:latin typeface="Symbol" pitchFamily="-106" charset="2"/>
                <a:sym typeface="Symbol" pitchFamily="-106" charset="2"/>
              </a:rPr>
              <a:t>l</a:t>
            </a:r>
            <a:r>
              <a:rPr lang="de-DE" sz="1400" i="1" dirty="0">
                <a:sym typeface="Symbol" pitchFamily="-106" charset="2"/>
              </a:rPr>
              <a:t>(z‘)dz‘</a:t>
            </a:r>
            <a:endParaRPr lang="de-DE" sz="1400" i="1" dirty="0"/>
          </a:p>
        </p:txBody>
      </p:sp>
      <p:sp>
        <p:nvSpPr>
          <p:cNvPr id="15" name="Line 1063"/>
          <p:cNvSpPr>
            <a:spLocks noChangeShapeType="1"/>
          </p:cNvSpPr>
          <p:nvPr/>
        </p:nvSpPr>
        <p:spPr bwMode="auto">
          <a:xfrm>
            <a:off x="3730625" y="5546725"/>
            <a:ext cx="0" cy="6858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6" name="Line 1064"/>
          <p:cNvSpPr>
            <a:spLocks noChangeShapeType="1"/>
          </p:cNvSpPr>
          <p:nvPr/>
        </p:nvSpPr>
        <p:spPr bwMode="auto">
          <a:xfrm>
            <a:off x="3883025" y="5546725"/>
            <a:ext cx="0" cy="6858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7" name="Line 1065"/>
          <p:cNvSpPr>
            <a:spLocks noChangeShapeType="1"/>
          </p:cNvSpPr>
          <p:nvPr/>
        </p:nvSpPr>
        <p:spPr bwMode="auto">
          <a:xfrm>
            <a:off x="1562100" y="5867400"/>
            <a:ext cx="2286000" cy="0"/>
          </a:xfrm>
          <a:prstGeom prst="line">
            <a:avLst/>
          </a:prstGeom>
          <a:noFill/>
          <a:ln w="6350" cap="flat" cmpd="sng" algn="ctr">
            <a:solidFill>
              <a:schemeClr val="tx1"/>
            </a:solidFill>
            <a:prstDash val="solid"/>
            <a:round/>
            <a:headEnd type="triangle" w="lg" len="med"/>
            <a:tailEnd type="triangle" w="lg" len="med"/>
          </a:ln>
        </p:spPr>
        <p:txBody>
          <a:bodyPr wrap="none" anchor="ctr">
            <a:prstTxWarp prst="textNoShape">
              <a:avLst/>
            </a:prstTxWarp>
          </a:bodyPr>
          <a:lstStyle/>
          <a:p>
            <a:endParaRPr lang="en-US"/>
          </a:p>
        </p:txBody>
      </p:sp>
      <p:sp>
        <p:nvSpPr>
          <p:cNvPr id="18" name="Text Box 1066"/>
          <p:cNvSpPr txBox="1">
            <a:spLocks noChangeArrowheads="1"/>
          </p:cNvSpPr>
          <p:nvPr/>
        </p:nvSpPr>
        <p:spPr bwMode="auto">
          <a:xfrm>
            <a:off x="2523278" y="5615725"/>
            <a:ext cx="650326" cy="307777"/>
          </a:xfrm>
          <a:prstGeom prst="rect">
            <a:avLst/>
          </a:prstGeom>
          <a:noFill/>
          <a:ln w="9525">
            <a:noFill/>
            <a:miter lim="800000"/>
            <a:headEnd/>
            <a:tailEnd/>
          </a:ln>
        </p:spPr>
        <p:txBody>
          <a:bodyPr wrap="none">
            <a:prstTxWarp prst="textNoShape">
              <a:avLst/>
            </a:prstTxWarp>
            <a:spAutoFit/>
          </a:bodyPr>
          <a:lstStyle/>
          <a:p>
            <a:r>
              <a:rPr lang="de-DE" sz="1400" i="1" dirty="0" smtClean="0"/>
              <a:t>z-z‘&lt;0</a:t>
            </a:r>
            <a:endParaRPr lang="de-DE" sz="1400" i="1" dirty="0"/>
          </a:p>
        </p:txBody>
      </p:sp>
      <p:sp>
        <p:nvSpPr>
          <p:cNvPr id="19" name="Text Box 1068"/>
          <p:cNvSpPr txBox="1">
            <a:spLocks noChangeArrowheads="1"/>
          </p:cNvSpPr>
          <p:nvPr/>
        </p:nvSpPr>
        <p:spPr bwMode="auto">
          <a:xfrm>
            <a:off x="3695700" y="3657600"/>
            <a:ext cx="184150" cy="304800"/>
          </a:xfrm>
          <a:prstGeom prst="rect">
            <a:avLst/>
          </a:prstGeom>
          <a:noFill/>
          <a:ln w="9525">
            <a:noFill/>
            <a:miter lim="800000"/>
            <a:headEnd/>
            <a:tailEnd/>
          </a:ln>
        </p:spPr>
        <p:txBody>
          <a:bodyPr>
            <a:prstTxWarp prst="textNoShape">
              <a:avLst/>
            </a:prstTxWarp>
            <a:spAutoFit/>
          </a:bodyPr>
          <a:lstStyle/>
          <a:p>
            <a:pPr>
              <a:spcBef>
                <a:spcPct val="50000"/>
              </a:spcBef>
            </a:pPr>
            <a:r>
              <a:rPr lang="de-DE" sz="1400" i="1" dirty="0" smtClean="0"/>
              <a:t>W‘</a:t>
            </a:r>
            <a:r>
              <a:rPr lang="de-DE" sz="1400" i="1" baseline="-25000" dirty="0" smtClean="0"/>
              <a:t>0</a:t>
            </a:r>
            <a:endParaRPr lang="de-DE" sz="1400" i="1" dirty="0"/>
          </a:p>
        </p:txBody>
      </p:sp>
      <p:pic>
        <p:nvPicPr>
          <p:cNvPr id="20" name="Picture 19" descr="latex-image-1.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4939564" y="3429000"/>
            <a:ext cx="3747236" cy="576000"/>
          </a:xfrm>
          <a:prstGeom prst="rect">
            <a:avLst/>
          </a:prstGeom>
        </p:spPr>
      </p:pic>
      <p:pic>
        <p:nvPicPr>
          <p:cNvPr id="23" name="Picture 22" descr="latex-image-1.pdf"/>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4762975" y="5100600"/>
            <a:ext cx="4204174" cy="1224000"/>
          </a:xfrm>
          <a:prstGeom prst="rect">
            <a:avLst/>
          </a:prstGeom>
        </p:spPr>
      </p:pic>
      <p:pic>
        <p:nvPicPr>
          <p:cNvPr id="24" name="Picture 23" descr="latex-image-1.pdf"/>
          <p:cNvPicPr>
            <a:picLocks noChangeAspect="1"/>
          </p:cNvPicPr>
          <p:nvPr/>
        </p:nvPicPr>
        <mc:AlternateContent>
          <mc:Choice xmlns:ma="http://schemas.microsoft.com/office/mac/drawingml/2008/main" Requires="ma">
            <p:blipFill>
              <a:blip r:embed="rId9"/>
              <a:stretch>
                <a:fillRect/>
              </a:stretch>
            </p:blipFill>
          </mc:Choice>
          <mc:Fallback>
            <p:blipFill>
              <a:blip r:embed="rId10"/>
              <a:stretch>
                <a:fillRect/>
              </a:stretch>
            </p:blipFill>
          </mc:Fallback>
        </mc:AlternateContent>
        <p:spPr>
          <a:xfrm>
            <a:off x="5181600" y="4419600"/>
            <a:ext cx="2860200" cy="252000"/>
          </a:xfrm>
          <a:prstGeom prst="rect">
            <a:avLst/>
          </a:prstGeom>
        </p:spPr>
      </p:pic>
      <p:sp>
        <p:nvSpPr>
          <p:cNvPr id="22" name="Oval 21"/>
          <p:cNvSpPr/>
          <p:nvPr/>
        </p:nvSpPr>
        <p:spPr>
          <a:xfrm>
            <a:off x="1386602" y="5762560"/>
            <a:ext cx="163130" cy="184034"/>
          </a:xfrm>
          <a:prstGeom prst="ellipse">
            <a:avLst/>
          </a:prstGeom>
          <a:solidFill>
            <a:srgbClr val="FF000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 Box 1058"/>
          <p:cNvSpPr txBox="1">
            <a:spLocks noChangeArrowheads="1"/>
          </p:cNvSpPr>
          <p:nvPr/>
        </p:nvSpPr>
        <p:spPr bwMode="auto">
          <a:xfrm>
            <a:off x="1333066" y="5875540"/>
            <a:ext cx="275849" cy="369332"/>
          </a:xfrm>
          <a:prstGeom prst="rect">
            <a:avLst/>
          </a:prstGeom>
          <a:noFill/>
          <a:ln w="9525">
            <a:noFill/>
            <a:miter lim="800000"/>
            <a:headEnd/>
            <a:tailEnd/>
          </a:ln>
        </p:spPr>
        <p:txBody>
          <a:bodyPr wrap="none">
            <a:prstTxWarp prst="textNoShape">
              <a:avLst/>
            </a:prstTxWarp>
            <a:spAutoFit/>
          </a:bodyPr>
          <a:lstStyle/>
          <a:p>
            <a:r>
              <a:rPr lang="de-DE" dirty="0">
                <a:solidFill>
                  <a:srgbClr val="FF0000"/>
                </a:solidFill>
              </a:rPr>
              <a:t>z</a:t>
            </a:r>
            <a:endParaRPr lang="de-DE" sz="1800" dirty="0">
              <a:solidFill>
                <a:srgbClr val="FF0000"/>
              </a:solidFill>
            </a:endParaRPr>
          </a:p>
        </p:txBody>
      </p:sp>
      <p:sp>
        <p:nvSpPr>
          <p:cNvPr id="26" name="Text Box 1058"/>
          <p:cNvSpPr txBox="1">
            <a:spLocks noChangeArrowheads="1"/>
          </p:cNvSpPr>
          <p:nvPr/>
        </p:nvSpPr>
        <p:spPr bwMode="auto">
          <a:xfrm>
            <a:off x="3861318" y="5465106"/>
            <a:ext cx="333445" cy="369332"/>
          </a:xfrm>
          <a:prstGeom prst="rect">
            <a:avLst/>
          </a:prstGeom>
          <a:noFill/>
          <a:ln w="9525">
            <a:noFill/>
            <a:miter lim="800000"/>
            <a:headEnd/>
            <a:tailEnd/>
          </a:ln>
        </p:spPr>
        <p:txBody>
          <a:bodyPr wrap="none">
            <a:prstTxWarp prst="textNoShape">
              <a:avLst/>
            </a:prstTxWarp>
            <a:spAutoFit/>
          </a:bodyPr>
          <a:lstStyle/>
          <a:p>
            <a:r>
              <a:rPr lang="de-DE" dirty="0" smtClean="0"/>
              <a:t>z‘</a:t>
            </a:r>
            <a:endParaRPr lang="de-DE" sz="1800" dirty="0"/>
          </a:p>
        </p:txBody>
      </p:sp>
      <p:sp>
        <p:nvSpPr>
          <p:cNvPr id="27" name="Text Box 1061"/>
          <p:cNvSpPr txBox="1">
            <a:spLocks noChangeArrowheads="1"/>
          </p:cNvSpPr>
          <p:nvPr/>
        </p:nvSpPr>
        <p:spPr bwMode="auto">
          <a:xfrm>
            <a:off x="3588641" y="5254547"/>
            <a:ext cx="633840" cy="307777"/>
          </a:xfrm>
          <a:prstGeom prst="rect">
            <a:avLst/>
          </a:prstGeom>
          <a:noFill/>
          <a:ln w="9525">
            <a:noFill/>
            <a:miter lim="800000"/>
            <a:headEnd/>
            <a:tailEnd/>
          </a:ln>
        </p:spPr>
        <p:txBody>
          <a:bodyPr wrap="square">
            <a:prstTxWarp prst="textNoShape">
              <a:avLst/>
            </a:prstTxWarp>
            <a:spAutoFit/>
          </a:bodyPr>
          <a:lstStyle/>
          <a:p>
            <a:pPr>
              <a:spcBef>
                <a:spcPct val="50000"/>
              </a:spcBef>
            </a:pPr>
            <a:r>
              <a:rPr lang="de-DE" sz="1400" dirty="0" err="1" smtClean="0">
                <a:latin typeface="Symbol" pitchFamily="-106" charset="2"/>
                <a:sym typeface="Symbol" pitchFamily="-106" charset="2"/>
              </a:rPr>
              <a:t>l</a:t>
            </a:r>
            <a:r>
              <a:rPr lang="de-DE" sz="1400" i="1" dirty="0" err="1">
                <a:sym typeface="Symbol" pitchFamily="-106" charset="2"/>
              </a:rPr>
              <a:t>(z</a:t>
            </a:r>
            <a:r>
              <a:rPr lang="de-DE" sz="1400" i="1" dirty="0">
                <a:sym typeface="Symbol" pitchFamily="-106" charset="2"/>
              </a:rPr>
              <a:t>‘</a:t>
            </a:r>
            <a:r>
              <a:rPr lang="de-DE" sz="1400" i="1" dirty="0" smtClean="0">
                <a:sym typeface="Symbol" pitchFamily="-106" charset="2"/>
              </a:rPr>
              <a:t>)</a:t>
            </a:r>
            <a:endParaRPr lang="de-DE" sz="1400" i="1" dirty="0"/>
          </a:p>
        </p:txBody>
      </p:sp>
      <p:sp>
        <p:nvSpPr>
          <p:cNvPr id="28" name="Slide Number Placeholder 27"/>
          <p:cNvSpPr>
            <a:spLocks noGrp="1"/>
          </p:cNvSpPr>
          <p:nvPr>
            <p:ph type="sldNum" sz="quarter" idx="12"/>
          </p:nvPr>
        </p:nvSpPr>
        <p:spPr/>
        <p:txBody>
          <a:bodyPr/>
          <a:lstStyle/>
          <a:p>
            <a:fld id="{2E081447-C3CE-9F4F-A689-9A72CAFF10CA}" type="slidenum">
              <a:rPr lang="en-US" smtClean="0"/>
              <a:pPr/>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1" name="Content Placeholder 8"/>
          <p:cNvSpPr>
            <a:spLocks noGrp="1"/>
          </p:cNvSpPr>
          <p:nvPr>
            <p:ph idx="1"/>
          </p:nvPr>
        </p:nvSpPr>
        <p:spPr>
          <a:xfrm>
            <a:off x="457200" y="1417638"/>
            <a:ext cx="8229600" cy="1630362"/>
          </a:xfrm>
        </p:spPr>
        <p:txBody>
          <a:bodyPr>
            <a:normAutofit fontScale="62500" lnSpcReduction="20000"/>
          </a:bodyPr>
          <a:lstStyle/>
          <a:p>
            <a:r>
              <a:rPr lang="en-US" dirty="0" smtClean="0"/>
              <a:t>Let’s limit ourselves for now to the case of a stationary bucket.</a:t>
            </a:r>
          </a:p>
          <a:p>
            <a:r>
              <a:rPr lang="en-US" dirty="0" smtClean="0"/>
              <a:t>However, it should be noted that in the case of accelerating bucket, both the space charge term and the wake field term will be included into the momentum equation in a similar fashion, simply exchanging </a:t>
            </a:r>
            <a:r>
              <a:rPr lang="en-US" dirty="0" err="1" smtClean="0"/>
              <a:t>z</a:t>
            </a:r>
            <a:r>
              <a:rPr lang="en-US" dirty="0" smtClean="0"/>
              <a:t> with </a:t>
            </a:r>
            <a:r>
              <a:rPr lang="en-US" dirty="0" err="1" smtClean="0">
                <a:latin typeface="Symbol" charset="2"/>
                <a:cs typeface="Symbol" charset="2"/>
              </a:rPr>
              <a:t>z</a:t>
            </a:r>
            <a:r>
              <a:rPr lang="en-US" dirty="0" smtClean="0"/>
              <a:t>, because both space charge fields and wake fields move with the bunch!</a:t>
            </a:r>
          </a:p>
          <a:p>
            <a:pPr lvl="1"/>
            <a:endParaRPr lang="en-US" dirty="0" smtClean="0"/>
          </a:p>
        </p:txBody>
      </p:sp>
      <p:pic>
        <p:nvPicPr>
          <p:cNvPr id="21" name="Picture 20"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838200" y="3270734"/>
            <a:ext cx="7496230" cy="1440000"/>
          </a:xfrm>
          <a:prstGeom prst="rect">
            <a:avLst/>
          </a:prstGeom>
        </p:spPr>
      </p:pic>
      <p:sp>
        <p:nvSpPr>
          <p:cNvPr id="22" name="Left Brace 21"/>
          <p:cNvSpPr/>
          <p:nvPr/>
        </p:nvSpPr>
        <p:spPr>
          <a:xfrm rot="16200000">
            <a:off x="2080491" y="4382839"/>
            <a:ext cx="334819" cy="990602"/>
          </a:xfrm>
          <a:prstGeom prst="leftBrace">
            <a:avLst>
              <a:gd name="adj1" fmla="val 42816"/>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Left Brace 24"/>
          <p:cNvSpPr/>
          <p:nvPr/>
        </p:nvSpPr>
        <p:spPr>
          <a:xfrm rot="16200000">
            <a:off x="3452092" y="4625109"/>
            <a:ext cx="334817" cy="1447799"/>
          </a:xfrm>
          <a:prstGeom prst="leftBrace">
            <a:avLst>
              <a:gd name="adj1" fmla="val 42816"/>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Left Brace 25"/>
          <p:cNvSpPr/>
          <p:nvPr/>
        </p:nvSpPr>
        <p:spPr>
          <a:xfrm rot="16200000">
            <a:off x="6285808" y="2996924"/>
            <a:ext cx="334817" cy="3762432"/>
          </a:xfrm>
          <a:prstGeom prst="leftBrace">
            <a:avLst>
              <a:gd name="adj1" fmla="val 42816"/>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TextBox 26"/>
          <p:cNvSpPr txBox="1"/>
          <p:nvPr/>
        </p:nvSpPr>
        <p:spPr>
          <a:xfrm>
            <a:off x="1650874" y="5045365"/>
            <a:ext cx="1159292" cy="369332"/>
          </a:xfrm>
          <a:prstGeom prst="rect">
            <a:avLst/>
          </a:prstGeom>
          <a:noFill/>
        </p:spPr>
        <p:txBody>
          <a:bodyPr wrap="none" rtlCol="0">
            <a:spAutoFit/>
          </a:bodyPr>
          <a:lstStyle/>
          <a:p>
            <a:r>
              <a:rPr lang="en-US" dirty="0" smtClean="0"/>
              <a:t>External </a:t>
            </a:r>
            <a:r>
              <a:rPr lang="en-US" dirty="0" err="1" smtClean="0"/>
              <a:t>rf</a:t>
            </a:r>
            <a:endParaRPr lang="en-US" dirty="0"/>
          </a:p>
        </p:txBody>
      </p:sp>
      <p:sp>
        <p:nvSpPr>
          <p:cNvPr id="28" name="TextBox 27"/>
          <p:cNvSpPr txBox="1"/>
          <p:nvPr/>
        </p:nvSpPr>
        <p:spPr>
          <a:xfrm>
            <a:off x="2962566" y="5516417"/>
            <a:ext cx="1415584" cy="369332"/>
          </a:xfrm>
          <a:prstGeom prst="rect">
            <a:avLst/>
          </a:prstGeom>
          <a:noFill/>
        </p:spPr>
        <p:txBody>
          <a:bodyPr wrap="none" rtlCol="0">
            <a:spAutoFit/>
          </a:bodyPr>
          <a:lstStyle/>
          <a:p>
            <a:r>
              <a:rPr lang="en-US" dirty="0" smtClean="0"/>
              <a:t>Space charge</a:t>
            </a:r>
            <a:endParaRPr lang="en-US" dirty="0"/>
          </a:p>
        </p:txBody>
      </p:sp>
      <p:sp>
        <p:nvSpPr>
          <p:cNvPr id="29" name="TextBox 28"/>
          <p:cNvSpPr txBox="1"/>
          <p:nvPr/>
        </p:nvSpPr>
        <p:spPr>
          <a:xfrm>
            <a:off x="5791200" y="5045365"/>
            <a:ext cx="1261884" cy="369332"/>
          </a:xfrm>
          <a:prstGeom prst="rect">
            <a:avLst/>
          </a:prstGeom>
          <a:noFill/>
        </p:spPr>
        <p:txBody>
          <a:bodyPr wrap="none" rtlCol="0">
            <a:spAutoFit/>
          </a:bodyPr>
          <a:lstStyle/>
          <a:p>
            <a:r>
              <a:rPr lang="en-US" dirty="0" smtClean="0"/>
              <a:t>Wake fields</a:t>
            </a:r>
            <a:endParaRPr lang="en-US" dirty="0"/>
          </a:p>
        </p:txBody>
      </p:sp>
      <p:sp>
        <p:nvSpPr>
          <p:cNvPr id="30" name="TextBox 29"/>
          <p:cNvSpPr txBox="1"/>
          <p:nvPr/>
        </p:nvSpPr>
        <p:spPr>
          <a:xfrm>
            <a:off x="997527" y="6049818"/>
            <a:ext cx="6400801" cy="615553"/>
          </a:xfrm>
          <a:prstGeom prst="rect">
            <a:avLst/>
          </a:prstGeom>
          <a:noFill/>
        </p:spPr>
        <p:txBody>
          <a:bodyPr wrap="square" rtlCol="0">
            <a:spAutoFit/>
          </a:bodyPr>
          <a:lstStyle/>
          <a:p>
            <a:r>
              <a:rPr lang="en-US" sz="1700" b="1" dirty="0" smtClean="0">
                <a:solidFill>
                  <a:srgbClr val="FF0000"/>
                </a:solidFill>
              </a:rPr>
              <a:t>Ex. Write the general Hamiltonian of this system, and specify it to the case of resistive wall and two in-phase </a:t>
            </a:r>
            <a:r>
              <a:rPr lang="en-US" sz="1700" b="1" dirty="0" err="1" smtClean="0">
                <a:solidFill>
                  <a:srgbClr val="FF0000"/>
                </a:solidFill>
              </a:rPr>
              <a:t>rf</a:t>
            </a:r>
            <a:r>
              <a:rPr lang="en-US" sz="1700" b="1" dirty="0" smtClean="0">
                <a:solidFill>
                  <a:srgbClr val="FF0000"/>
                </a:solidFill>
              </a:rPr>
              <a:t> systems on </a:t>
            </a:r>
            <a:r>
              <a:rPr lang="en-US" sz="1700" b="1" dirty="0" err="1" smtClean="0">
                <a:solidFill>
                  <a:srgbClr val="FF0000"/>
                </a:solidFill>
              </a:rPr>
              <a:t>h</a:t>
            </a:r>
            <a:r>
              <a:rPr lang="en-US" sz="1700" b="1" dirty="0" smtClean="0">
                <a:solidFill>
                  <a:srgbClr val="FF0000"/>
                </a:solidFill>
              </a:rPr>
              <a:t>=1 and </a:t>
            </a:r>
            <a:r>
              <a:rPr lang="en-US" sz="1700" b="1" dirty="0" err="1" smtClean="0">
                <a:solidFill>
                  <a:srgbClr val="FF0000"/>
                </a:solidFill>
              </a:rPr>
              <a:t>h</a:t>
            </a:r>
            <a:r>
              <a:rPr lang="en-US" sz="1700" b="1" dirty="0" smtClean="0">
                <a:solidFill>
                  <a:srgbClr val="FF0000"/>
                </a:solidFill>
              </a:rPr>
              <a:t>=3</a:t>
            </a:r>
            <a:endParaRPr lang="en-US" sz="1700" b="1" dirty="0">
              <a:solidFill>
                <a:srgbClr val="FF0000"/>
              </a:solidFill>
            </a:endParaRPr>
          </a:p>
        </p:txBody>
      </p:sp>
      <p:sp>
        <p:nvSpPr>
          <p:cNvPr id="16" name="Title 1"/>
          <p:cNvSpPr>
            <a:spLocks noGrp="1"/>
          </p:cNvSpPr>
          <p:nvPr>
            <p:ph type="title"/>
          </p:nvPr>
        </p:nvSpPr>
        <p:spPr>
          <a:xfrm>
            <a:off x="457200" y="274638"/>
            <a:ext cx="8229600" cy="1143000"/>
          </a:xfrm>
        </p:spPr>
        <p:txBody>
          <a:bodyPr>
            <a:noAutofit/>
          </a:bodyPr>
          <a:lstStyle/>
          <a:p>
            <a:r>
              <a:rPr lang="en-US" sz="3400" dirty="0" smtClean="0"/>
              <a:t>General equations                                              of longitudinal motion</a:t>
            </a:r>
            <a:endParaRPr lang="en-US" sz="3400" b="1" dirty="0">
              <a:solidFill>
                <a:srgbClr val="FF0000"/>
              </a:solidFill>
            </a:endParaRPr>
          </a:p>
        </p:txBody>
      </p:sp>
      <p:sp>
        <p:nvSpPr>
          <p:cNvPr id="14" name="Slide Number Placeholder 13"/>
          <p:cNvSpPr>
            <a:spLocks noGrp="1"/>
          </p:cNvSpPr>
          <p:nvPr>
            <p:ph type="sldNum" sz="quarter" idx="12"/>
          </p:nvPr>
        </p:nvSpPr>
        <p:spPr/>
        <p:txBody>
          <a:bodyPr/>
          <a:lstStyle/>
          <a:p>
            <a:fld id="{2E081447-C3CE-9F4F-A689-9A72CAFF10CA}" type="slidenum">
              <a:rPr lang="en-US" smtClean="0"/>
              <a:pPr/>
              <a:t>28</a:t>
            </a:fld>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Space charge impedance</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1" name="Content Placeholder 8"/>
          <p:cNvSpPr>
            <a:spLocks noGrp="1"/>
          </p:cNvSpPr>
          <p:nvPr>
            <p:ph idx="1"/>
          </p:nvPr>
        </p:nvSpPr>
        <p:spPr>
          <a:xfrm>
            <a:off x="457200" y="1417638"/>
            <a:ext cx="8229600" cy="1630362"/>
          </a:xfrm>
        </p:spPr>
        <p:txBody>
          <a:bodyPr>
            <a:normAutofit fontScale="62500" lnSpcReduction="20000"/>
          </a:bodyPr>
          <a:lstStyle/>
          <a:p>
            <a:r>
              <a:rPr lang="en-US" dirty="0" smtClean="0"/>
              <a:t>Now we will justify that we can always drop the space charge term from the general equations, because it can be included in the wake field formalism through an ad-hoc defined “space charge impedance”</a:t>
            </a:r>
          </a:p>
          <a:p>
            <a:r>
              <a:rPr lang="en-US" dirty="0" smtClean="0"/>
              <a:t>Therefore, we will be able to retain the only wake field term in the equations of the longitudinal dynamics.</a:t>
            </a:r>
          </a:p>
          <a:p>
            <a:pPr lvl="1"/>
            <a:endParaRPr lang="en-US" dirty="0" smtClean="0"/>
          </a:p>
        </p:txBody>
      </p:sp>
      <p:pic>
        <p:nvPicPr>
          <p:cNvPr id="14" name="Picture 13"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3200400" y="4186800"/>
            <a:ext cx="5351443" cy="576000"/>
          </a:xfrm>
          <a:prstGeom prst="rect">
            <a:avLst/>
          </a:prstGeom>
        </p:spPr>
      </p:pic>
      <p:pic>
        <p:nvPicPr>
          <p:cNvPr id="7" name="Picture 6" descr="latex-im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1080000" y="3200400"/>
            <a:ext cx="6354419" cy="720000"/>
          </a:xfrm>
          <a:prstGeom prst="rect">
            <a:avLst/>
          </a:prstGeom>
        </p:spPr>
      </p:pic>
      <p:sp>
        <p:nvSpPr>
          <p:cNvPr id="8" name="TextBox 7"/>
          <p:cNvSpPr txBox="1"/>
          <p:nvPr/>
        </p:nvSpPr>
        <p:spPr>
          <a:xfrm>
            <a:off x="1461655" y="4248727"/>
            <a:ext cx="1524000" cy="369332"/>
          </a:xfrm>
          <a:prstGeom prst="rect">
            <a:avLst/>
          </a:prstGeom>
          <a:noFill/>
        </p:spPr>
        <p:txBody>
          <a:bodyPr wrap="square" rtlCol="0">
            <a:spAutoFit/>
          </a:bodyPr>
          <a:lstStyle/>
          <a:p>
            <a:r>
              <a:rPr lang="en-US" dirty="0" smtClean="0"/>
              <a:t>because</a:t>
            </a:r>
            <a:endParaRPr lang="en-US" dirty="0"/>
          </a:p>
        </p:txBody>
      </p:sp>
      <p:pic>
        <p:nvPicPr>
          <p:cNvPr id="9" name="Picture 8" descr="latex-image-1.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1752600" y="5389200"/>
            <a:ext cx="5040000" cy="720000"/>
          </a:xfrm>
          <a:prstGeom prst="rect">
            <a:avLst/>
          </a:prstGeom>
        </p:spPr>
      </p:pic>
      <p:sp>
        <p:nvSpPr>
          <p:cNvPr id="10" name="Slide Number Placeholder 9"/>
          <p:cNvSpPr>
            <a:spLocks noGrp="1"/>
          </p:cNvSpPr>
          <p:nvPr>
            <p:ph type="sldNum" sz="quarter" idx="12"/>
          </p:nvPr>
        </p:nvSpPr>
        <p:spPr/>
        <p:txBody>
          <a:bodyPr/>
          <a:lstStyle/>
          <a:p>
            <a:fld id="{2E081447-C3CE-9F4F-A689-9A72CAFF10CA}" type="slidenum">
              <a:rPr lang="en-US" smtClean="0"/>
              <a:pPr/>
              <a:t>29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00" dirty="0" smtClean="0"/>
              <a:t>Program of the day</a:t>
            </a:r>
            <a:endParaRPr lang="en-US" sz="3500" dirty="0"/>
          </a:p>
        </p:txBody>
      </p:sp>
      <p:sp>
        <p:nvSpPr>
          <p:cNvPr id="3" name="Content Placeholder 2"/>
          <p:cNvSpPr>
            <a:spLocks noGrp="1"/>
          </p:cNvSpPr>
          <p:nvPr>
            <p:ph idx="1"/>
          </p:nvPr>
        </p:nvSpPr>
        <p:spPr>
          <a:xfrm>
            <a:off x="457200" y="1417638"/>
            <a:ext cx="8229600" cy="5211762"/>
          </a:xfrm>
        </p:spPr>
        <p:txBody>
          <a:bodyPr>
            <a:normAutofit fontScale="70000" lnSpcReduction="20000"/>
          </a:bodyPr>
          <a:lstStyle/>
          <a:p>
            <a:r>
              <a:rPr lang="en-US" dirty="0" smtClean="0"/>
              <a:t>Space charge in the longitudinal plane</a:t>
            </a:r>
          </a:p>
          <a:p>
            <a:r>
              <a:rPr lang="en-US" dirty="0" smtClean="0"/>
              <a:t>Equations of motion in the longitudinal plane</a:t>
            </a:r>
          </a:p>
          <a:p>
            <a:pPr lvl="1"/>
            <a:r>
              <a:rPr lang="en-US" dirty="0" smtClean="0"/>
              <a:t>Stationary bucket</a:t>
            </a:r>
          </a:p>
          <a:p>
            <a:pPr lvl="1"/>
            <a:r>
              <a:rPr lang="en-US" dirty="0" smtClean="0"/>
              <a:t>Accelerating bucket</a:t>
            </a:r>
          </a:p>
          <a:p>
            <a:r>
              <a:rPr lang="en-US" dirty="0" smtClean="0"/>
              <a:t>Synchrotron tune shift due to space charge</a:t>
            </a:r>
          </a:p>
          <a:p>
            <a:r>
              <a:rPr lang="en-US" dirty="0" smtClean="0"/>
              <a:t>Energy loss (single pass, multi pass)</a:t>
            </a:r>
          </a:p>
          <a:p>
            <a:r>
              <a:rPr lang="en-US" dirty="0" err="1" smtClean="0"/>
              <a:t>Vlasov</a:t>
            </a:r>
            <a:r>
              <a:rPr lang="en-US" dirty="0" smtClean="0"/>
              <a:t> equation:</a:t>
            </a:r>
          </a:p>
          <a:p>
            <a:pPr lvl="1"/>
            <a:r>
              <a:rPr lang="en-US" dirty="0" smtClean="0"/>
              <a:t>Stationary distributions without collective terms (linear and nonlinear matching)</a:t>
            </a:r>
          </a:p>
          <a:p>
            <a:pPr lvl="1"/>
            <a:r>
              <a:rPr lang="en-US" dirty="0" smtClean="0"/>
              <a:t>Stationary distributions with collective terms (potential well distortion)</a:t>
            </a:r>
          </a:p>
          <a:p>
            <a:pPr lvl="2"/>
            <a:r>
              <a:rPr lang="en-US" dirty="0" err="1" smtClean="0"/>
              <a:t>Haissinski</a:t>
            </a:r>
            <a:r>
              <a:rPr lang="en-US" dirty="0" smtClean="0"/>
              <a:t> equation</a:t>
            </a:r>
          </a:p>
          <a:p>
            <a:pPr lvl="2"/>
            <a:r>
              <a:rPr lang="en-US" dirty="0" smtClean="0"/>
              <a:t>Synchronous phase shift, bunch lengthening or shortening, synchrotron tune shift</a:t>
            </a:r>
          </a:p>
          <a:p>
            <a:pPr lvl="1"/>
            <a:r>
              <a:rPr lang="en-US" dirty="0" smtClean="0"/>
              <a:t>Non-stationary solutions: </a:t>
            </a:r>
            <a:r>
              <a:rPr lang="en-US" dirty="0" err="1" smtClean="0"/>
              <a:t>perturbative</a:t>
            </a:r>
            <a:r>
              <a:rPr lang="en-US" dirty="0" smtClean="0"/>
              <a:t> approach</a:t>
            </a:r>
          </a:p>
          <a:p>
            <a:pPr lvl="2"/>
            <a:r>
              <a:rPr lang="en-US" dirty="0" smtClean="0"/>
              <a:t>Bunched beams (</a:t>
            </a:r>
            <a:r>
              <a:rPr lang="en-US" dirty="0" err="1" smtClean="0"/>
              <a:t>azimuthal</a:t>
            </a:r>
            <a:r>
              <a:rPr lang="en-US" dirty="0" smtClean="0"/>
              <a:t> and radial modes for low beam intensities, mode coupling, turbulent bunch lengthening)</a:t>
            </a:r>
          </a:p>
          <a:p>
            <a:pPr lvl="2"/>
            <a:r>
              <a:rPr lang="en-US" dirty="0" smtClean="0"/>
              <a:t>Coasting beams</a:t>
            </a:r>
          </a:p>
          <a:p>
            <a:pPr lvl="2">
              <a:buNone/>
            </a:pPr>
            <a:endParaRPr lang="en-US" dirty="0" smtClean="0"/>
          </a:p>
          <a:p>
            <a:endParaRPr lang="en-US" dirty="0"/>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6" name="Slide Number Placeholder 5"/>
          <p:cNvSpPr>
            <a:spLocks noGrp="1"/>
          </p:cNvSpPr>
          <p:nvPr>
            <p:ph type="sldNum" sz="quarter" idx="12"/>
          </p:nvPr>
        </p:nvSpPr>
        <p:spPr/>
        <p:txBody>
          <a:bodyPr/>
          <a:lstStyle/>
          <a:p>
            <a:fld id="{2E081447-C3CE-9F4F-A689-9A72CAFF10CA}" type="slidenum">
              <a:rPr lang="en-US" smtClean="0"/>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Space charge impedance</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1" name="Content Placeholder 8"/>
          <p:cNvSpPr>
            <a:spLocks noGrp="1"/>
          </p:cNvSpPr>
          <p:nvPr>
            <p:ph idx="1"/>
          </p:nvPr>
        </p:nvSpPr>
        <p:spPr>
          <a:xfrm>
            <a:off x="457200" y="3244272"/>
            <a:ext cx="8229600" cy="3461327"/>
          </a:xfrm>
        </p:spPr>
        <p:txBody>
          <a:bodyPr>
            <a:normAutofit fontScale="55000" lnSpcReduction="20000"/>
          </a:bodyPr>
          <a:lstStyle/>
          <a:p>
            <a:r>
              <a:rPr lang="en-US" dirty="0" smtClean="0"/>
              <a:t>Longitudinal space charge can be easily included in the frame of the impedances through a newly defined “space charge impedance”</a:t>
            </a:r>
          </a:p>
          <a:p>
            <a:r>
              <a:rPr lang="en-US" dirty="0" smtClean="0"/>
              <a:t>The space charge impedance is purely reactive and exhibits a linear dependence on frequency. This is an approximation valid only in a range of frequencies well below the cut-off frequency of the beam pipe</a:t>
            </a:r>
          </a:p>
          <a:p>
            <a:r>
              <a:rPr lang="en-US" dirty="0" smtClean="0"/>
              <a:t>It is intuitive that the space charge impedance is proportional to the length of the accelerator and inversely proportional to the square of the beam energy.</a:t>
            </a:r>
          </a:p>
          <a:p>
            <a:r>
              <a:rPr lang="en-US" dirty="0" smtClean="0"/>
              <a:t>It will be shown in the following that, as purely imaginary, the space charge impedance does not contribute to the bunch energy loss. This is physically consistent with space charge being an internal force, which cannot determine a net energy loss over the full bunch (it can only happen that the energy lost through space charge by a part of the bunch, is transferred to another part of it). However, unlike in the transverse plane, here it can drive an instability (negative mass) </a:t>
            </a:r>
          </a:p>
        </p:txBody>
      </p:sp>
      <p:pic>
        <p:nvPicPr>
          <p:cNvPr id="10" name="Picture 9"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1635080" y="1701074"/>
            <a:ext cx="6021621" cy="755999"/>
          </a:xfrm>
          <a:prstGeom prst="rect">
            <a:avLst/>
          </a:prstGeom>
        </p:spPr>
      </p:pic>
      <p:pic>
        <p:nvPicPr>
          <p:cNvPr id="13" name="Picture 12" descr="latex-im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5203280" y="2596273"/>
            <a:ext cx="1026000" cy="648000"/>
          </a:xfrm>
          <a:prstGeom prst="rect">
            <a:avLst/>
          </a:prstGeom>
        </p:spPr>
      </p:pic>
      <p:sp>
        <p:nvSpPr>
          <p:cNvPr id="8" name="Slide Number Placeholder 7"/>
          <p:cNvSpPr>
            <a:spLocks noGrp="1"/>
          </p:cNvSpPr>
          <p:nvPr>
            <p:ph type="sldNum" sz="quarter" idx="12"/>
          </p:nvPr>
        </p:nvSpPr>
        <p:spPr/>
        <p:txBody>
          <a:bodyPr/>
          <a:lstStyle/>
          <a:p>
            <a:fld id="{2E081447-C3CE-9F4F-A689-9A72CAFF10CA}" type="slidenum">
              <a:rPr lang="en-US" smtClean="0"/>
              <a:pPr/>
              <a:t>30</a:t>
            </a:fld>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Energy loss of a bunch</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1" name="Content Placeholder 8"/>
          <p:cNvSpPr>
            <a:spLocks noGrp="1"/>
          </p:cNvSpPr>
          <p:nvPr>
            <p:ph idx="1"/>
          </p:nvPr>
        </p:nvSpPr>
        <p:spPr>
          <a:xfrm>
            <a:off x="609600" y="3276600"/>
            <a:ext cx="8229600" cy="1295400"/>
          </a:xfrm>
        </p:spPr>
        <p:txBody>
          <a:bodyPr>
            <a:normAutofit fontScale="62500" lnSpcReduction="20000"/>
          </a:bodyPr>
          <a:lstStyle/>
          <a:p>
            <a:r>
              <a:rPr lang="en-US" dirty="0" smtClean="0"/>
              <a:t>We can write the equations in the above form without losing generality</a:t>
            </a:r>
          </a:p>
          <a:p>
            <a:r>
              <a:rPr lang="en-US" dirty="0" smtClean="0"/>
              <a:t>We are ready to calculate the energy loss due to the wakes</a:t>
            </a:r>
          </a:p>
          <a:p>
            <a:pPr lvl="1"/>
            <a:r>
              <a:rPr lang="en-US" dirty="0" smtClean="0"/>
              <a:t>First the energy loss suffered by a particle at the </a:t>
            </a:r>
            <a:r>
              <a:rPr lang="en-US" dirty="0" err="1" smtClean="0"/>
              <a:t>z</a:t>
            </a:r>
            <a:r>
              <a:rPr lang="en-US" dirty="0" smtClean="0"/>
              <a:t> coordinate inside a bunch</a:t>
            </a:r>
          </a:p>
          <a:p>
            <a:pPr lvl="1"/>
            <a:r>
              <a:rPr lang="en-US" dirty="0" smtClean="0"/>
              <a:t>Second, the energy loss suffered by the whole bunch</a:t>
            </a:r>
          </a:p>
        </p:txBody>
      </p:sp>
      <p:pic>
        <p:nvPicPr>
          <p:cNvPr id="8" name="Picture 7"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2057400" y="1600200"/>
            <a:ext cx="5199310" cy="1260000"/>
          </a:xfrm>
          <a:prstGeom prst="rect">
            <a:avLst/>
          </a:prstGeom>
        </p:spPr>
      </p:pic>
      <p:pic>
        <p:nvPicPr>
          <p:cNvPr id="9" name="Picture 8" descr="latex-im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2362200" y="4724400"/>
            <a:ext cx="3944931" cy="576000"/>
          </a:xfrm>
          <a:prstGeom prst="rect">
            <a:avLst/>
          </a:prstGeom>
        </p:spPr>
      </p:pic>
      <p:pic>
        <p:nvPicPr>
          <p:cNvPr id="12" name="Picture 11" descr="latex-image-1.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917584" y="5638800"/>
            <a:ext cx="7146416" cy="576000"/>
          </a:xfrm>
          <a:prstGeom prst="rect">
            <a:avLst/>
          </a:prstGeom>
        </p:spPr>
      </p:pic>
      <p:sp>
        <p:nvSpPr>
          <p:cNvPr id="10" name="Slide Number Placeholder 9"/>
          <p:cNvSpPr>
            <a:spLocks noGrp="1"/>
          </p:cNvSpPr>
          <p:nvPr>
            <p:ph type="sldNum" sz="quarter" idx="12"/>
          </p:nvPr>
        </p:nvSpPr>
        <p:spPr/>
        <p:txBody>
          <a:bodyPr/>
          <a:lstStyle/>
          <a:p>
            <a:fld id="{2E081447-C3CE-9F4F-A689-9A72CAFF10CA}" type="slidenum">
              <a:rPr lang="en-US" smtClean="0"/>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Energy loss of a bunch</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1" name="Content Placeholder 8"/>
          <p:cNvSpPr>
            <a:spLocks noGrp="1"/>
          </p:cNvSpPr>
          <p:nvPr>
            <p:ph idx="1"/>
          </p:nvPr>
        </p:nvSpPr>
        <p:spPr>
          <a:xfrm>
            <a:off x="304800" y="1417638"/>
            <a:ext cx="8382000" cy="2011362"/>
          </a:xfrm>
        </p:spPr>
        <p:txBody>
          <a:bodyPr>
            <a:normAutofit fontScale="55000" lnSpcReduction="20000"/>
          </a:bodyPr>
          <a:lstStyle/>
          <a:p>
            <a:r>
              <a:rPr lang="en-US" dirty="0" smtClean="0"/>
              <a:t>Even if single particles within the bunch can have a net energy loss or gain (sign of </a:t>
            </a:r>
            <a:r>
              <a:rPr lang="en-US" dirty="0" err="1" smtClean="0">
                <a:latin typeface="Symbol" charset="2"/>
                <a:cs typeface="Symbol" charset="2"/>
              </a:rPr>
              <a:t>D</a:t>
            </a:r>
            <a:r>
              <a:rPr lang="en-US" dirty="0" err="1" smtClean="0"/>
              <a:t>E(z</a:t>
            </a:r>
            <a:r>
              <a:rPr lang="en-US" dirty="0" smtClean="0"/>
              <a:t>) not defined), as they can acquire more energy left behind by the preceding part of the bunch than what they lose on creating their own wake, the whole bunch can obviously only lose energy interacting with an external passive structure (</a:t>
            </a:r>
            <a:r>
              <a:rPr lang="en-US" dirty="0" smtClean="0">
                <a:latin typeface="Symbol" charset="2"/>
                <a:cs typeface="Symbol" charset="2"/>
              </a:rPr>
              <a:t>D</a:t>
            </a:r>
            <a:r>
              <a:rPr lang="en-US" dirty="0" smtClean="0"/>
              <a:t>E&lt;0)</a:t>
            </a:r>
          </a:p>
          <a:p>
            <a:r>
              <a:rPr lang="en-US" dirty="0" smtClean="0"/>
              <a:t>The value W’</a:t>
            </a:r>
            <a:r>
              <a:rPr lang="en-US" baseline="-25000" dirty="0" smtClean="0"/>
              <a:t>0</a:t>
            </a:r>
            <a:r>
              <a:rPr lang="en-US" dirty="0" smtClean="0"/>
              <a:t>(0) accounts for the energy loss of the source of the wake</a:t>
            </a:r>
          </a:p>
          <a:p>
            <a:pPr lvl="1"/>
            <a:r>
              <a:rPr lang="en-US" dirty="0" smtClean="0"/>
              <a:t>It can be seen by calculating the energy loss of a very short bunch (see below) </a:t>
            </a:r>
          </a:p>
          <a:p>
            <a:pPr lvl="1"/>
            <a:r>
              <a:rPr lang="en-US" dirty="0" smtClean="0"/>
              <a:t>However, the final expression of the energy loss will be more complex because, as said above, part of the energy lost by a part of the bunch can be recovered by a following part of the bunch </a:t>
            </a:r>
          </a:p>
        </p:txBody>
      </p:sp>
      <p:pic>
        <p:nvPicPr>
          <p:cNvPr id="13" name="Picture 12"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877964" y="3676291"/>
            <a:ext cx="2289600" cy="288000"/>
          </a:xfrm>
          <a:prstGeom prst="rect">
            <a:avLst/>
          </a:prstGeom>
        </p:spPr>
      </p:pic>
      <p:pic>
        <p:nvPicPr>
          <p:cNvPr id="14" name="Picture 13" descr="latex-im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2514600" y="4149019"/>
            <a:ext cx="5850948" cy="720000"/>
          </a:xfrm>
          <a:prstGeom prst="rect">
            <a:avLst/>
          </a:prstGeom>
        </p:spPr>
      </p:pic>
      <p:sp>
        <p:nvSpPr>
          <p:cNvPr id="15" name="Content Placeholder 8"/>
          <p:cNvSpPr txBox="1">
            <a:spLocks/>
          </p:cNvSpPr>
          <p:nvPr/>
        </p:nvSpPr>
        <p:spPr>
          <a:xfrm>
            <a:off x="528783" y="5181600"/>
            <a:ext cx="8382000" cy="1420091"/>
          </a:xfrm>
          <a:prstGeom prst="rect">
            <a:avLst/>
          </a:prstGeom>
        </p:spPr>
        <p:txBody>
          <a:bodyPr vert="horz" lIns="91440" tIns="45720" rIns="91440" bIns="45720" rtlCol="0">
            <a:no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W’</a:t>
            </a:r>
            <a:r>
              <a:rPr kumimoji="0" lang="en-US" b="0" i="0" u="none" strike="noStrike" kern="1200" cap="none" spc="0" normalizeH="0" baseline="-25000" noProof="0" dirty="0" smtClean="0">
                <a:ln>
                  <a:noFill/>
                </a:ln>
                <a:solidFill>
                  <a:schemeClr val="tx1"/>
                </a:solidFill>
                <a:effectLst/>
                <a:uLnTx/>
                <a:uFillTx/>
                <a:latin typeface="+mn-lt"/>
                <a:ea typeface="+mn-ea"/>
                <a:cs typeface="+mn-cs"/>
              </a:rPr>
              <a:t>0</a:t>
            </a:r>
            <a:r>
              <a:rPr kumimoji="0" lang="en-US" b="0" i="0" u="none" strike="noStrike" kern="1200" cap="none" spc="0" normalizeH="0" noProof="0" dirty="0" smtClean="0">
                <a:ln>
                  <a:noFill/>
                </a:ln>
                <a:solidFill>
                  <a:schemeClr val="tx1"/>
                </a:solidFill>
                <a:effectLst/>
                <a:uLnTx/>
                <a:uFillTx/>
                <a:latin typeface="+mn-lt"/>
                <a:ea typeface="+mn-ea"/>
                <a:cs typeface="+mn-cs"/>
              </a:rPr>
              <a:t>(0) </a:t>
            </a:r>
            <a:r>
              <a:rPr lang="en-US" dirty="0" smtClean="0"/>
              <a:t>quantifies the energy lost by the almost point-like (in </a:t>
            </a:r>
            <a:r>
              <a:rPr lang="en-US" dirty="0" err="1" smtClean="0"/>
              <a:t>z</a:t>
            </a:r>
            <a:r>
              <a:rPr lang="en-US" dirty="0" smtClean="0"/>
              <a:t>) source </a:t>
            </a:r>
            <a:r>
              <a:rPr lang="en-US" i="1" dirty="0" err="1" smtClean="0"/>
              <a:t>q</a:t>
            </a:r>
            <a:r>
              <a:rPr lang="en-US" i="1" dirty="0" smtClean="0"/>
              <a:t>=</a:t>
            </a:r>
            <a:r>
              <a:rPr lang="en-US" i="1" dirty="0" err="1" smtClean="0"/>
              <a:t>N</a:t>
            </a:r>
            <a:r>
              <a:rPr lang="en-US" i="1" baseline="-25000" dirty="0" err="1" smtClean="0"/>
              <a:t>b</a:t>
            </a:r>
            <a:r>
              <a:rPr lang="en-US" i="1" dirty="0" err="1" smtClean="0"/>
              <a:t>e</a:t>
            </a:r>
            <a:r>
              <a:rPr lang="en-US" i="1" dirty="0" smtClean="0"/>
              <a:t> </a:t>
            </a:r>
            <a:r>
              <a:rPr lang="en-US" dirty="0" smtClean="0"/>
              <a:t>on creating its own wake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dirty="0" smtClean="0"/>
              <a:t>We assumed W’</a:t>
            </a:r>
            <a:r>
              <a:rPr lang="en-US" baseline="-25000" dirty="0" smtClean="0"/>
              <a:t>0</a:t>
            </a:r>
            <a:r>
              <a:rPr lang="en-US" dirty="0" smtClean="0"/>
              <a:t>(z) to be a continuous function in </a:t>
            </a:r>
            <a:r>
              <a:rPr lang="en-US" dirty="0" err="1" smtClean="0"/>
              <a:t>z</a:t>
            </a:r>
            <a:r>
              <a:rPr lang="en-US" dirty="0" smtClean="0"/>
              <a:t>, and thus also in </a:t>
            </a:r>
            <a:r>
              <a:rPr lang="en-US" dirty="0" err="1" smtClean="0"/>
              <a:t>z</a:t>
            </a:r>
            <a:r>
              <a:rPr lang="en-US" dirty="0" smtClean="0"/>
              <a:t>=0. This is true only in the non-</a:t>
            </a:r>
            <a:r>
              <a:rPr lang="en-US" dirty="0" err="1" smtClean="0"/>
              <a:t>ultrarelativistic</a:t>
            </a:r>
            <a:r>
              <a:rPr lang="en-US" dirty="0" smtClean="0"/>
              <a:t> case. See next page for the </a:t>
            </a:r>
            <a:r>
              <a:rPr lang="en-US" dirty="0" err="1" smtClean="0"/>
              <a:t>ultrarelativistic</a:t>
            </a:r>
            <a:r>
              <a:rPr lang="en-US" dirty="0" smtClean="0"/>
              <a:t> case. </a:t>
            </a: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lstStyle/>
          <a:p>
            <a:fld id="{2E081447-C3CE-9F4F-A689-9A72CAFF10CA}" type="slidenum">
              <a:rPr lang="en-US" smtClean="0"/>
              <a:pPr/>
              <a:t>32</a:t>
            </a:fld>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Energy loss of a bunch</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1" name="Content Placeholder 8"/>
          <p:cNvSpPr>
            <a:spLocks noGrp="1"/>
          </p:cNvSpPr>
          <p:nvPr>
            <p:ph idx="1"/>
          </p:nvPr>
        </p:nvSpPr>
        <p:spPr>
          <a:xfrm>
            <a:off x="609600" y="1417638"/>
            <a:ext cx="8382000" cy="868362"/>
          </a:xfrm>
        </p:spPr>
        <p:txBody>
          <a:bodyPr>
            <a:normAutofit fontScale="62500" lnSpcReduction="20000"/>
          </a:bodyPr>
          <a:lstStyle/>
          <a:p>
            <a:r>
              <a:rPr lang="en-US" dirty="0" smtClean="0"/>
              <a:t>In the </a:t>
            </a:r>
            <a:r>
              <a:rPr lang="en-US" dirty="0" err="1" smtClean="0"/>
              <a:t>ultrarelativistic</a:t>
            </a:r>
            <a:r>
              <a:rPr lang="en-US" dirty="0" smtClean="0"/>
              <a:t> case, since there cannot be any wake field in front of the bunch itself, when the bunch becomes very short the wake field tends to its limit for 0</a:t>
            </a:r>
            <a:r>
              <a:rPr lang="en-US" baseline="30000" dirty="0" smtClean="0"/>
              <a:t>-</a:t>
            </a:r>
            <a:r>
              <a:rPr lang="en-US" dirty="0" smtClean="0"/>
              <a:t> </a:t>
            </a:r>
          </a:p>
        </p:txBody>
      </p:sp>
      <p:sp>
        <p:nvSpPr>
          <p:cNvPr id="15" name="Content Placeholder 8"/>
          <p:cNvSpPr txBox="1">
            <a:spLocks/>
          </p:cNvSpPr>
          <p:nvPr/>
        </p:nvSpPr>
        <p:spPr>
          <a:xfrm>
            <a:off x="762000" y="4178959"/>
            <a:ext cx="8229600" cy="990600"/>
          </a:xfrm>
          <a:prstGeom prst="rect">
            <a:avLst/>
          </a:prstGeom>
        </p:spPr>
        <p:txBody>
          <a:bodyPr vert="horz" lIns="91440" tIns="45720" rIns="91440" bIns="45720" rtlCol="0">
            <a:no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This result is the </a:t>
            </a:r>
            <a:r>
              <a:rPr kumimoji="0" lang="en-US" b="1" i="1" u="none" strike="noStrike" kern="1200" cap="none" spc="0" normalizeH="0" baseline="0" noProof="0" dirty="0" smtClean="0">
                <a:ln>
                  <a:noFill/>
                </a:ln>
                <a:solidFill>
                  <a:srgbClr val="FF0000"/>
                </a:solidFill>
                <a:effectLst/>
                <a:uLnTx/>
                <a:uFillTx/>
                <a:latin typeface="+mn-lt"/>
                <a:ea typeface="+mn-ea"/>
                <a:cs typeface="+mn-cs"/>
              </a:rPr>
              <a:t>beam-loading theorem</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dirty="0" smtClean="0"/>
              <a:t>The factor ½ comes from the fact that, because of the </a:t>
            </a:r>
            <a:r>
              <a:rPr lang="en-US" dirty="0" err="1" smtClean="0"/>
              <a:t>ultrarelativistic</a:t>
            </a:r>
            <a:r>
              <a:rPr lang="en-US" dirty="0" smtClean="0"/>
              <a:t> assumption, even an ultra-short bunch will only see in the average half of its charge.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To</a:t>
            </a:r>
            <a:r>
              <a:rPr kumimoji="0" lang="en-US" b="0" i="0" u="none" strike="noStrike" kern="1200" cap="none" spc="0" normalizeH="0" noProof="0" dirty="0" smtClean="0">
                <a:ln>
                  <a:noFill/>
                </a:ln>
                <a:solidFill>
                  <a:schemeClr val="tx1"/>
                </a:solidFill>
                <a:effectLst/>
                <a:uLnTx/>
                <a:uFillTx/>
                <a:latin typeface="+mn-lt"/>
                <a:ea typeface="+mn-ea"/>
                <a:cs typeface="+mn-cs"/>
              </a:rPr>
              <a:t> keep the meaning of W</a:t>
            </a:r>
            <a:r>
              <a:rPr kumimoji="0" lang="en-US" b="0" i="0" u="none" strike="noStrike" kern="1200" cap="none" spc="0" normalizeH="0" baseline="-25000" noProof="0" dirty="0" smtClean="0">
                <a:ln>
                  <a:noFill/>
                </a:ln>
                <a:solidFill>
                  <a:schemeClr val="tx1"/>
                </a:solidFill>
                <a:effectLst/>
                <a:uLnTx/>
                <a:uFillTx/>
                <a:latin typeface="+mn-lt"/>
                <a:ea typeface="+mn-ea"/>
                <a:cs typeface="+mn-cs"/>
              </a:rPr>
              <a:t>0</a:t>
            </a:r>
            <a:r>
              <a:rPr kumimoji="0" lang="en-US" b="0" i="0" u="none" strike="noStrike" kern="1200" cap="none" spc="0" normalizeH="0" noProof="0" dirty="0" smtClean="0">
                <a:ln>
                  <a:noFill/>
                </a:ln>
                <a:solidFill>
                  <a:schemeClr val="tx1"/>
                </a:solidFill>
                <a:effectLst/>
                <a:uLnTx/>
                <a:uFillTx/>
                <a:latin typeface="+mn-lt"/>
                <a:ea typeface="+mn-ea"/>
                <a:cs typeface="+mn-cs"/>
              </a:rPr>
              <a:t>’(0) unchanged,                                                                        we can define: </a:t>
            </a: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2" name="Picture 11"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3724395" y="2676454"/>
            <a:ext cx="4962405" cy="1296000"/>
          </a:xfrm>
          <a:prstGeom prst="rect">
            <a:avLst/>
          </a:prstGeom>
        </p:spPr>
      </p:pic>
      <p:pic>
        <p:nvPicPr>
          <p:cNvPr id="16" name="Picture 15" descr="latex-im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965200" y="2829949"/>
            <a:ext cx="2455200" cy="288000"/>
          </a:xfrm>
          <a:prstGeom prst="rect">
            <a:avLst/>
          </a:prstGeom>
        </p:spPr>
      </p:pic>
      <p:pic>
        <p:nvPicPr>
          <p:cNvPr id="17" name="Picture 16" descr="latex-image-1.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5288841" y="5334000"/>
            <a:ext cx="3397959" cy="13320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Rounded Rectangle 13"/>
          <p:cNvSpPr/>
          <p:nvPr/>
        </p:nvSpPr>
        <p:spPr>
          <a:xfrm>
            <a:off x="2057400" y="3602183"/>
            <a:ext cx="5181600" cy="1122218"/>
          </a:xfrm>
          <a:prstGeom prst="roundRect">
            <a:avLst/>
          </a:prstGeom>
          <a:gradFill flip="none" rotWithShape="1">
            <a:gsLst>
              <a:gs pos="0">
                <a:schemeClr val="accent1">
                  <a:tint val="100000"/>
                  <a:shade val="100000"/>
                  <a:satMod val="130000"/>
                  <a:alpha val="54000"/>
                </a:schemeClr>
              </a:gs>
              <a:gs pos="100000">
                <a:schemeClr val="accent1">
                  <a:tint val="50000"/>
                  <a:shade val="100000"/>
                  <a:satMod val="350000"/>
                  <a:alpha val="54000"/>
                </a:schemeClr>
              </a:gs>
            </a:gsLst>
            <a:lin ang="16200000" scaled="0"/>
            <a:tileRect/>
          </a:gradFill>
          <a:ln>
            <a:solidFill>
              <a:schemeClr val="accent1">
                <a:shade val="95000"/>
                <a:satMod val="105000"/>
                <a:alpha val="22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3400" dirty="0" smtClean="0"/>
              <a:t>Energy loss of a bunch</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1" name="Content Placeholder 8"/>
          <p:cNvSpPr>
            <a:spLocks noGrp="1"/>
          </p:cNvSpPr>
          <p:nvPr>
            <p:ph idx="1"/>
          </p:nvPr>
        </p:nvSpPr>
        <p:spPr>
          <a:xfrm>
            <a:off x="609600" y="1417638"/>
            <a:ext cx="8382000" cy="715962"/>
          </a:xfrm>
        </p:spPr>
        <p:txBody>
          <a:bodyPr>
            <a:normAutofit fontScale="77500" lnSpcReduction="20000"/>
          </a:bodyPr>
          <a:lstStyle/>
          <a:p>
            <a:r>
              <a:rPr lang="en-US" dirty="0" smtClean="0"/>
              <a:t>Now we go back to the energy loss of a bunch and try to express it as a function of the longitudinal impedance:</a:t>
            </a:r>
          </a:p>
        </p:txBody>
      </p:sp>
      <p:pic>
        <p:nvPicPr>
          <p:cNvPr id="10" name="Picture 9"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1080000" y="2691055"/>
            <a:ext cx="7157125" cy="648000"/>
          </a:xfrm>
          <a:prstGeom prst="rect">
            <a:avLst/>
          </a:prstGeom>
        </p:spPr>
      </p:pic>
      <p:pic>
        <p:nvPicPr>
          <p:cNvPr id="13" name="Picture 12" descr="latex-im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2286000" y="3733800"/>
            <a:ext cx="4646421" cy="755999"/>
          </a:xfrm>
          <a:prstGeom prst="rect">
            <a:avLst/>
          </a:prstGeom>
        </p:spPr>
      </p:pic>
      <p:sp>
        <p:nvSpPr>
          <p:cNvPr id="18" name="Content Placeholder 8"/>
          <p:cNvSpPr txBox="1">
            <a:spLocks/>
          </p:cNvSpPr>
          <p:nvPr/>
        </p:nvSpPr>
        <p:spPr>
          <a:xfrm>
            <a:off x="609600" y="5029200"/>
            <a:ext cx="8229600" cy="1295400"/>
          </a:xfrm>
          <a:prstGeom prst="rect">
            <a:avLst/>
          </a:prstGeom>
        </p:spPr>
        <p:txBody>
          <a:bodyPr vert="horz" lIns="91440" tIns="45720" rIns="91440" bIns="45720" rtlCol="0">
            <a:normAutofit fontScale="55000" lnSpcReduction="2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The energy loss only depends on the overlap between the real part of the longitudinal impedance and the bunch spectrum. Therefore,</a:t>
            </a:r>
            <a:r>
              <a:rPr kumimoji="0" lang="en-US" sz="3200" b="0" i="0" u="none" strike="noStrike" kern="1200" cap="none" spc="0" normalizeH="0" noProof="0" dirty="0" smtClean="0">
                <a:ln>
                  <a:noFill/>
                </a:ln>
                <a:solidFill>
                  <a:schemeClr val="tx1"/>
                </a:solidFill>
                <a:effectLst/>
                <a:uLnTx/>
                <a:uFillTx/>
                <a:latin typeface="+mn-lt"/>
                <a:ea typeface="+mn-ea"/>
                <a:cs typeface="+mn-cs"/>
              </a:rPr>
              <a:t> space charge (as well as any other purely reactive impedance) does not cause energy loss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3200" baseline="0" dirty="0" smtClean="0"/>
              <a:t>This</a:t>
            </a:r>
            <a:r>
              <a:rPr lang="en-US" sz="3200" dirty="0" smtClean="0"/>
              <a:t> result is only valid for the case of wake field decaying over one turn (broad-band impedance) </a:t>
            </a: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2" name="Slide Number Placeholder 11"/>
          <p:cNvSpPr>
            <a:spLocks noGrp="1"/>
          </p:cNvSpPr>
          <p:nvPr>
            <p:ph type="sldNum" sz="quarter" idx="12"/>
          </p:nvPr>
        </p:nvSpPr>
        <p:spPr/>
        <p:txBody>
          <a:bodyPr/>
          <a:lstStyle/>
          <a:p>
            <a:fld id="{2E081447-C3CE-9F4F-A689-9A72CAFF10CA}" type="slidenum">
              <a:rPr lang="en-US" smtClean="0"/>
              <a:pPr/>
              <a:t>34</a:t>
            </a:fld>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Energy loss of a bunch</a:t>
            </a:r>
            <a:endParaRPr lang="en-US" sz="3400" b="1" dirty="0">
              <a:solidFill>
                <a:srgbClr val="FF0000"/>
              </a:solidFill>
            </a:endParaRPr>
          </a:p>
        </p:txBody>
      </p:sp>
      <p:pic>
        <p:nvPicPr>
          <p:cNvPr id="4" name="Picture 3" descr="cern_logo.gif"/>
          <p:cNvPicPr>
            <a:picLocks noChangeAspect="1"/>
          </p:cNvPicPr>
          <p:nvPr/>
        </p:nvPicPr>
        <p:blipFill>
          <a:blip r:embed="rId3"/>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4"/>
          <a:stretch>
            <a:fillRect/>
          </a:stretch>
        </p:blipFill>
        <p:spPr>
          <a:xfrm>
            <a:off x="8064000" y="0"/>
            <a:ext cx="1080000" cy="1080000"/>
          </a:xfrm>
          <a:prstGeom prst="rect">
            <a:avLst/>
          </a:prstGeom>
        </p:spPr>
      </p:pic>
      <p:sp>
        <p:nvSpPr>
          <p:cNvPr id="11" name="Content Placeholder 8"/>
          <p:cNvSpPr>
            <a:spLocks noGrp="1"/>
          </p:cNvSpPr>
          <p:nvPr>
            <p:ph idx="1"/>
          </p:nvPr>
        </p:nvSpPr>
        <p:spPr>
          <a:xfrm>
            <a:off x="609600" y="1417638"/>
            <a:ext cx="8382000" cy="1630362"/>
          </a:xfrm>
        </p:spPr>
        <p:txBody>
          <a:bodyPr>
            <a:normAutofit fontScale="77500" lnSpcReduction="20000"/>
          </a:bodyPr>
          <a:lstStyle/>
          <a:p>
            <a:r>
              <a:rPr lang="en-US" b="1" dirty="0" smtClean="0">
                <a:solidFill>
                  <a:srgbClr val="FF0000"/>
                </a:solidFill>
              </a:rPr>
              <a:t>Exercises:</a:t>
            </a:r>
            <a:r>
              <a:rPr lang="en-US" dirty="0" smtClean="0">
                <a:solidFill>
                  <a:srgbClr val="FF0000"/>
                </a:solidFill>
              </a:rPr>
              <a:t> calculate for a Gaussian bunch </a:t>
            </a:r>
          </a:p>
          <a:p>
            <a:pPr marL="971550" lvl="1" indent="-514350">
              <a:buFont typeface="+mj-lt"/>
              <a:buAutoNum type="arabicPeriod"/>
            </a:pPr>
            <a:r>
              <a:rPr lang="en-US" dirty="0" smtClean="0">
                <a:solidFill>
                  <a:srgbClr val="FF0000"/>
                </a:solidFill>
              </a:rPr>
              <a:t>The energy loss per unit length due to a resistive pipe of radius </a:t>
            </a:r>
            <a:r>
              <a:rPr lang="en-US" dirty="0" err="1" smtClean="0">
                <a:solidFill>
                  <a:srgbClr val="FF0000"/>
                </a:solidFill>
              </a:rPr>
              <a:t>b</a:t>
            </a:r>
            <a:r>
              <a:rPr lang="en-US" dirty="0" smtClean="0">
                <a:solidFill>
                  <a:srgbClr val="FF0000"/>
                </a:solidFill>
              </a:rPr>
              <a:t> and conductivity </a:t>
            </a:r>
            <a:r>
              <a:rPr lang="en-US" dirty="0" err="1" smtClean="0">
                <a:solidFill>
                  <a:srgbClr val="FF0000"/>
                </a:solidFill>
                <a:latin typeface="Symbol" charset="2"/>
                <a:cs typeface="Symbol" charset="2"/>
              </a:rPr>
              <a:t>s</a:t>
            </a:r>
            <a:endParaRPr lang="en-US" dirty="0" smtClean="0">
              <a:solidFill>
                <a:srgbClr val="FF0000"/>
              </a:solidFill>
              <a:latin typeface="Symbol" charset="2"/>
              <a:cs typeface="Symbol" charset="2"/>
            </a:endParaRPr>
          </a:p>
          <a:p>
            <a:pPr marL="971550" lvl="1" indent="-514350">
              <a:buFont typeface="+mj-lt"/>
              <a:buAutoNum type="arabicPeriod"/>
            </a:pPr>
            <a:r>
              <a:rPr lang="en-US" dirty="0" smtClean="0">
                <a:solidFill>
                  <a:srgbClr val="FF0000"/>
                </a:solidFill>
              </a:rPr>
              <a:t>The energy loss due to a broad band resonator (when needed make approximations on bunch length and resonator width)</a:t>
            </a:r>
          </a:p>
        </p:txBody>
      </p:sp>
      <p:sp>
        <p:nvSpPr>
          <p:cNvPr id="8" name="Slide Number Placeholder 7"/>
          <p:cNvSpPr>
            <a:spLocks noGrp="1"/>
          </p:cNvSpPr>
          <p:nvPr>
            <p:ph type="sldNum" sz="quarter" idx="12"/>
          </p:nvPr>
        </p:nvSpPr>
        <p:spPr/>
        <p:txBody>
          <a:bodyPr/>
          <a:lstStyle/>
          <a:p>
            <a:fld id="{2E081447-C3CE-9F4F-A689-9A72CAFF10CA}" type="slidenum">
              <a:rPr lang="en-US" smtClean="0"/>
              <a:pPr/>
              <a:t>35</a:t>
            </a:fld>
            <a:endParaRPr lang="en-US"/>
          </a:p>
        </p:txBody>
      </p:sp>
      <p:pic>
        <p:nvPicPr>
          <p:cNvPr id="13" name="Picture 12" descr="latex-image-1.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793034" y="3470291"/>
            <a:ext cx="7894590" cy="682414"/>
          </a:xfrm>
          <a:prstGeom prst="rect">
            <a:avLst/>
          </a:prstGeom>
        </p:spPr>
      </p:pic>
      <p:pic>
        <p:nvPicPr>
          <p:cNvPr id="16" name="Picture 15" descr="latex-image-1.pdf"/>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757265" y="4693307"/>
            <a:ext cx="7637762" cy="14040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Energy loss of a bunch</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1" name="Content Placeholder 8"/>
          <p:cNvSpPr>
            <a:spLocks noGrp="1"/>
          </p:cNvSpPr>
          <p:nvPr>
            <p:ph idx="1"/>
          </p:nvPr>
        </p:nvSpPr>
        <p:spPr>
          <a:xfrm>
            <a:off x="609600" y="1417638"/>
            <a:ext cx="8382000" cy="1630362"/>
          </a:xfrm>
        </p:spPr>
        <p:txBody>
          <a:bodyPr>
            <a:normAutofit fontScale="62500" lnSpcReduction="20000"/>
          </a:bodyPr>
          <a:lstStyle/>
          <a:p>
            <a:r>
              <a:rPr lang="en-US" dirty="0" smtClean="0"/>
              <a:t>If the wake field decays very slowly and still has a significant amplitude by the time the bunch takes to go around the machine, bunch and wake field will interact on several passages</a:t>
            </a:r>
          </a:p>
          <a:p>
            <a:r>
              <a:rPr lang="en-US" dirty="0" smtClean="0"/>
              <a:t>In this case we take this into account into the calculation (assuming that the bunch distribution is basically stationary, i.e. does not significantly change from turn to turn -&gt; </a:t>
            </a:r>
            <a:r>
              <a:rPr lang="en-US" dirty="0" err="1" smtClean="0">
                <a:latin typeface="Symbol" charset="2"/>
                <a:cs typeface="Symbol" charset="2"/>
              </a:rPr>
              <a:t>l</a:t>
            </a:r>
            <a:r>
              <a:rPr lang="en-US" dirty="0" err="1" smtClean="0"/>
              <a:t>(z</a:t>
            </a:r>
            <a:r>
              <a:rPr lang="en-US" dirty="0" smtClean="0"/>
              <a:t>) periodic with period C).  </a:t>
            </a:r>
          </a:p>
        </p:txBody>
      </p:sp>
      <p:pic>
        <p:nvPicPr>
          <p:cNvPr id="8" name="Picture 7"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1569739" y="3505200"/>
            <a:ext cx="6494261" cy="720000"/>
          </a:xfrm>
          <a:prstGeom prst="rect">
            <a:avLst/>
          </a:prstGeom>
        </p:spPr>
      </p:pic>
      <p:pic>
        <p:nvPicPr>
          <p:cNvPr id="9" name="Picture 8" descr="latex-im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4703697" y="5139600"/>
            <a:ext cx="3593077" cy="720000"/>
          </a:xfrm>
          <a:prstGeom prst="rect">
            <a:avLst/>
          </a:prstGeom>
        </p:spPr>
      </p:pic>
      <p:pic>
        <p:nvPicPr>
          <p:cNvPr id="13" name="Picture 12" descr="latex-image-1.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1569739" y="5197545"/>
            <a:ext cx="2629565" cy="540000"/>
          </a:xfrm>
          <a:prstGeom prst="rect">
            <a:avLst/>
          </a:prstGeom>
        </p:spPr>
      </p:pic>
      <p:sp>
        <p:nvSpPr>
          <p:cNvPr id="14" name="TextBox 13"/>
          <p:cNvSpPr txBox="1"/>
          <p:nvPr/>
        </p:nvSpPr>
        <p:spPr>
          <a:xfrm>
            <a:off x="1196109" y="4576619"/>
            <a:ext cx="7458574" cy="369332"/>
          </a:xfrm>
          <a:prstGeom prst="rect">
            <a:avLst/>
          </a:prstGeom>
          <a:noFill/>
        </p:spPr>
        <p:txBody>
          <a:bodyPr wrap="square" rtlCol="0">
            <a:spAutoFit/>
          </a:bodyPr>
          <a:lstStyle/>
          <a:p>
            <a:r>
              <a:rPr lang="en-US" dirty="0" smtClean="0"/>
              <a:t>We need to make use of the following general property of Fourier transforms </a:t>
            </a:r>
            <a:endParaRPr lang="en-US" dirty="0"/>
          </a:p>
        </p:txBody>
      </p:sp>
      <p:sp>
        <p:nvSpPr>
          <p:cNvPr id="10" name="Slide Number Placeholder 9"/>
          <p:cNvSpPr>
            <a:spLocks noGrp="1"/>
          </p:cNvSpPr>
          <p:nvPr>
            <p:ph type="sldNum" sz="quarter" idx="12"/>
          </p:nvPr>
        </p:nvSpPr>
        <p:spPr/>
        <p:txBody>
          <a:bodyPr/>
          <a:lstStyle/>
          <a:p>
            <a:fld id="{2E081447-C3CE-9F4F-A689-9A72CAFF10CA}" type="slidenum">
              <a:rPr lang="en-US" smtClean="0"/>
              <a:pPr/>
              <a:t>36</a:t>
            </a:fld>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 name="Rounded Rectangle 20"/>
          <p:cNvSpPr/>
          <p:nvPr/>
        </p:nvSpPr>
        <p:spPr>
          <a:xfrm>
            <a:off x="2057400" y="5461000"/>
            <a:ext cx="4753704" cy="946727"/>
          </a:xfrm>
          <a:prstGeom prst="roundRect">
            <a:avLst/>
          </a:prstGeom>
          <a:gradFill flip="none" rotWithShape="1">
            <a:gsLst>
              <a:gs pos="0">
                <a:schemeClr val="accent1">
                  <a:tint val="100000"/>
                  <a:shade val="100000"/>
                  <a:satMod val="130000"/>
                  <a:alpha val="54000"/>
                </a:schemeClr>
              </a:gs>
              <a:gs pos="100000">
                <a:schemeClr val="accent1">
                  <a:tint val="50000"/>
                  <a:shade val="100000"/>
                  <a:satMod val="350000"/>
                  <a:alpha val="54000"/>
                </a:schemeClr>
              </a:gs>
            </a:gsLst>
            <a:lin ang="16200000" scaled="0"/>
            <a:tileRect/>
          </a:gradFill>
          <a:ln>
            <a:solidFill>
              <a:schemeClr val="accent1">
                <a:shade val="95000"/>
                <a:satMod val="105000"/>
                <a:alpha val="22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3400" dirty="0" smtClean="0"/>
              <a:t>Energy loss of a bunch</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1" name="Content Placeholder 8"/>
          <p:cNvSpPr>
            <a:spLocks noGrp="1"/>
          </p:cNvSpPr>
          <p:nvPr>
            <p:ph idx="1"/>
          </p:nvPr>
        </p:nvSpPr>
        <p:spPr>
          <a:xfrm>
            <a:off x="609600" y="1417638"/>
            <a:ext cx="8382000" cy="1096962"/>
          </a:xfrm>
        </p:spPr>
        <p:txBody>
          <a:bodyPr>
            <a:normAutofit fontScale="62500" lnSpcReduction="20000"/>
          </a:bodyPr>
          <a:lstStyle/>
          <a:p>
            <a:r>
              <a:rPr lang="en-US" dirty="0" smtClean="0"/>
              <a:t>From the Eq. on the previous page, we derive a closed expression for the multi-turn energy loss of a bunch (can be also multi bunch, if we can approximate the finite summation on the number of bunches, M, with an infinite summation  </a:t>
            </a:r>
          </a:p>
        </p:txBody>
      </p:sp>
      <p:pic>
        <p:nvPicPr>
          <p:cNvPr id="12" name="Picture 11"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1600200" y="2819400"/>
            <a:ext cx="5825768" cy="612000"/>
          </a:xfrm>
          <a:prstGeom prst="rect">
            <a:avLst/>
          </a:prstGeom>
        </p:spPr>
      </p:pic>
      <p:pic>
        <p:nvPicPr>
          <p:cNvPr id="15" name="Picture 14" descr="latex-im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609600" y="3714600"/>
            <a:ext cx="7850768" cy="648000"/>
          </a:xfrm>
          <a:prstGeom prst="rect">
            <a:avLst/>
          </a:prstGeom>
        </p:spPr>
      </p:pic>
      <p:sp>
        <p:nvSpPr>
          <p:cNvPr id="16" name="Left Brace 15"/>
          <p:cNvSpPr/>
          <p:nvPr/>
        </p:nvSpPr>
        <p:spPr>
          <a:xfrm rot="16200000">
            <a:off x="4468092" y="3456707"/>
            <a:ext cx="334817" cy="2413000"/>
          </a:xfrm>
          <a:prstGeom prst="leftBrace">
            <a:avLst>
              <a:gd name="adj1" fmla="val 42816"/>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Left Brace 16"/>
          <p:cNvSpPr/>
          <p:nvPr/>
        </p:nvSpPr>
        <p:spPr>
          <a:xfrm rot="16200000">
            <a:off x="7058822" y="3429070"/>
            <a:ext cx="334817" cy="2468274"/>
          </a:xfrm>
          <a:prstGeom prst="leftBrace">
            <a:avLst>
              <a:gd name="adj1" fmla="val 42816"/>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8" name="Picture 17" descr="latex-image-1.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4255041" y="4885200"/>
            <a:ext cx="674182" cy="288000"/>
          </a:xfrm>
          <a:prstGeom prst="rect">
            <a:avLst/>
          </a:prstGeom>
        </p:spPr>
      </p:pic>
      <p:pic>
        <p:nvPicPr>
          <p:cNvPr id="19" name="Picture 18" descr="latex-image-1.pdf"/>
          <p:cNvPicPr>
            <a:picLocks noChangeAspect="1"/>
          </p:cNvPicPr>
          <p:nvPr/>
        </p:nvPicPr>
        <mc:AlternateContent>
          <mc:Choice xmlns:ma="http://schemas.microsoft.com/office/mac/drawingml/2008/main" Requires="ma">
            <p:blipFill>
              <a:blip r:embed="rId10"/>
              <a:stretch>
                <a:fillRect/>
              </a:stretch>
            </p:blipFill>
          </mc:Choice>
          <mc:Fallback>
            <p:blipFill>
              <a:blip r:embed="rId11"/>
              <a:stretch>
                <a:fillRect/>
              </a:stretch>
            </p:blipFill>
          </mc:Fallback>
        </mc:AlternateContent>
        <p:spPr>
          <a:xfrm>
            <a:off x="6811104" y="4885200"/>
            <a:ext cx="785455" cy="288000"/>
          </a:xfrm>
          <a:prstGeom prst="rect">
            <a:avLst/>
          </a:prstGeom>
        </p:spPr>
      </p:pic>
      <p:pic>
        <p:nvPicPr>
          <p:cNvPr id="20" name="Picture 19" descr="latex-image-1.pdf"/>
          <p:cNvPicPr>
            <a:picLocks noChangeAspect="1"/>
          </p:cNvPicPr>
          <p:nvPr/>
        </p:nvPicPr>
        <mc:AlternateContent>
          <mc:Choice xmlns:ma="http://schemas.microsoft.com/office/mac/drawingml/2008/main" Requires="ma">
            <p:blipFill>
              <a:blip r:embed="rId12"/>
              <a:stretch>
                <a:fillRect/>
              </a:stretch>
            </p:blipFill>
          </mc:Choice>
          <mc:Fallback>
            <p:blipFill>
              <a:blip r:embed="rId13"/>
              <a:stretch>
                <a:fillRect/>
              </a:stretch>
            </p:blipFill>
          </mc:Fallback>
        </mc:AlternateContent>
        <p:spPr>
          <a:xfrm>
            <a:off x="2209800" y="5533200"/>
            <a:ext cx="4458462" cy="720000"/>
          </a:xfrm>
          <a:prstGeom prst="rect">
            <a:avLst/>
          </a:prstGeom>
        </p:spPr>
      </p:pic>
      <p:sp>
        <p:nvSpPr>
          <p:cNvPr id="14" name="Slide Number Placeholder 13"/>
          <p:cNvSpPr>
            <a:spLocks noGrp="1"/>
          </p:cNvSpPr>
          <p:nvPr>
            <p:ph type="sldNum" sz="quarter" idx="12"/>
          </p:nvPr>
        </p:nvSpPr>
        <p:spPr/>
        <p:txBody>
          <a:bodyPr/>
          <a:lstStyle/>
          <a:p>
            <a:fld id="{2E081447-C3CE-9F4F-A689-9A72CAFF10CA}" type="slidenum">
              <a:rPr lang="en-US" smtClean="0"/>
              <a:pPr/>
              <a:t>37</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Energy loss of a bunch</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1" name="Content Placeholder 8"/>
          <p:cNvSpPr>
            <a:spLocks noGrp="1"/>
          </p:cNvSpPr>
          <p:nvPr>
            <p:ph idx="1"/>
          </p:nvPr>
        </p:nvSpPr>
        <p:spPr>
          <a:xfrm>
            <a:off x="609600" y="1417638"/>
            <a:ext cx="8382000" cy="2773362"/>
          </a:xfrm>
        </p:spPr>
        <p:txBody>
          <a:bodyPr>
            <a:normAutofit fontScale="77500" lnSpcReduction="20000"/>
          </a:bodyPr>
          <a:lstStyle/>
          <a:p>
            <a:r>
              <a:rPr lang="en-US" b="1" dirty="0" smtClean="0">
                <a:solidFill>
                  <a:srgbClr val="FF0000"/>
                </a:solidFill>
              </a:rPr>
              <a:t>Exercises:</a:t>
            </a:r>
          </a:p>
          <a:p>
            <a:pPr marL="971550" lvl="1" indent="-514350">
              <a:buFont typeface="+mj-lt"/>
              <a:buAutoNum type="arabicPeriod"/>
            </a:pPr>
            <a:r>
              <a:rPr lang="en-US" dirty="0" smtClean="0">
                <a:solidFill>
                  <a:srgbClr val="FF0000"/>
                </a:solidFill>
              </a:rPr>
              <a:t>Discuss when the multi-turn formula for the energy loss reduces to that for single pass</a:t>
            </a:r>
          </a:p>
          <a:p>
            <a:pPr marL="971550" lvl="1" indent="-514350">
              <a:buFont typeface="+mj-lt"/>
              <a:buAutoNum type="arabicPeriod"/>
            </a:pPr>
            <a:r>
              <a:rPr lang="en-US" dirty="0" smtClean="0">
                <a:solidFill>
                  <a:srgbClr val="FF0000"/>
                </a:solidFill>
              </a:rPr>
              <a:t>Using the single pass and multi-turn results, discuss the multi-bunch case for different filling patterns of the machine </a:t>
            </a:r>
          </a:p>
          <a:p>
            <a:pPr marL="1371600" lvl="2" indent="-514350">
              <a:buFont typeface="+mj-lt"/>
              <a:buAutoNum type="alphaLcParenR"/>
            </a:pPr>
            <a:r>
              <a:rPr lang="en-US" dirty="0" smtClean="0">
                <a:solidFill>
                  <a:srgbClr val="FF0000"/>
                </a:solidFill>
              </a:rPr>
              <a:t>M bunches uniformly distributed (PSB, M=</a:t>
            </a:r>
            <a:r>
              <a:rPr lang="en-US" dirty="0" err="1" smtClean="0">
                <a:solidFill>
                  <a:srgbClr val="FF0000"/>
                </a:solidFill>
              </a:rPr>
              <a:t>h</a:t>
            </a:r>
            <a:r>
              <a:rPr lang="en-US" dirty="0" smtClean="0">
                <a:solidFill>
                  <a:srgbClr val="FF0000"/>
                </a:solidFill>
              </a:rPr>
              <a:t>=1 or M=</a:t>
            </a:r>
            <a:r>
              <a:rPr lang="en-US" dirty="0" err="1" smtClean="0">
                <a:solidFill>
                  <a:srgbClr val="FF0000"/>
                </a:solidFill>
              </a:rPr>
              <a:t>h</a:t>
            </a:r>
            <a:r>
              <a:rPr lang="en-US" dirty="0" smtClean="0">
                <a:solidFill>
                  <a:srgbClr val="FF0000"/>
                </a:solidFill>
              </a:rPr>
              <a:t>=2)</a:t>
            </a:r>
          </a:p>
          <a:p>
            <a:pPr marL="1371600" lvl="2" indent="-514350">
              <a:buFont typeface="+mj-lt"/>
              <a:buAutoNum type="alphaLcParenR"/>
            </a:pPr>
            <a:r>
              <a:rPr lang="en-US" dirty="0" smtClean="0">
                <a:solidFill>
                  <a:srgbClr val="FF0000"/>
                </a:solidFill>
              </a:rPr>
              <a:t>M bunches separated by C/</a:t>
            </a:r>
            <a:r>
              <a:rPr lang="en-US" dirty="0" err="1" smtClean="0">
                <a:solidFill>
                  <a:srgbClr val="FF0000"/>
                </a:solidFill>
              </a:rPr>
              <a:t>h</a:t>
            </a:r>
            <a:r>
              <a:rPr lang="en-US" dirty="0" smtClean="0">
                <a:solidFill>
                  <a:srgbClr val="FF0000"/>
                </a:solidFill>
              </a:rPr>
              <a:t>, with </a:t>
            </a:r>
            <a:r>
              <a:rPr lang="en-US" dirty="0" err="1" smtClean="0">
                <a:solidFill>
                  <a:srgbClr val="FF0000"/>
                </a:solidFill>
              </a:rPr>
              <a:t>h</a:t>
            </a:r>
            <a:r>
              <a:rPr lang="en-US" dirty="0" smtClean="0">
                <a:solidFill>
                  <a:srgbClr val="FF0000"/>
                </a:solidFill>
              </a:rPr>
              <a:t>&gt;&gt;M (long gap) (SPS, M=72, </a:t>
            </a:r>
            <a:r>
              <a:rPr lang="en-US" dirty="0" err="1" smtClean="0">
                <a:solidFill>
                  <a:srgbClr val="FF0000"/>
                </a:solidFill>
              </a:rPr>
              <a:t>h</a:t>
            </a:r>
            <a:r>
              <a:rPr lang="en-US" dirty="0" smtClean="0">
                <a:solidFill>
                  <a:srgbClr val="FF0000"/>
                </a:solidFill>
              </a:rPr>
              <a:t>=4620)</a:t>
            </a:r>
          </a:p>
          <a:p>
            <a:pPr marL="1371600" lvl="2" indent="-514350">
              <a:buFont typeface="+mj-lt"/>
              <a:buAutoNum type="alphaLcParenR"/>
            </a:pPr>
            <a:r>
              <a:rPr lang="en-US" dirty="0" smtClean="0">
                <a:solidFill>
                  <a:srgbClr val="FF0000"/>
                </a:solidFill>
              </a:rPr>
              <a:t>M bunches separated by C/</a:t>
            </a:r>
            <a:r>
              <a:rPr lang="en-US" dirty="0" err="1" smtClean="0">
                <a:solidFill>
                  <a:srgbClr val="FF0000"/>
                </a:solidFill>
              </a:rPr>
              <a:t>h</a:t>
            </a:r>
            <a:r>
              <a:rPr lang="en-US" dirty="0" smtClean="0">
                <a:solidFill>
                  <a:srgbClr val="FF0000"/>
                </a:solidFill>
              </a:rPr>
              <a:t> with </a:t>
            </a:r>
            <a:r>
              <a:rPr lang="en-US" dirty="0" err="1" smtClean="0">
                <a:solidFill>
                  <a:srgbClr val="FF0000"/>
                </a:solidFill>
              </a:rPr>
              <a:t>h≈M</a:t>
            </a:r>
            <a:r>
              <a:rPr lang="en-US" dirty="0" smtClean="0">
                <a:solidFill>
                  <a:srgbClr val="FF0000"/>
                </a:solidFill>
              </a:rPr>
              <a:t> (short gap) (PS, M=6, </a:t>
            </a:r>
            <a:r>
              <a:rPr lang="en-US" dirty="0" err="1" smtClean="0">
                <a:solidFill>
                  <a:srgbClr val="FF0000"/>
                </a:solidFill>
              </a:rPr>
              <a:t>h</a:t>
            </a:r>
            <a:r>
              <a:rPr lang="en-US" dirty="0" smtClean="0">
                <a:solidFill>
                  <a:srgbClr val="FF0000"/>
                </a:solidFill>
              </a:rPr>
              <a:t>=7) </a:t>
            </a:r>
          </a:p>
        </p:txBody>
      </p:sp>
      <p:pic>
        <p:nvPicPr>
          <p:cNvPr id="14" name="Picture 13"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1447800" y="4724400"/>
            <a:ext cx="2139231" cy="720000"/>
          </a:xfrm>
          <a:prstGeom prst="rect">
            <a:avLst/>
          </a:prstGeom>
        </p:spPr>
      </p:pic>
      <p:sp>
        <p:nvSpPr>
          <p:cNvPr id="7" name="Slide Number Placeholder 6"/>
          <p:cNvSpPr>
            <a:spLocks noGrp="1"/>
          </p:cNvSpPr>
          <p:nvPr>
            <p:ph type="sldNum" sz="quarter" idx="12"/>
          </p:nvPr>
        </p:nvSpPr>
        <p:spPr/>
        <p:txBody>
          <a:bodyPr/>
          <a:lstStyle/>
          <a:p>
            <a:fld id="{2E081447-C3CE-9F4F-A689-9A72CAFF10CA}" type="slidenum">
              <a:rPr lang="en-US" smtClean="0"/>
              <a:pPr/>
              <a:t>38</a:t>
            </a:fld>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err="1" smtClean="0"/>
              <a:t>V</a:t>
            </a:r>
            <a:r>
              <a:rPr lang="en-US" sz="3400" baseline="-25000" dirty="0" err="1" smtClean="0"/>
              <a:t>rf</a:t>
            </a:r>
            <a:r>
              <a:rPr lang="en-US" sz="3400" dirty="0" err="1" smtClean="0"/>
              <a:t>(z</a:t>
            </a:r>
            <a:r>
              <a:rPr lang="en-US" sz="3400" dirty="0" smtClean="0"/>
              <a:t>): use of second harmonic</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1" name="Content Placeholder 8"/>
          <p:cNvSpPr>
            <a:spLocks noGrp="1"/>
          </p:cNvSpPr>
          <p:nvPr>
            <p:ph idx="1"/>
          </p:nvPr>
        </p:nvSpPr>
        <p:spPr>
          <a:xfrm>
            <a:off x="609600" y="3657600"/>
            <a:ext cx="8077200" cy="2773362"/>
          </a:xfrm>
        </p:spPr>
        <p:txBody>
          <a:bodyPr>
            <a:normAutofit fontScale="62500" lnSpcReduction="20000"/>
          </a:bodyPr>
          <a:lstStyle/>
          <a:p>
            <a:r>
              <a:rPr lang="en-US" dirty="0" smtClean="0"/>
              <a:t>General equations of longitudinal motion for a bunch in a stationary bucket</a:t>
            </a:r>
          </a:p>
          <a:p>
            <a:r>
              <a:rPr lang="en-US" dirty="0" err="1" smtClean="0"/>
              <a:t>V</a:t>
            </a:r>
            <a:r>
              <a:rPr lang="en-US" baseline="-25000" dirty="0" err="1" smtClean="0"/>
              <a:t>rf</a:t>
            </a:r>
            <a:r>
              <a:rPr lang="en-US" dirty="0" err="1" smtClean="0"/>
              <a:t>(z</a:t>
            </a:r>
            <a:r>
              <a:rPr lang="en-US" dirty="0" smtClean="0"/>
              <a:t>) depends on the specific </a:t>
            </a:r>
            <a:r>
              <a:rPr lang="en-US" dirty="0" err="1" smtClean="0"/>
              <a:t>rf</a:t>
            </a:r>
            <a:r>
              <a:rPr lang="en-US" dirty="0" smtClean="0"/>
              <a:t> system and can contain several harmonics, determining eventually, together with the wake fields, the shape of the bunch</a:t>
            </a:r>
          </a:p>
          <a:p>
            <a:r>
              <a:rPr lang="en-US" dirty="0" smtClean="0"/>
              <a:t>An important example is when </a:t>
            </a:r>
            <a:r>
              <a:rPr lang="en-US" dirty="0" err="1" smtClean="0"/>
              <a:t>V</a:t>
            </a:r>
            <a:r>
              <a:rPr lang="en-US" baseline="-25000" dirty="0" err="1" smtClean="0"/>
              <a:t>rf</a:t>
            </a:r>
            <a:r>
              <a:rPr lang="en-US" dirty="0" err="1" smtClean="0"/>
              <a:t>(z</a:t>
            </a:r>
            <a:r>
              <a:rPr lang="en-US" dirty="0" smtClean="0"/>
              <a:t>) has the contribution of only two harmonics, h</a:t>
            </a:r>
            <a:r>
              <a:rPr lang="en-US" baseline="-25000" dirty="0" smtClean="0"/>
              <a:t>1</a:t>
            </a:r>
            <a:r>
              <a:rPr lang="en-US" dirty="0" smtClean="0"/>
              <a:t> and h</a:t>
            </a:r>
            <a:r>
              <a:rPr lang="en-US" baseline="-25000" dirty="0" smtClean="0"/>
              <a:t>2</a:t>
            </a:r>
            <a:r>
              <a:rPr lang="en-US" dirty="0" smtClean="0"/>
              <a:t>=2h</a:t>
            </a:r>
            <a:r>
              <a:rPr lang="en-US" baseline="-25000" dirty="0" smtClean="0"/>
              <a:t>1</a:t>
            </a:r>
            <a:r>
              <a:rPr lang="en-US" dirty="0" smtClean="0"/>
              <a:t>. Assuming the lower harmonic as the main harmonic, the second harmonic can lengthen or shorten the bunch (BL or BS mode) according to its relative phase to the first harmonic  </a:t>
            </a:r>
          </a:p>
        </p:txBody>
      </p:sp>
      <p:pic>
        <p:nvPicPr>
          <p:cNvPr id="7" name="Picture 6"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1828800" y="1752600"/>
            <a:ext cx="5644965" cy="1368000"/>
          </a:xfrm>
          <a:prstGeom prst="rect">
            <a:avLst/>
          </a:prstGeom>
        </p:spPr>
      </p:pic>
      <p:sp>
        <p:nvSpPr>
          <p:cNvPr id="8" name="Slide Number Placeholder 7"/>
          <p:cNvSpPr>
            <a:spLocks noGrp="1"/>
          </p:cNvSpPr>
          <p:nvPr>
            <p:ph type="sldNum" sz="quarter" idx="12"/>
          </p:nvPr>
        </p:nvSpPr>
        <p:spPr/>
        <p:txBody>
          <a:bodyPr/>
          <a:lstStyle/>
          <a:p>
            <a:fld id="{2E081447-C3CE-9F4F-A689-9A72CAFF10CA}" type="slidenum">
              <a:rPr lang="en-US" smtClean="0"/>
              <a:pPr/>
              <a:t>39</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800" dirty="0" smtClean="0"/>
              <a:t>Some references</a:t>
            </a:r>
            <a:br>
              <a:rPr lang="en-US" sz="3800" dirty="0" smtClean="0"/>
            </a:br>
            <a:r>
              <a:rPr lang="en-US" sz="3800" dirty="0" smtClean="0"/>
              <a:t>(reading recommended)</a:t>
            </a:r>
            <a:endParaRPr lang="en-US" sz="3800" dirty="0"/>
          </a:p>
        </p:txBody>
      </p:sp>
      <p:sp>
        <p:nvSpPr>
          <p:cNvPr id="3" name="Content Placeholder 2"/>
          <p:cNvSpPr>
            <a:spLocks noGrp="1"/>
          </p:cNvSpPr>
          <p:nvPr>
            <p:ph idx="1"/>
          </p:nvPr>
        </p:nvSpPr>
        <p:spPr>
          <a:xfrm>
            <a:off x="457200" y="1676400"/>
            <a:ext cx="8229600" cy="4754562"/>
          </a:xfrm>
        </p:spPr>
        <p:txBody>
          <a:bodyPr>
            <a:normAutofit fontScale="92500" lnSpcReduction="20000"/>
          </a:bodyPr>
          <a:lstStyle/>
          <a:p>
            <a:r>
              <a:rPr lang="en-US" dirty="0" smtClean="0"/>
              <a:t>Yesterday’s lecture on Space Charge, Wake Fields and Impedances (E. </a:t>
            </a:r>
            <a:r>
              <a:rPr lang="en-US" dirty="0" err="1" smtClean="0"/>
              <a:t>Métral</a:t>
            </a:r>
            <a:r>
              <a:rPr lang="en-US" dirty="0" smtClean="0"/>
              <a:t>)</a:t>
            </a:r>
          </a:p>
          <a:p>
            <a:r>
              <a:rPr lang="en-US" dirty="0" smtClean="0"/>
              <a:t>A. Chao, “Physics of collective beam instabilities in high energy accelerators”</a:t>
            </a:r>
          </a:p>
          <a:p>
            <a:pPr lvl="1"/>
            <a:r>
              <a:rPr lang="en-US" dirty="0" smtClean="0"/>
              <a:t>Chapter 1, Introduction, pages 20-27 </a:t>
            </a:r>
          </a:p>
          <a:p>
            <a:pPr lvl="1"/>
            <a:r>
              <a:rPr lang="en-US" dirty="0" smtClean="0"/>
              <a:t>Chapter 2, Wake fields and impedances, pages 117-126</a:t>
            </a:r>
          </a:p>
          <a:p>
            <a:pPr lvl="1"/>
            <a:r>
              <a:rPr lang="en-US" dirty="0" smtClean="0"/>
              <a:t>Chapter 6, Perturbation formalism, pages 273-332, 361-363</a:t>
            </a:r>
          </a:p>
          <a:p>
            <a:pPr lvl="1"/>
            <a:r>
              <a:rPr lang="en-US" dirty="0" smtClean="0"/>
              <a:t>Chapter 5, Landau damping, pages 251-263</a:t>
            </a:r>
          </a:p>
          <a:p>
            <a:pPr lvl="1"/>
            <a:r>
              <a:rPr lang="en-US" dirty="0" smtClean="0"/>
              <a:t>Chapter 4, </a:t>
            </a:r>
            <a:r>
              <a:rPr lang="en-US" dirty="0" err="1" smtClean="0"/>
              <a:t>Macroparticle</a:t>
            </a:r>
            <a:r>
              <a:rPr lang="en-US" dirty="0" smtClean="0"/>
              <a:t> models, pages 162-172</a:t>
            </a:r>
          </a:p>
          <a:p>
            <a:endParaRPr lang="en-US" dirty="0"/>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6" name="Slide Number Placeholder 5"/>
          <p:cNvSpPr>
            <a:spLocks noGrp="1"/>
          </p:cNvSpPr>
          <p:nvPr>
            <p:ph type="sldNum" sz="quarter" idx="12"/>
          </p:nvPr>
        </p:nvSpPr>
        <p:spPr/>
        <p:txBody>
          <a:bodyPr/>
          <a:lstStyle/>
          <a:p>
            <a:fld id="{2E081447-C3CE-9F4F-A689-9A72CAFF10CA}" type="slidenum">
              <a:rPr lang="en-US" smtClean="0"/>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err="1" smtClean="0"/>
              <a:t>V</a:t>
            </a:r>
            <a:r>
              <a:rPr lang="en-US" sz="3400" baseline="-25000" dirty="0" err="1" smtClean="0"/>
              <a:t>rf</a:t>
            </a:r>
            <a:r>
              <a:rPr lang="en-US" sz="3400" dirty="0" err="1" smtClean="0"/>
              <a:t>(z</a:t>
            </a:r>
            <a:r>
              <a:rPr lang="en-US" sz="3400" dirty="0" smtClean="0"/>
              <a:t>): use of second harmonic</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1" name="Content Placeholder 8"/>
          <p:cNvSpPr>
            <a:spLocks noGrp="1"/>
          </p:cNvSpPr>
          <p:nvPr>
            <p:ph idx="1"/>
          </p:nvPr>
        </p:nvSpPr>
        <p:spPr>
          <a:xfrm>
            <a:off x="609600" y="1369219"/>
            <a:ext cx="8077200" cy="2135981"/>
          </a:xfrm>
        </p:spPr>
        <p:txBody>
          <a:bodyPr>
            <a:normAutofit fontScale="55000" lnSpcReduction="20000"/>
          </a:bodyPr>
          <a:lstStyle/>
          <a:p>
            <a:r>
              <a:rPr lang="en-US" dirty="0" smtClean="0"/>
              <a:t>In BS mode focusing must be strengthened, so the two harmonics need to be in phase</a:t>
            </a:r>
          </a:p>
          <a:p>
            <a:r>
              <a:rPr lang="en-US" dirty="0" smtClean="0"/>
              <a:t>In BL mode, focusing is weakened and the two harmonics are out of phase</a:t>
            </a:r>
          </a:p>
          <a:p>
            <a:r>
              <a:rPr lang="en-US" dirty="0" smtClean="0"/>
              <a:t>Flattening of the bunch in the center can be optimized by making the slopes of the two forces around the origin equal and opposite in sign (equivalently, requiring first and second derivatives of the force to be 0 in the origin)    </a:t>
            </a:r>
          </a:p>
        </p:txBody>
      </p:sp>
      <p:pic>
        <p:nvPicPr>
          <p:cNvPr id="8" name="Picture 7"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609600" y="3874655"/>
            <a:ext cx="2151849" cy="576000"/>
          </a:xfrm>
          <a:prstGeom prst="rect">
            <a:avLst/>
          </a:prstGeom>
        </p:spPr>
      </p:pic>
      <p:pic>
        <p:nvPicPr>
          <p:cNvPr id="9" name="Picture 8" descr="latex-im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3156248" y="3505200"/>
            <a:ext cx="5568001" cy="1224000"/>
          </a:xfrm>
          <a:prstGeom prst="rect">
            <a:avLst/>
          </a:prstGeom>
        </p:spPr>
      </p:pic>
      <p:pic>
        <p:nvPicPr>
          <p:cNvPr id="10" name="Picture 9" descr="latex-image-1.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1981200" y="5334000"/>
            <a:ext cx="4700445" cy="576000"/>
          </a:xfrm>
          <a:prstGeom prst="rect">
            <a:avLst/>
          </a:prstGeom>
        </p:spPr>
      </p:pic>
      <p:sp>
        <p:nvSpPr>
          <p:cNvPr id="12" name="Slide Number Placeholder 11"/>
          <p:cNvSpPr>
            <a:spLocks noGrp="1"/>
          </p:cNvSpPr>
          <p:nvPr>
            <p:ph type="sldNum" sz="quarter" idx="12"/>
          </p:nvPr>
        </p:nvSpPr>
        <p:spPr/>
        <p:txBody>
          <a:bodyPr/>
          <a:lstStyle/>
          <a:p>
            <a:fld id="{2E081447-C3CE-9F4F-A689-9A72CAFF10CA}" type="slidenum">
              <a:rPr lang="en-US" smtClean="0"/>
              <a:pPr/>
              <a:t>40</a:t>
            </a:fld>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Hamiltonian of the system</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1" name="Content Placeholder 8"/>
          <p:cNvSpPr>
            <a:spLocks noGrp="1"/>
          </p:cNvSpPr>
          <p:nvPr>
            <p:ph idx="1"/>
          </p:nvPr>
        </p:nvSpPr>
        <p:spPr>
          <a:xfrm>
            <a:off x="609600" y="1369219"/>
            <a:ext cx="8077200" cy="840581"/>
          </a:xfrm>
        </p:spPr>
        <p:txBody>
          <a:bodyPr>
            <a:normAutofit fontScale="62500" lnSpcReduction="20000"/>
          </a:bodyPr>
          <a:lstStyle/>
          <a:p>
            <a:r>
              <a:rPr lang="en-US" dirty="0" smtClean="0"/>
              <a:t>We write the general Hamiltonian of the system, using a general potential for the </a:t>
            </a:r>
            <a:r>
              <a:rPr lang="en-US" dirty="0" err="1" smtClean="0"/>
              <a:t>rf</a:t>
            </a:r>
            <a:r>
              <a:rPr lang="en-US" dirty="0" smtClean="0"/>
              <a:t> force, </a:t>
            </a:r>
            <a:r>
              <a:rPr lang="en-US" dirty="0" err="1" smtClean="0"/>
              <a:t>U(z</a:t>
            </a:r>
            <a:r>
              <a:rPr lang="en-US" dirty="0" smtClean="0"/>
              <a:t>), which can be specified for each case</a:t>
            </a:r>
          </a:p>
        </p:txBody>
      </p:sp>
      <p:pic>
        <p:nvPicPr>
          <p:cNvPr id="12" name="Picture 11"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837545" y="2438400"/>
            <a:ext cx="7521168" cy="648000"/>
          </a:xfrm>
          <a:prstGeom prst="rect">
            <a:avLst/>
          </a:prstGeom>
        </p:spPr>
      </p:pic>
      <p:pic>
        <p:nvPicPr>
          <p:cNvPr id="14" name="Picture 13" descr="latex-im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823688" y="4044000"/>
            <a:ext cx="3400773" cy="612000"/>
          </a:xfrm>
          <a:prstGeom prst="rect">
            <a:avLst/>
          </a:prstGeom>
        </p:spPr>
      </p:pic>
      <p:pic>
        <p:nvPicPr>
          <p:cNvPr id="15" name="Picture 14" descr="latex-image-1.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816761" y="5001164"/>
            <a:ext cx="5716635" cy="612000"/>
          </a:xfrm>
          <a:prstGeom prst="rect">
            <a:avLst/>
          </a:prstGeom>
        </p:spPr>
      </p:pic>
      <p:pic>
        <p:nvPicPr>
          <p:cNvPr id="16" name="Picture 15" descr="latex-image-1.pdf"/>
          <p:cNvPicPr>
            <a:picLocks noChangeAspect="1"/>
          </p:cNvPicPr>
          <p:nvPr/>
        </p:nvPicPr>
        <mc:AlternateContent>
          <mc:Choice xmlns:ma="http://schemas.microsoft.com/office/mac/drawingml/2008/main" Requires="ma">
            <p:blipFill>
              <a:blip r:embed="rId10"/>
              <a:stretch>
                <a:fillRect/>
              </a:stretch>
            </p:blipFill>
          </mc:Choice>
          <mc:Fallback>
            <p:blipFill>
              <a:blip r:embed="rId11"/>
              <a:stretch>
                <a:fillRect/>
              </a:stretch>
            </p:blipFill>
          </mc:Fallback>
        </mc:AlternateContent>
        <p:spPr>
          <a:xfrm>
            <a:off x="823689" y="5874000"/>
            <a:ext cx="2692987" cy="540000"/>
          </a:xfrm>
          <a:prstGeom prst="rect">
            <a:avLst/>
          </a:prstGeom>
        </p:spPr>
      </p:pic>
      <p:sp>
        <p:nvSpPr>
          <p:cNvPr id="17" name="TextBox 16"/>
          <p:cNvSpPr txBox="1"/>
          <p:nvPr/>
        </p:nvSpPr>
        <p:spPr>
          <a:xfrm>
            <a:off x="837545" y="3429000"/>
            <a:ext cx="3201055" cy="381000"/>
          </a:xfrm>
          <a:prstGeom prst="rect">
            <a:avLst/>
          </a:prstGeom>
          <a:noFill/>
        </p:spPr>
        <p:txBody>
          <a:bodyPr wrap="square" rtlCol="0">
            <a:spAutoFit/>
          </a:bodyPr>
          <a:lstStyle/>
          <a:p>
            <a:r>
              <a:rPr lang="en-US" dirty="0" smtClean="0"/>
              <a:t>Examples </a:t>
            </a:r>
            <a:endParaRPr lang="en-US" dirty="0"/>
          </a:p>
        </p:txBody>
      </p:sp>
      <p:sp>
        <p:nvSpPr>
          <p:cNvPr id="13" name="Slide Number Placeholder 12"/>
          <p:cNvSpPr>
            <a:spLocks noGrp="1"/>
          </p:cNvSpPr>
          <p:nvPr>
            <p:ph type="sldNum" sz="quarter" idx="12"/>
          </p:nvPr>
        </p:nvSpPr>
        <p:spPr/>
        <p:txBody>
          <a:bodyPr/>
          <a:lstStyle/>
          <a:p>
            <a:fld id="{2E081447-C3CE-9F4F-A689-9A72CAFF10CA}" type="slidenum">
              <a:rPr lang="en-US" smtClean="0"/>
              <a:pPr/>
              <a:t>41</a:t>
            </a:fld>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Hamiltonian of the system</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1" name="Content Placeholder 8"/>
          <p:cNvSpPr>
            <a:spLocks noGrp="1"/>
          </p:cNvSpPr>
          <p:nvPr>
            <p:ph idx="1"/>
          </p:nvPr>
        </p:nvSpPr>
        <p:spPr>
          <a:xfrm>
            <a:off x="609600" y="1369219"/>
            <a:ext cx="8077200" cy="1450181"/>
          </a:xfrm>
        </p:spPr>
        <p:txBody>
          <a:bodyPr>
            <a:normAutofit fontScale="62500" lnSpcReduction="20000"/>
          </a:bodyPr>
          <a:lstStyle/>
          <a:p>
            <a:r>
              <a:rPr lang="en-US" dirty="0" smtClean="0"/>
              <a:t>Examples of </a:t>
            </a:r>
            <a:r>
              <a:rPr lang="en-US" dirty="0" err="1" smtClean="0"/>
              <a:t>U(z</a:t>
            </a:r>
            <a:r>
              <a:rPr lang="en-US" dirty="0" smtClean="0"/>
              <a:t>) for the case of single harmonic and double harmonic with different voltage ratios (</a:t>
            </a:r>
            <a:r>
              <a:rPr lang="en-US" dirty="0" err="1" smtClean="0"/>
              <a:t>r</a:t>
            </a:r>
            <a:r>
              <a:rPr lang="en-US" dirty="0" smtClean="0"/>
              <a:t>=0.5 and a case </a:t>
            </a:r>
            <a:r>
              <a:rPr lang="en-US" dirty="0" err="1" smtClean="0"/>
              <a:t>r</a:t>
            </a:r>
            <a:r>
              <a:rPr lang="en-US" dirty="0" smtClean="0"/>
              <a:t>&gt;0.5)</a:t>
            </a:r>
          </a:p>
          <a:p>
            <a:r>
              <a:rPr lang="en-US" dirty="0" smtClean="0"/>
              <a:t>The case </a:t>
            </a:r>
            <a:r>
              <a:rPr lang="en-US" dirty="0" err="1" smtClean="0"/>
              <a:t>r</a:t>
            </a:r>
            <a:r>
              <a:rPr lang="en-US" dirty="0" smtClean="0"/>
              <a:t>=0.5 shows perfect flattening, but some times a ratio </a:t>
            </a:r>
            <a:r>
              <a:rPr lang="en-US" dirty="0" err="1" smtClean="0"/>
              <a:t>r</a:t>
            </a:r>
            <a:r>
              <a:rPr lang="en-US" dirty="0" smtClean="0"/>
              <a:t>&gt;0.5 is used in order to increase the bunching factor further and reduce the effect of transverse space charge. </a:t>
            </a:r>
          </a:p>
          <a:p>
            <a:endParaRPr lang="en-US" dirty="0" smtClean="0"/>
          </a:p>
        </p:txBody>
      </p:sp>
      <p:pic>
        <p:nvPicPr>
          <p:cNvPr id="13" name="Picture 4" descr="shape-of-potential"/>
          <p:cNvPicPr>
            <a:picLocks noChangeAspect="1" noChangeArrowheads="1"/>
          </p:cNvPicPr>
          <p:nvPr/>
        </p:nvPicPr>
        <p:blipFill>
          <a:blip r:embed="rId4"/>
          <a:srcRect/>
          <a:stretch>
            <a:fillRect/>
          </a:stretch>
        </p:blipFill>
        <p:spPr bwMode="auto">
          <a:xfrm>
            <a:off x="0" y="2819400"/>
            <a:ext cx="4488692" cy="3240000"/>
          </a:xfrm>
          <a:prstGeom prst="rect">
            <a:avLst/>
          </a:prstGeom>
          <a:noFill/>
        </p:spPr>
      </p:pic>
      <p:pic>
        <p:nvPicPr>
          <p:cNvPr id="18" name="Picture 8" descr="temp"/>
          <p:cNvPicPr>
            <a:picLocks noChangeAspect="1" noChangeArrowheads="1"/>
          </p:cNvPicPr>
          <p:nvPr/>
        </p:nvPicPr>
        <p:blipFill>
          <a:blip r:embed="rId5"/>
          <a:srcRect/>
          <a:stretch>
            <a:fillRect/>
          </a:stretch>
        </p:blipFill>
        <p:spPr bwMode="auto">
          <a:xfrm>
            <a:off x="4648200" y="2924087"/>
            <a:ext cx="4038600" cy="3135313"/>
          </a:xfrm>
          <a:prstGeom prst="rect">
            <a:avLst/>
          </a:prstGeom>
          <a:noFill/>
        </p:spPr>
      </p:pic>
      <p:sp>
        <p:nvSpPr>
          <p:cNvPr id="8" name="Slide Number Placeholder 7"/>
          <p:cNvSpPr>
            <a:spLocks noGrp="1"/>
          </p:cNvSpPr>
          <p:nvPr>
            <p:ph type="sldNum" sz="quarter" idx="12"/>
          </p:nvPr>
        </p:nvSpPr>
        <p:spPr/>
        <p:txBody>
          <a:bodyPr/>
          <a:lstStyle/>
          <a:p>
            <a:fld id="{2E081447-C3CE-9F4F-A689-9A72CAFF10CA}" type="slidenum">
              <a:rPr lang="en-US" smtClean="0"/>
              <a:pPr/>
              <a:t>42</a:t>
            </a:fld>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err="1" smtClean="0"/>
              <a:t>Vlasov</a:t>
            </a:r>
            <a:r>
              <a:rPr lang="en-US" sz="3400" dirty="0" smtClean="0"/>
              <a:t> equation</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1" name="Content Placeholder 8"/>
          <p:cNvSpPr>
            <a:spLocks noGrp="1"/>
          </p:cNvSpPr>
          <p:nvPr>
            <p:ph idx="1"/>
          </p:nvPr>
        </p:nvSpPr>
        <p:spPr>
          <a:xfrm>
            <a:off x="609600" y="4419600"/>
            <a:ext cx="8077200" cy="2209800"/>
          </a:xfrm>
        </p:spPr>
        <p:txBody>
          <a:bodyPr>
            <a:normAutofit fontScale="62500" lnSpcReduction="20000"/>
          </a:bodyPr>
          <a:lstStyle/>
          <a:p>
            <a:r>
              <a:rPr lang="en-US" dirty="0" smtClean="0"/>
              <a:t>Let’s consider a phase space distribution of particles such that</a:t>
            </a:r>
          </a:p>
          <a:p>
            <a:pPr lvl="1"/>
            <a:r>
              <a:rPr lang="en-US" dirty="0" smtClean="0"/>
              <a:t>There are no mechanisms of generation/loss</a:t>
            </a:r>
          </a:p>
          <a:p>
            <a:pPr lvl="1"/>
            <a:r>
              <a:rPr lang="en-US" dirty="0" smtClean="0"/>
              <a:t>Single particles evolve following a Hamiltonian law of motion</a:t>
            </a:r>
          </a:p>
          <a:p>
            <a:r>
              <a:rPr lang="en-US" dirty="0" smtClean="0"/>
              <a:t>This distribution behaves like an uncompressible fluid, i.e. has the property that whatever area occupied by a fraction of the particles is conserved during the evolution (Hamiltonian flow)</a:t>
            </a:r>
          </a:p>
          <a:p>
            <a:r>
              <a:rPr lang="en-US" dirty="0" smtClean="0"/>
              <a:t>This entails that the total time derivative of the distribution is zero  </a:t>
            </a:r>
          </a:p>
        </p:txBody>
      </p:sp>
      <p:pic>
        <p:nvPicPr>
          <p:cNvPr id="13" name="Picture 12"/>
          <p:cNvPicPr>
            <a:picLocks noChangeAspect="1"/>
          </p:cNvPicPr>
          <p:nvPr/>
        </p:nvPicPr>
        <p:blipFill>
          <a:blip r:embed="rId4"/>
          <a:stretch>
            <a:fillRect/>
          </a:stretch>
        </p:blipFill>
        <p:spPr>
          <a:xfrm>
            <a:off x="838200" y="1417638"/>
            <a:ext cx="7354360" cy="2700000"/>
          </a:xfrm>
          <a:prstGeom prst="rect">
            <a:avLst/>
          </a:prstGeom>
        </p:spPr>
      </p:pic>
      <p:sp>
        <p:nvSpPr>
          <p:cNvPr id="7" name="Slide Number Placeholder 6"/>
          <p:cNvSpPr>
            <a:spLocks noGrp="1"/>
          </p:cNvSpPr>
          <p:nvPr>
            <p:ph type="sldNum" sz="quarter" idx="12"/>
          </p:nvPr>
        </p:nvSpPr>
        <p:spPr/>
        <p:txBody>
          <a:bodyPr/>
          <a:lstStyle/>
          <a:p>
            <a:fld id="{2E081447-C3CE-9F4F-A689-9A72CAFF10CA}" type="slidenum">
              <a:rPr lang="en-US" smtClean="0"/>
              <a:pPr/>
              <a:t>43</a:t>
            </a:fld>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Rounded Rectangle 15"/>
          <p:cNvSpPr/>
          <p:nvPr/>
        </p:nvSpPr>
        <p:spPr>
          <a:xfrm>
            <a:off x="3013364" y="5322018"/>
            <a:ext cx="3440545" cy="946727"/>
          </a:xfrm>
          <a:prstGeom prst="roundRect">
            <a:avLst/>
          </a:prstGeom>
          <a:gradFill flip="none" rotWithShape="1">
            <a:gsLst>
              <a:gs pos="0">
                <a:schemeClr val="accent1">
                  <a:tint val="100000"/>
                  <a:shade val="100000"/>
                  <a:satMod val="130000"/>
                  <a:alpha val="54000"/>
                </a:schemeClr>
              </a:gs>
              <a:gs pos="100000">
                <a:schemeClr val="accent1">
                  <a:tint val="50000"/>
                  <a:shade val="100000"/>
                  <a:satMod val="350000"/>
                  <a:alpha val="54000"/>
                </a:schemeClr>
              </a:gs>
            </a:gsLst>
            <a:lin ang="16200000" scaled="0"/>
            <a:tileRect/>
          </a:gradFill>
          <a:ln>
            <a:solidFill>
              <a:schemeClr val="accent1">
                <a:shade val="95000"/>
                <a:satMod val="105000"/>
                <a:alpha val="22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3400" dirty="0" err="1" smtClean="0"/>
              <a:t>Vlasov</a:t>
            </a:r>
            <a:r>
              <a:rPr lang="en-US" sz="3400" dirty="0" smtClean="0"/>
              <a:t> equation</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pic>
        <p:nvPicPr>
          <p:cNvPr id="7" name="Picture 6"/>
          <p:cNvPicPr>
            <a:picLocks noChangeAspect="1"/>
          </p:cNvPicPr>
          <p:nvPr/>
        </p:nvPicPr>
        <p:blipFill>
          <a:blip r:embed="rId4"/>
          <a:stretch>
            <a:fillRect/>
          </a:stretch>
        </p:blipFill>
        <p:spPr>
          <a:xfrm>
            <a:off x="1631512" y="1417638"/>
            <a:ext cx="2680576" cy="2160000"/>
          </a:xfrm>
          <a:prstGeom prst="rect">
            <a:avLst/>
          </a:prstGeom>
        </p:spPr>
      </p:pic>
      <p:pic>
        <p:nvPicPr>
          <p:cNvPr id="8" name="Picture 7" descr="latex-image-1.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1575003" y="3962400"/>
            <a:ext cx="6488997" cy="252000"/>
          </a:xfrm>
          <a:prstGeom prst="rect">
            <a:avLst/>
          </a:prstGeom>
        </p:spPr>
      </p:pic>
      <p:pic>
        <p:nvPicPr>
          <p:cNvPr id="12" name="Picture 11" descr="latex-image-1.pdf"/>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2108403" y="4519200"/>
            <a:ext cx="5232316" cy="504000"/>
          </a:xfrm>
          <a:prstGeom prst="rect">
            <a:avLst/>
          </a:prstGeom>
        </p:spPr>
      </p:pic>
      <p:pic>
        <p:nvPicPr>
          <p:cNvPr id="14" name="Picture 13" descr="latex-image-1.pdf"/>
          <p:cNvPicPr>
            <a:picLocks noChangeAspect="1"/>
          </p:cNvPicPr>
          <p:nvPr/>
        </p:nvPicPr>
        <mc:AlternateContent>
          <mc:Choice xmlns:ma="http://schemas.microsoft.com/office/mac/drawingml/2008/main" Requires="ma">
            <p:blipFill>
              <a:blip r:embed="rId9"/>
              <a:stretch>
                <a:fillRect/>
              </a:stretch>
            </p:blipFill>
          </mc:Choice>
          <mc:Fallback>
            <p:blipFill>
              <a:blip r:embed="rId10"/>
              <a:stretch>
                <a:fillRect/>
              </a:stretch>
            </p:blipFill>
          </mc:Fallback>
        </mc:AlternateContent>
        <p:spPr>
          <a:xfrm>
            <a:off x="3251403" y="5410200"/>
            <a:ext cx="3027470" cy="720000"/>
          </a:xfrm>
          <a:prstGeom prst="rect">
            <a:avLst/>
          </a:prstGeom>
        </p:spPr>
      </p:pic>
      <p:pic>
        <p:nvPicPr>
          <p:cNvPr id="15" name="Picture 14" descr="latex-image-1.pdf"/>
          <p:cNvPicPr>
            <a:picLocks noChangeAspect="1"/>
          </p:cNvPicPr>
          <p:nvPr/>
        </p:nvPicPr>
        <mc:AlternateContent>
          <mc:Choice xmlns:ma="http://schemas.microsoft.com/office/mac/drawingml/2008/main" Requires="ma">
            <p:blipFill>
              <a:blip r:embed="rId11"/>
              <a:stretch>
                <a:fillRect/>
              </a:stretch>
            </p:blipFill>
          </mc:Choice>
          <mc:Fallback>
            <p:blipFill>
              <a:blip r:embed="rId12"/>
              <a:stretch>
                <a:fillRect/>
              </a:stretch>
            </p:blipFill>
          </mc:Fallback>
        </mc:AlternateContent>
        <p:spPr>
          <a:xfrm>
            <a:off x="5585466" y="1600056"/>
            <a:ext cx="1575249" cy="1440000"/>
          </a:xfrm>
          <a:prstGeom prst="rect">
            <a:avLst/>
          </a:prstGeom>
        </p:spPr>
      </p:pic>
      <p:sp>
        <p:nvSpPr>
          <p:cNvPr id="11" name="Slide Number Placeholder 10"/>
          <p:cNvSpPr>
            <a:spLocks noGrp="1"/>
          </p:cNvSpPr>
          <p:nvPr>
            <p:ph type="sldNum" sz="quarter" idx="12"/>
          </p:nvPr>
        </p:nvSpPr>
        <p:spPr/>
        <p:txBody>
          <a:bodyPr/>
          <a:lstStyle/>
          <a:p>
            <a:fld id="{2E081447-C3CE-9F4F-A689-9A72CAFF10CA}" type="slidenum">
              <a:rPr lang="en-US" smtClean="0"/>
              <a:pPr/>
              <a:t>44</a:t>
            </a:fld>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err="1" smtClean="0"/>
              <a:t>Vlasov</a:t>
            </a:r>
            <a:r>
              <a:rPr lang="en-US" sz="3400" dirty="0" smtClean="0"/>
              <a:t> equation</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pic>
        <p:nvPicPr>
          <p:cNvPr id="11" name="Picture 10"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1828800" y="1417638"/>
            <a:ext cx="5644965" cy="1368000"/>
          </a:xfrm>
          <a:prstGeom prst="rect">
            <a:avLst/>
          </a:prstGeom>
        </p:spPr>
      </p:pic>
      <p:sp>
        <p:nvSpPr>
          <p:cNvPr id="13" name="Content Placeholder 8"/>
          <p:cNvSpPr>
            <a:spLocks noGrp="1"/>
          </p:cNvSpPr>
          <p:nvPr>
            <p:ph idx="1"/>
          </p:nvPr>
        </p:nvSpPr>
        <p:spPr>
          <a:xfrm>
            <a:off x="609600" y="3276600"/>
            <a:ext cx="8077200" cy="1447800"/>
          </a:xfrm>
        </p:spPr>
        <p:txBody>
          <a:bodyPr>
            <a:normAutofit fontScale="70000" lnSpcReduction="20000"/>
          </a:bodyPr>
          <a:lstStyle/>
          <a:p>
            <a:r>
              <a:rPr lang="en-US" dirty="0" smtClean="0"/>
              <a:t>The beam (bunch) is described by a distribution function </a:t>
            </a:r>
            <a:r>
              <a:rPr lang="en-US" i="1" dirty="0" err="1" smtClean="0"/>
              <a:t>Ψ(z,</a:t>
            </a:r>
            <a:r>
              <a:rPr lang="en-US" i="1" dirty="0" err="1" smtClean="0">
                <a:latin typeface="Symbol" charset="2"/>
                <a:cs typeface="Symbol" charset="2"/>
              </a:rPr>
              <a:t>d</a:t>
            </a:r>
            <a:r>
              <a:rPr lang="en-US" i="1" dirty="0" err="1" smtClean="0"/>
              <a:t>,t</a:t>
            </a:r>
            <a:r>
              <a:rPr lang="en-US" i="1" dirty="0" smtClean="0"/>
              <a:t>)</a:t>
            </a:r>
            <a:r>
              <a:rPr lang="en-US" dirty="0" smtClean="0"/>
              <a:t>, solution of the </a:t>
            </a:r>
            <a:r>
              <a:rPr lang="en-US" dirty="0" err="1" smtClean="0"/>
              <a:t>Vlasov</a:t>
            </a:r>
            <a:r>
              <a:rPr lang="en-US" dirty="0" smtClean="0"/>
              <a:t> equation</a:t>
            </a:r>
          </a:p>
          <a:p>
            <a:r>
              <a:rPr lang="en-US" dirty="0" smtClean="0"/>
              <a:t>The stationary (equilibrium) solutions </a:t>
            </a:r>
            <a:r>
              <a:rPr lang="en-US" i="1" dirty="0" smtClean="0"/>
              <a:t>Ψ</a:t>
            </a:r>
            <a:r>
              <a:rPr lang="en-US" i="1" baseline="-25000" dirty="0" smtClean="0"/>
              <a:t>0</a:t>
            </a:r>
            <a:r>
              <a:rPr lang="en-US" i="1" dirty="0" smtClean="0"/>
              <a:t>(z,</a:t>
            </a:r>
            <a:r>
              <a:rPr lang="en-US" i="1" dirty="0" smtClean="0">
                <a:latin typeface="Symbol" charset="2"/>
                <a:cs typeface="Symbol" charset="2"/>
              </a:rPr>
              <a:t>d)</a:t>
            </a:r>
            <a:r>
              <a:rPr lang="en-US" dirty="0" smtClean="0">
                <a:latin typeface="Symbol" charset="2"/>
                <a:cs typeface="Symbol" charset="2"/>
              </a:rPr>
              <a:t> </a:t>
            </a:r>
            <a:r>
              <a:rPr lang="en-US" dirty="0" smtClean="0">
                <a:latin typeface="+mj-lt"/>
                <a:cs typeface="Symbol" charset="2"/>
              </a:rPr>
              <a:t>can be easily found because they must be functions of the Hamiltonian of the system</a:t>
            </a:r>
            <a:r>
              <a:rPr lang="en-US" dirty="0" smtClean="0"/>
              <a:t>   </a:t>
            </a:r>
          </a:p>
        </p:txBody>
      </p:sp>
      <p:pic>
        <p:nvPicPr>
          <p:cNvPr id="17" name="Picture 16" descr="latex-im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902200" y="4941455"/>
            <a:ext cx="7289428" cy="1511999"/>
          </a:xfrm>
          <a:prstGeom prst="rect">
            <a:avLst/>
          </a:prstGeom>
        </p:spPr>
      </p:pic>
      <p:sp>
        <p:nvSpPr>
          <p:cNvPr id="8" name="Slide Number Placeholder 7"/>
          <p:cNvSpPr>
            <a:spLocks noGrp="1"/>
          </p:cNvSpPr>
          <p:nvPr>
            <p:ph type="sldNum" sz="quarter" idx="12"/>
          </p:nvPr>
        </p:nvSpPr>
        <p:spPr/>
        <p:txBody>
          <a:bodyPr/>
          <a:lstStyle/>
          <a:p>
            <a:fld id="{2E081447-C3CE-9F4F-A689-9A72CAFF10CA}" type="slidenum">
              <a:rPr lang="en-US" smtClean="0"/>
              <a:pPr/>
              <a:t>45</a:t>
            </a:fld>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Stationary solutions</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pic>
        <p:nvPicPr>
          <p:cNvPr id="8" name="Picture 7"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822797" y="2036400"/>
            <a:ext cx="7864003" cy="720000"/>
          </a:xfrm>
          <a:prstGeom prst="rect">
            <a:avLst/>
          </a:prstGeom>
        </p:spPr>
      </p:pic>
      <p:pic>
        <p:nvPicPr>
          <p:cNvPr id="10" name="Picture 9" descr="latex-im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3324132" y="3733800"/>
            <a:ext cx="2978182" cy="720000"/>
          </a:xfrm>
          <a:prstGeom prst="rect">
            <a:avLst/>
          </a:prstGeom>
        </p:spPr>
      </p:pic>
      <p:pic>
        <p:nvPicPr>
          <p:cNvPr id="12" name="Picture 11" descr="latex-image-1.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3276600" y="5541600"/>
            <a:ext cx="3025714" cy="720000"/>
          </a:xfrm>
          <a:prstGeom prst="rect">
            <a:avLst/>
          </a:prstGeom>
        </p:spPr>
      </p:pic>
      <p:sp>
        <p:nvSpPr>
          <p:cNvPr id="14" name="TextBox 13"/>
          <p:cNvSpPr txBox="1"/>
          <p:nvPr/>
        </p:nvSpPr>
        <p:spPr>
          <a:xfrm>
            <a:off x="773545" y="1417638"/>
            <a:ext cx="4572000" cy="369332"/>
          </a:xfrm>
          <a:prstGeom prst="rect">
            <a:avLst/>
          </a:prstGeom>
          <a:noFill/>
        </p:spPr>
        <p:txBody>
          <a:bodyPr wrap="square" rtlCol="0">
            <a:spAutoFit/>
          </a:bodyPr>
          <a:lstStyle/>
          <a:p>
            <a:r>
              <a:rPr lang="en-US" dirty="0" smtClean="0"/>
              <a:t>General solution with wake fields</a:t>
            </a:r>
            <a:endParaRPr lang="en-US" dirty="0"/>
          </a:p>
        </p:txBody>
      </p:sp>
      <p:sp>
        <p:nvSpPr>
          <p:cNvPr id="15" name="TextBox 14"/>
          <p:cNvSpPr txBox="1"/>
          <p:nvPr/>
        </p:nvSpPr>
        <p:spPr>
          <a:xfrm>
            <a:off x="773545" y="3131250"/>
            <a:ext cx="4572000" cy="369332"/>
          </a:xfrm>
          <a:prstGeom prst="rect">
            <a:avLst/>
          </a:prstGeom>
          <a:noFill/>
        </p:spPr>
        <p:txBody>
          <a:bodyPr wrap="square" rtlCol="0">
            <a:spAutoFit/>
          </a:bodyPr>
          <a:lstStyle/>
          <a:p>
            <a:r>
              <a:rPr lang="en-US" dirty="0" smtClean="0"/>
              <a:t>General solution without wake fields</a:t>
            </a:r>
            <a:endParaRPr lang="en-US" dirty="0"/>
          </a:p>
        </p:txBody>
      </p:sp>
      <p:sp>
        <p:nvSpPr>
          <p:cNvPr id="16" name="TextBox 15"/>
          <p:cNvSpPr txBox="1"/>
          <p:nvPr/>
        </p:nvSpPr>
        <p:spPr>
          <a:xfrm>
            <a:off x="822796" y="4812268"/>
            <a:ext cx="5479518" cy="369332"/>
          </a:xfrm>
          <a:prstGeom prst="rect">
            <a:avLst/>
          </a:prstGeom>
          <a:noFill/>
        </p:spPr>
        <p:txBody>
          <a:bodyPr wrap="square" rtlCol="0">
            <a:spAutoFit/>
          </a:bodyPr>
          <a:lstStyle/>
          <a:p>
            <a:r>
              <a:rPr lang="en-US" dirty="0" smtClean="0"/>
              <a:t>Distribution has to satisfy the normalization condition</a:t>
            </a:r>
            <a:endParaRPr lang="en-US" dirty="0"/>
          </a:p>
        </p:txBody>
      </p:sp>
      <p:sp>
        <p:nvSpPr>
          <p:cNvPr id="11" name="Slide Number Placeholder 10"/>
          <p:cNvSpPr>
            <a:spLocks noGrp="1"/>
          </p:cNvSpPr>
          <p:nvPr>
            <p:ph type="sldNum" sz="quarter" idx="12"/>
          </p:nvPr>
        </p:nvSpPr>
        <p:spPr/>
        <p:txBody>
          <a:bodyPr/>
          <a:lstStyle/>
          <a:p>
            <a:fld id="{2E081447-C3CE-9F4F-A689-9A72CAFF10CA}" type="slidenum">
              <a:rPr lang="en-US" smtClean="0"/>
              <a:pPr/>
              <a:t>46</a:t>
            </a:fld>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Stationary solutions, matching</a:t>
            </a:r>
            <a:br>
              <a:rPr lang="en-US" sz="3400" dirty="0" smtClean="0"/>
            </a:br>
            <a:r>
              <a:rPr lang="en-US" sz="3400" dirty="0" smtClean="0"/>
              <a:t>(no wake fields)</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pic>
        <p:nvPicPr>
          <p:cNvPr id="11" name="Picture 10"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1304636" y="2043545"/>
            <a:ext cx="2692987" cy="540000"/>
          </a:xfrm>
          <a:prstGeom prst="rect">
            <a:avLst/>
          </a:prstGeom>
        </p:spPr>
      </p:pic>
      <p:sp>
        <p:nvSpPr>
          <p:cNvPr id="13" name="TextBox 12"/>
          <p:cNvSpPr txBox="1"/>
          <p:nvPr/>
        </p:nvSpPr>
        <p:spPr>
          <a:xfrm>
            <a:off x="773544" y="1417638"/>
            <a:ext cx="7290456" cy="369332"/>
          </a:xfrm>
          <a:prstGeom prst="rect">
            <a:avLst/>
          </a:prstGeom>
          <a:noFill/>
        </p:spPr>
        <p:txBody>
          <a:bodyPr wrap="square" rtlCol="0">
            <a:spAutoFit/>
          </a:bodyPr>
          <a:lstStyle/>
          <a:p>
            <a:r>
              <a:rPr lang="en-US" dirty="0" smtClean="0"/>
              <a:t>Let’s use the </a:t>
            </a:r>
            <a:r>
              <a:rPr lang="en-US" dirty="0" err="1" smtClean="0"/>
              <a:t>linearized</a:t>
            </a:r>
            <a:r>
              <a:rPr lang="en-US" dirty="0" smtClean="0"/>
              <a:t> potential (bunch much shorter than the bucket)</a:t>
            </a:r>
            <a:endParaRPr lang="en-US" dirty="0"/>
          </a:p>
        </p:txBody>
      </p:sp>
      <p:sp>
        <p:nvSpPr>
          <p:cNvPr id="17" name="TextBox 16"/>
          <p:cNvSpPr txBox="1"/>
          <p:nvPr/>
        </p:nvSpPr>
        <p:spPr>
          <a:xfrm>
            <a:off x="773544" y="2768211"/>
            <a:ext cx="7290456" cy="369332"/>
          </a:xfrm>
          <a:prstGeom prst="rect">
            <a:avLst/>
          </a:prstGeom>
          <a:noFill/>
        </p:spPr>
        <p:txBody>
          <a:bodyPr wrap="square" rtlCol="0">
            <a:spAutoFit/>
          </a:bodyPr>
          <a:lstStyle/>
          <a:p>
            <a:r>
              <a:rPr lang="en-US" dirty="0" smtClean="0"/>
              <a:t>and we choose an exponential solution (double Gaussian)</a:t>
            </a:r>
            <a:endParaRPr lang="en-US" dirty="0"/>
          </a:p>
        </p:txBody>
      </p:sp>
      <p:pic>
        <p:nvPicPr>
          <p:cNvPr id="18" name="Picture 17" descr="latex-im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1304636" y="3429000"/>
            <a:ext cx="5776001" cy="684000"/>
          </a:xfrm>
          <a:prstGeom prst="rect">
            <a:avLst/>
          </a:prstGeom>
        </p:spPr>
      </p:pic>
      <p:sp>
        <p:nvSpPr>
          <p:cNvPr id="19" name="TextBox 18"/>
          <p:cNvSpPr txBox="1"/>
          <p:nvPr/>
        </p:nvSpPr>
        <p:spPr>
          <a:xfrm>
            <a:off x="773544" y="4343400"/>
            <a:ext cx="7290456" cy="369332"/>
          </a:xfrm>
          <a:prstGeom prst="rect">
            <a:avLst/>
          </a:prstGeom>
          <a:noFill/>
        </p:spPr>
        <p:txBody>
          <a:bodyPr wrap="square" rtlCol="0">
            <a:spAutoFit/>
          </a:bodyPr>
          <a:lstStyle/>
          <a:p>
            <a:r>
              <a:rPr lang="en-US" dirty="0" smtClean="0"/>
              <a:t>This corresponds to a simply Gaussian momentum distribution</a:t>
            </a:r>
            <a:endParaRPr lang="en-US" dirty="0"/>
          </a:p>
        </p:txBody>
      </p:sp>
      <p:pic>
        <p:nvPicPr>
          <p:cNvPr id="20" name="Picture 19" descr="latex-image-1.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1748546" y="4876800"/>
            <a:ext cx="5051455" cy="648000"/>
          </a:xfrm>
          <a:prstGeom prst="rect">
            <a:avLst/>
          </a:prstGeom>
        </p:spPr>
      </p:pic>
      <p:pic>
        <p:nvPicPr>
          <p:cNvPr id="21" name="Picture 20" descr="latex-image-1.pdf"/>
          <p:cNvPicPr>
            <a:picLocks noChangeAspect="1"/>
          </p:cNvPicPr>
          <p:nvPr/>
        </p:nvPicPr>
        <mc:AlternateContent>
          <mc:Choice xmlns:ma="http://schemas.microsoft.com/office/mac/drawingml/2008/main" Requires="ma">
            <p:blipFill>
              <a:blip r:embed="rId10"/>
              <a:stretch>
                <a:fillRect/>
              </a:stretch>
            </p:blipFill>
          </mc:Choice>
          <mc:Fallback>
            <p:blipFill>
              <a:blip r:embed="rId11"/>
              <a:stretch>
                <a:fillRect/>
              </a:stretch>
            </p:blipFill>
          </mc:Fallback>
        </mc:AlternateContent>
        <p:spPr>
          <a:xfrm>
            <a:off x="2667000" y="5791200"/>
            <a:ext cx="3605930" cy="648000"/>
          </a:xfrm>
          <a:prstGeom prst="rect">
            <a:avLst/>
          </a:prstGeom>
        </p:spPr>
      </p:pic>
      <p:sp>
        <p:nvSpPr>
          <p:cNvPr id="12" name="Slide Number Placeholder 11"/>
          <p:cNvSpPr>
            <a:spLocks noGrp="1"/>
          </p:cNvSpPr>
          <p:nvPr>
            <p:ph type="sldNum" sz="quarter" idx="12"/>
          </p:nvPr>
        </p:nvSpPr>
        <p:spPr/>
        <p:txBody>
          <a:bodyPr/>
          <a:lstStyle/>
          <a:p>
            <a:fld id="{2E081447-C3CE-9F4F-A689-9A72CAFF10CA}" type="slidenum">
              <a:rPr lang="en-US" smtClean="0"/>
              <a:pPr/>
              <a:t>47</a:t>
            </a:fld>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Rounded Rectangle 15"/>
          <p:cNvSpPr/>
          <p:nvPr/>
        </p:nvSpPr>
        <p:spPr>
          <a:xfrm>
            <a:off x="3625274" y="5367673"/>
            <a:ext cx="2020453" cy="1074691"/>
          </a:xfrm>
          <a:prstGeom prst="roundRect">
            <a:avLst/>
          </a:prstGeom>
          <a:solidFill>
            <a:srgbClr val="FF0000">
              <a:alpha val="54000"/>
            </a:srgbClr>
          </a:solidFill>
          <a:ln w="38100" cap="flat" cmpd="sng" algn="ctr">
            <a:solidFill>
              <a:srgbClr val="5049FF"/>
            </a:solidFill>
            <a:prstDash val="solid"/>
            <a:round/>
            <a:headEnd type="none" w="med" len="med"/>
            <a:tailEnd type="none" w="med" len="med"/>
          </a:ln>
          <a:effectLst>
            <a:outerShdw blurRad="50800" dist="101600" dir="2700000" algn="br" rotWithShape="0">
              <a:srgbClr val="00009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3400" dirty="0" smtClean="0"/>
              <a:t>Stationary solutions, matching</a:t>
            </a:r>
            <a:br>
              <a:rPr lang="en-US" sz="3400" dirty="0" smtClean="0"/>
            </a:br>
            <a:r>
              <a:rPr lang="en-US" sz="3400" dirty="0" smtClean="0"/>
              <a:t>(no wake fields)</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3" name="TextBox 12"/>
          <p:cNvSpPr txBox="1"/>
          <p:nvPr/>
        </p:nvSpPr>
        <p:spPr>
          <a:xfrm>
            <a:off x="773544" y="1417638"/>
            <a:ext cx="7290456" cy="369332"/>
          </a:xfrm>
          <a:prstGeom prst="rect">
            <a:avLst/>
          </a:prstGeom>
          <a:noFill/>
        </p:spPr>
        <p:txBody>
          <a:bodyPr wrap="square" rtlCol="0">
            <a:spAutoFit/>
          </a:bodyPr>
          <a:lstStyle/>
          <a:p>
            <a:r>
              <a:rPr lang="en-US" dirty="0" smtClean="0"/>
              <a:t>And also Gaussian distribution in </a:t>
            </a:r>
            <a:r>
              <a:rPr lang="en-US" dirty="0" err="1" smtClean="0"/>
              <a:t>z</a:t>
            </a:r>
            <a:endParaRPr lang="en-US" dirty="0"/>
          </a:p>
        </p:txBody>
      </p:sp>
      <p:sp>
        <p:nvSpPr>
          <p:cNvPr id="19" name="TextBox 18"/>
          <p:cNvSpPr txBox="1"/>
          <p:nvPr/>
        </p:nvSpPr>
        <p:spPr>
          <a:xfrm>
            <a:off x="773544" y="4343399"/>
            <a:ext cx="7456056" cy="646331"/>
          </a:xfrm>
          <a:prstGeom prst="rect">
            <a:avLst/>
          </a:prstGeom>
          <a:noFill/>
        </p:spPr>
        <p:txBody>
          <a:bodyPr wrap="square" rtlCol="0">
            <a:spAutoFit/>
          </a:bodyPr>
          <a:lstStyle/>
          <a:p>
            <a:r>
              <a:rPr lang="en-US" dirty="0" smtClean="0"/>
              <a:t>The extensions of line density and momentum distribution, quantified by their </a:t>
            </a:r>
            <a:r>
              <a:rPr lang="en-US" dirty="0" err="1" smtClean="0"/>
              <a:t>rms</a:t>
            </a:r>
            <a:r>
              <a:rPr lang="en-US" dirty="0" smtClean="0"/>
              <a:t> values, are not independent, but related through the </a:t>
            </a:r>
            <a:r>
              <a:rPr lang="en-US" b="1" dirty="0" smtClean="0">
                <a:solidFill>
                  <a:srgbClr val="FF0000"/>
                </a:solidFill>
                <a:hlinkClick r:id="rId4" action="ppaction://hlinkfile"/>
              </a:rPr>
              <a:t>matching condition</a:t>
            </a:r>
            <a:endParaRPr lang="en-US" b="1" dirty="0">
              <a:solidFill>
                <a:srgbClr val="FF0000"/>
              </a:solidFill>
            </a:endParaRPr>
          </a:p>
        </p:txBody>
      </p:sp>
      <p:pic>
        <p:nvPicPr>
          <p:cNvPr id="12" name="Picture 11" descr="latex-image-1.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1457036" y="2209800"/>
            <a:ext cx="4665600" cy="648000"/>
          </a:xfrm>
          <a:prstGeom prst="rect">
            <a:avLst/>
          </a:prstGeom>
        </p:spPr>
      </p:pic>
      <p:pic>
        <p:nvPicPr>
          <p:cNvPr id="14" name="Picture 13" descr="latex-image-1.pdf"/>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2286000" y="3352800"/>
            <a:ext cx="4885483" cy="648000"/>
          </a:xfrm>
          <a:prstGeom prst="rect">
            <a:avLst/>
          </a:prstGeom>
        </p:spPr>
      </p:pic>
      <p:pic>
        <p:nvPicPr>
          <p:cNvPr id="15" name="Picture 14" descr="latex-image-1.pdf"/>
          <p:cNvPicPr>
            <a:picLocks noChangeAspect="1"/>
          </p:cNvPicPr>
          <p:nvPr/>
        </p:nvPicPr>
        <mc:AlternateContent>
          <mc:Choice xmlns:ma="http://schemas.microsoft.com/office/mac/drawingml/2008/main" Requires="ma">
            <p:blipFill>
              <a:blip r:embed="rId9"/>
              <a:stretch>
                <a:fillRect/>
              </a:stretch>
            </p:blipFill>
          </mc:Choice>
          <mc:Fallback>
            <p:blipFill>
              <a:blip r:embed="rId10"/>
              <a:stretch>
                <a:fillRect/>
              </a:stretch>
            </p:blipFill>
          </mc:Fallback>
        </mc:AlternateContent>
        <p:spPr>
          <a:xfrm>
            <a:off x="3810000" y="5486400"/>
            <a:ext cx="1685224" cy="828000"/>
          </a:xfrm>
          <a:prstGeom prst="rect">
            <a:avLst/>
          </a:prstGeom>
        </p:spPr>
      </p:pic>
      <p:sp>
        <p:nvSpPr>
          <p:cNvPr id="11" name="Slide Number Placeholder 10"/>
          <p:cNvSpPr>
            <a:spLocks noGrp="1"/>
          </p:cNvSpPr>
          <p:nvPr>
            <p:ph type="sldNum" sz="quarter" idx="12"/>
          </p:nvPr>
        </p:nvSpPr>
        <p:spPr/>
        <p:txBody>
          <a:bodyPr/>
          <a:lstStyle/>
          <a:p>
            <a:fld id="{2E081447-C3CE-9F4F-A689-9A72CAFF10CA}" type="slidenum">
              <a:rPr lang="en-US" smtClean="0"/>
              <a:pPr/>
              <a:t>48</a:t>
            </a:fld>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Stationary solutions, matching</a:t>
            </a:r>
            <a:br>
              <a:rPr lang="en-US" sz="3400" dirty="0" smtClean="0"/>
            </a:br>
            <a:r>
              <a:rPr lang="en-US" sz="3400" dirty="0" smtClean="0"/>
              <a:t>(no wake fields)</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3" name="TextBox 12"/>
          <p:cNvSpPr txBox="1"/>
          <p:nvPr/>
        </p:nvSpPr>
        <p:spPr>
          <a:xfrm>
            <a:off x="773544" y="1786970"/>
            <a:ext cx="7290456" cy="369332"/>
          </a:xfrm>
          <a:prstGeom prst="rect">
            <a:avLst/>
          </a:prstGeom>
          <a:noFill/>
        </p:spPr>
        <p:txBody>
          <a:bodyPr wrap="square" rtlCol="0">
            <a:spAutoFit/>
          </a:bodyPr>
          <a:lstStyle/>
          <a:p>
            <a:r>
              <a:rPr lang="en-US" dirty="0" smtClean="0"/>
              <a:t>A possible equilibrium solution for the short bunch is therefore</a:t>
            </a:r>
            <a:endParaRPr lang="en-US" dirty="0"/>
          </a:p>
        </p:txBody>
      </p:sp>
      <p:pic>
        <p:nvPicPr>
          <p:cNvPr id="11" name="Picture 10"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2209800" y="2438400"/>
            <a:ext cx="5047826" cy="720000"/>
          </a:xfrm>
          <a:prstGeom prst="rect">
            <a:avLst/>
          </a:prstGeom>
        </p:spPr>
      </p:pic>
      <p:sp>
        <p:nvSpPr>
          <p:cNvPr id="16" name="Content Placeholder 8"/>
          <p:cNvSpPr>
            <a:spLocks noGrp="1"/>
          </p:cNvSpPr>
          <p:nvPr>
            <p:ph idx="1"/>
          </p:nvPr>
        </p:nvSpPr>
        <p:spPr>
          <a:xfrm>
            <a:off x="609600" y="3352800"/>
            <a:ext cx="8077200" cy="3200400"/>
          </a:xfrm>
        </p:spPr>
        <p:txBody>
          <a:bodyPr>
            <a:normAutofit fontScale="62500" lnSpcReduction="20000"/>
          </a:bodyPr>
          <a:lstStyle/>
          <a:p>
            <a:r>
              <a:rPr lang="en-US" dirty="0" err="1" smtClean="0">
                <a:latin typeface="Symbol" charset="2"/>
                <a:cs typeface="Symbol" charset="2"/>
              </a:rPr>
              <a:t>s</a:t>
            </a:r>
            <a:r>
              <a:rPr lang="en-US" baseline="-25000" dirty="0" err="1" smtClean="0"/>
              <a:t>z</a:t>
            </a:r>
            <a:r>
              <a:rPr lang="en-US" dirty="0" smtClean="0"/>
              <a:t> and </a:t>
            </a:r>
            <a:r>
              <a:rPr lang="en-US" dirty="0" err="1" smtClean="0">
                <a:latin typeface="Symbol" charset="2"/>
                <a:cs typeface="Symbol" charset="2"/>
              </a:rPr>
              <a:t>s</a:t>
            </a:r>
            <a:r>
              <a:rPr lang="en-US" baseline="-25000" dirty="0" err="1" smtClean="0">
                <a:latin typeface="Symbol" charset="2"/>
                <a:cs typeface="Symbol" charset="2"/>
              </a:rPr>
              <a:t>d</a:t>
            </a:r>
            <a:r>
              <a:rPr lang="en-US" dirty="0" smtClean="0"/>
              <a:t> must be determined through</a:t>
            </a:r>
          </a:p>
          <a:p>
            <a:pPr lvl="1"/>
            <a:r>
              <a:rPr lang="en-US" dirty="0" smtClean="0"/>
              <a:t>Lepton machine: Gaussian solution matches naturally the problem, because the Gaussian distribution in momentum, as well as its </a:t>
            </a:r>
            <a:r>
              <a:rPr lang="en-US" dirty="0" err="1" smtClean="0"/>
              <a:t>rms</a:t>
            </a:r>
            <a:r>
              <a:rPr lang="en-US" dirty="0" smtClean="0"/>
              <a:t> value </a:t>
            </a:r>
            <a:r>
              <a:rPr lang="en-US" dirty="0" err="1" smtClean="0">
                <a:latin typeface="Symbol" charset="2"/>
                <a:cs typeface="Symbol" charset="2"/>
              </a:rPr>
              <a:t>s</a:t>
            </a:r>
            <a:r>
              <a:rPr lang="en-US" baseline="-25000" dirty="0" err="1" smtClean="0">
                <a:latin typeface="Symbol" charset="2"/>
                <a:cs typeface="Symbol" charset="2"/>
              </a:rPr>
              <a:t>d</a:t>
            </a:r>
            <a:r>
              <a:rPr lang="en-US" dirty="0" smtClean="0"/>
              <a:t>, are fixed by the equilibrium between radiation damping and quantum excitation. The </a:t>
            </a:r>
            <a:r>
              <a:rPr lang="en-US" dirty="0" err="1" smtClean="0">
                <a:latin typeface="Symbol" charset="2"/>
                <a:cs typeface="Symbol" charset="2"/>
              </a:rPr>
              <a:t>s</a:t>
            </a:r>
            <a:r>
              <a:rPr lang="en-US" baseline="-25000" dirty="0" err="1" smtClean="0"/>
              <a:t>z</a:t>
            </a:r>
            <a:r>
              <a:rPr lang="en-US" dirty="0" smtClean="0"/>
              <a:t> is then given by the matching condition</a:t>
            </a:r>
          </a:p>
          <a:p>
            <a:pPr lvl="1"/>
            <a:r>
              <a:rPr lang="en-US" dirty="0" err="1" smtClean="0"/>
              <a:t>Hadron</a:t>
            </a:r>
            <a:r>
              <a:rPr lang="en-US" dirty="0" smtClean="0"/>
              <a:t> machine: Gaussian distribution could be incorrect or inaccurate. However, we usually know the longitudinal </a:t>
            </a:r>
            <a:r>
              <a:rPr lang="en-US" dirty="0" err="1" smtClean="0"/>
              <a:t>emittance</a:t>
            </a:r>
            <a:r>
              <a:rPr lang="en-US" dirty="0" smtClean="0"/>
              <a:t> (conserved through a chain in absence of any, voluntary or not, blow up mechanism) and can therefore determine </a:t>
            </a:r>
            <a:r>
              <a:rPr lang="en-US" dirty="0" err="1" smtClean="0">
                <a:latin typeface="Symbol" charset="2"/>
                <a:cs typeface="Symbol" charset="2"/>
              </a:rPr>
              <a:t>s</a:t>
            </a:r>
            <a:r>
              <a:rPr lang="en-US" baseline="-25000" dirty="0" err="1" smtClean="0"/>
              <a:t>z</a:t>
            </a:r>
            <a:r>
              <a:rPr lang="en-US" dirty="0" smtClean="0"/>
              <a:t> and </a:t>
            </a:r>
            <a:r>
              <a:rPr lang="en-US" dirty="0" err="1" smtClean="0">
                <a:latin typeface="Symbol" charset="2"/>
                <a:cs typeface="Symbol" charset="2"/>
              </a:rPr>
              <a:t>s</a:t>
            </a:r>
            <a:r>
              <a:rPr lang="en-US" baseline="-25000" dirty="0" err="1" smtClean="0">
                <a:latin typeface="Symbol" charset="2"/>
                <a:cs typeface="Symbol" charset="2"/>
              </a:rPr>
              <a:t>d</a:t>
            </a:r>
            <a:r>
              <a:rPr lang="en-US" dirty="0" smtClean="0"/>
              <a:t> of a Gaussian solution from the </a:t>
            </a:r>
            <a:r>
              <a:rPr lang="en-US" dirty="0" err="1" smtClean="0"/>
              <a:t>emittance</a:t>
            </a:r>
            <a:r>
              <a:rPr lang="en-US" dirty="0" smtClean="0"/>
              <a:t> (proportional to the product </a:t>
            </a:r>
            <a:r>
              <a:rPr lang="en-US" dirty="0" err="1" smtClean="0">
                <a:latin typeface="Symbol" charset="2"/>
                <a:cs typeface="Symbol" charset="2"/>
              </a:rPr>
              <a:t>gs</a:t>
            </a:r>
            <a:r>
              <a:rPr lang="en-US" baseline="-25000" dirty="0" err="1" smtClean="0"/>
              <a:t>z</a:t>
            </a:r>
            <a:r>
              <a:rPr lang="en-US" dirty="0" err="1" smtClean="0">
                <a:latin typeface="Symbol" charset="2"/>
                <a:cs typeface="Symbol" charset="2"/>
              </a:rPr>
              <a:t>s</a:t>
            </a:r>
            <a:r>
              <a:rPr lang="en-US" baseline="-25000" dirty="0" err="1" smtClean="0">
                <a:latin typeface="Symbol" charset="2"/>
                <a:cs typeface="Symbol" charset="2"/>
              </a:rPr>
              <a:t>d</a:t>
            </a:r>
            <a:r>
              <a:rPr lang="en-US" dirty="0" smtClean="0"/>
              <a:t>) and the matching condition</a:t>
            </a:r>
          </a:p>
          <a:p>
            <a:r>
              <a:rPr lang="en-US" dirty="0" smtClean="0"/>
              <a:t>The matching condition is true only for short bunches, the problem of nonlinear matching will be considered later </a:t>
            </a:r>
          </a:p>
          <a:p>
            <a:pPr lvl="1"/>
            <a:endParaRPr lang="en-US" dirty="0" smtClean="0"/>
          </a:p>
          <a:p>
            <a:pPr lvl="1"/>
            <a:endParaRPr lang="en-US" dirty="0" smtClean="0"/>
          </a:p>
        </p:txBody>
      </p:sp>
      <p:sp>
        <p:nvSpPr>
          <p:cNvPr id="8" name="Slide Number Placeholder 7"/>
          <p:cNvSpPr>
            <a:spLocks noGrp="1"/>
          </p:cNvSpPr>
          <p:nvPr>
            <p:ph type="sldNum" sz="quarter" idx="12"/>
          </p:nvPr>
        </p:nvSpPr>
        <p:spPr/>
        <p:txBody>
          <a:bodyPr/>
          <a:lstStyle/>
          <a:p>
            <a:fld id="{2E081447-C3CE-9F4F-A689-9A72CAFF10CA}" type="slidenum">
              <a:rPr lang="en-US" smtClean="0"/>
              <a:pPr/>
              <a:t>49</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800" dirty="0" smtClean="0"/>
              <a:t>Space charge</a:t>
            </a:r>
            <a:endParaRPr lang="en-US" sz="3800" dirty="0"/>
          </a:p>
        </p:txBody>
      </p:sp>
      <p:sp>
        <p:nvSpPr>
          <p:cNvPr id="3" name="Content Placeholder 2"/>
          <p:cNvSpPr>
            <a:spLocks noGrp="1"/>
          </p:cNvSpPr>
          <p:nvPr>
            <p:ph idx="1"/>
          </p:nvPr>
        </p:nvSpPr>
        <p:spPr>
          <a:xfrm>
            <a:off x="4800600" y="1417638"/>
            <a:ext cx="3886200" cy="838200"/>
          </a:xfrm>
        </p:spPr>
        <p:txBody>
          <a:bodyPr>
            <a:normAutofit/>
          </a:bodyPr>
          <a:lstStyle/>
          <a:p>
            <a:pPr>
              <a:buNone/>
            </a:pPr>
            <a:r>
              <a:rPr lang="en-US" sz="2000" dirty="0" smtClean="0"/>
              <a:t>We do the calculation for a ring-shaped distribution </a:t>
            </a:r>
            <a:r>
              <a:rPr lang="en-US" sz="2000" i="1" dirty="0" err="1" smtClean="0">
                <a:latin typeface="Symbol" charset="2"/>
                <a:cs typeface="Symbol" charset="2"/>
              </a:rPr>
              <a:t>l</a:t>
            </a:r>
            <a:r>
              <a:rPr lang="en-US" sz="2000" i="1" dirty="0" err="1" smtClean="0"/>
              <a:t>(s-</a:t>
            </a:r>
            <a:r>
              <a:rPr lang="en-US" sz="2000" i="1" dirty="0" err="1" smtClean="0">
                <a:latin typeface="Symbol" charset="2"/>
                <a:cs typeface="Symbol" charset="2"/>
              </a:rPr>
              <a:t>b</a:t>
            </a:r>
            <a:r>
              <a:rPr lang="en-US" sz="2000" i="1" dirty="0" err="1" smtClean="0"/>
              <a:t>ct</a:t>
            </a:r>
            <a:r>
              <a:rPr lang="en-US" sz="2000" i="1" dirty="0" smtClean="0"/>
              <a:t>)</a:t>
            </a:r>
            <a:r>
              <a:rPr lang="en-US" sz="2000" dirty="0" smtClean="0"/>
              <a:t> </a:t>
            </a:r>
            <a:endParaRPr lang="en-US" sz="2000" dirty="0"/>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pic>
        <p:nvPicPr>
          <p:cNvPr id="6" name="Picture 5"/>
          <p:cNvPicPr>
            <a:picLocks noChangeAspect="1"/>
          </p:cNvPicPr>
          <p:nvPr/>
        </p:nvPicPr>
        <p:blipFill>
          <a:blip r:embed="rId4"/>
          <a:stretch>
            <a:fillRect/>
          </a:stretch>
        </p:blipFill>
        <p:spPr>
          <a:xfrm>
            <a:off x="350882" y="1734000"/>
            <a:ext cx="3916318" cy="4680000"/>
          </a:xfrm>
          <a:prstGeom prst="rect">
            <a:avLst/>
          </a:prstGeom>
        </p:spPr>
      </p:pic>
      <p:pic>
        <p:nvPicPr>
          <p:cNvPr id="7" name="Picture 6" descr="latex-image-1.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5508655" y="2255838"/>
            <a:ext cx="2555345" cy="1440000"/>
          </a:xfrm>
          <a:prstGeom prst="rect">
            <a:avLst/>
          </a:prstGeom>
        </p:spPr>
      </p:pic>
      <p:pic>
        <p:nvPicPr>
          <p:cNvPr id="8" name="Picture 7" descr="latex-image-1.pdf"/>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5508655" y="4417812"/>
            <a:ext cx="2649176" cy="540000"/>
          </a:xfrm>
          <a:prstGeom prst="rect">
            <a:avLst/>
          </a:prstGeom>
        </p:spPr>
      </p:pic>
      <p:pic>
        <p:nvPicPr>
          <p:cNvPr id="9" name="Picture 8" descr="latex-image-1.pdf"/>
          <p:cNvPicPr>
            <a:picLocks noChangeAspect="1"/>
          </p:cNvPicPr>
          <p:nvPr/>
        </p:nvPicPr>
        <mc:AlternateContent>
          <mc:Choice xmlns:ma="http://schemas.microsoft.com/office/mac/drawingml/2008/main" Requires="ma">
            <p:blipFill>
              <a:blip r:embed="rId9"/>
              <a:stretch>
                <a:fillRect/>
              </a:stretch>
            </p:blipFill>
          </mc:Choice>
          <mc:Fallback>
            <p:blipFill>
              <a:blip r:embed="rId10"/>
              <a:stretch>
                <a:fillRect/>
              </a:stretch>
            </p:blipFill>
          </mc:Fallback>
        </mc:AlternateContent>
        <p:spPr>
          <a:xfrm>
            <a:off x="4267200" y="5334000"/>
            <a:ext cx="4709239" cy="1080000"/>
          </a:xfrm>
          <a:prstGeom prst="rect">
            <a:avLst/>
          </a:prstGeom>
        </p:spPr>
      </p:pic>
      <p:sp>
        <p:nvSpPr>
          <p:cNvPr id="10" name="TextBox 9"/>
          <p:cNvSpPr txBox="1"/>
          <p:nvPr/>
        </p:nvSpPr>
        <p:spPr>
          <a:xfrm>
            <a:off x="6553200" y="3886202"/>
            <a:ext cx="2423239" cy="523220"/>
          </a:xfrm>
          <a:prstGeom prst="rect">
            <a:avLst/>
          </a:prstGeom>
          <a:noFill/>
        </p:spPr>
        <p:txBody>
          <a:bodyPr wrap="square" rtlCol="0">
            <a:spAutoFit/>
          </a:bodyPr>
          <a:lstStyle/>
          <a:p>
            <a:r>
              <a:rPr lang="en-US" sz="1400" dirty="0" smtClean="0"/>
              <a:t>3</a:t>
            </a:r>
            <a:r>
              <a:rPr lang="en-US" sz="1400" baseline="30000" dirty="0" smtClean="0"/>
              <a:t>rd</a:t>
            </a:r>
            <a:r>
              <a:rPr lang="en-US" sz="1400" dirty="0" smtClean="0"/>
              <a:t> Maxwell equation, or Faraday-Neumann law</a:t>
            </a:r>
            <a:endParaRPr lang="en-US" sz="1400" dirty="0"/>
          </a:p>
        </p:txBody>
      </p:sp>
      <p:sp>
        <p:nvSpPr>
          <p:cNvPr id="11" name="Rounded Rectangle 10"/>
          <p:cNvSpPr/>
          <p:nvPr/>
        </p:nvSpPr>
        <p:spPr>
          <a:xfrm>
            <a:off x="5257800" y="3886201"/>
            <a:ext cx="3429000" cy="1161019"/>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2E081447-C3CE-9F4F-A689-9A72CAFF10CA}" type="slidenum">
              <a:rPr lang="en-US" smtClean="0"/>
              <a:pPr/>
              <a:t>5</a:t>
            </a:fld>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Stationary solutions, matching</a:t>
            </a:r>
            <a:br>
              <a:rPr lang="en-US" sz="3400" dirty="0" smtClean="0"/>
            </a:br>
            <a:r>
              <a:rPr lang="en-US" sz="3400" dirty="0" smtClean="0"/>
              <a:t>(no wake fields)</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3" name="TextBox 12"/>
          <p:cNvSpPr txBox="1"/>
          <p:nvPr/>
        </p:nvSpPr>
        <p:spPr>
          <a:xfrm>
            <a:off x="773544" y="1786970"/>
            <a:ext cx="7608456" cy="646331"/>
          </a:xfrm>
          <a:prstGeom prst="rect">
            <a:avLst/>
          </a:prstGeom>
          <a:noFill/>
        </p:spPr>
        <p:txBody>
          <a:bodyPr wrap="square" rtlCol="0">
            <a:spAutoFit/>
          </a:bodyPr>
          <a:lstStyle/>
          <a:p>
            <a:r>
              <a:rPr lang="en-US" dirty="0" smtClean="0"/>
              <a:t>For hadrons, some times an elliptical distribution in phase space could be preferable, which corresponds to parabolic distributions in </a:t>
            </a:r>
            <a:r>
              <a:rPr lang="en-US" dirty="0" err="1" smtClean="0"/>
              <a:t>z</a:t>
            </a:r>
            <a:r>
              <a:rPr lang="en-US" dirty="0" smtClean="0"/>
              <a:t> and </a:t>
            </a:r>
            <a:r>
              <a:rPr lang="en-US" dirty="0" err="1" smtClean="0">
                <a:latin typeface="Symbol" charset="2"/>
                <a:cs typeface="Symbol" charset="2"/>
              </a:rPr>
              <a:t>d</a:t>
            </a:r>
            <a:r>
              <a:rPr lang="en-US" dirty="0" smtClean="0"/>
              <a:t> (</a:t>
            </a:r>
            <a:r>
              <a:rPr lang="en-US" b="1" dirty="0" smtClean="0">
                <a:solidFill>
                  <a:srgbClr val="FF0000"/>
                </a:solidFill>
              </a:rPr>
              <a:t>exercise 1</a:t>
            </a:r>
            <a:r>
              <a:rPr lang="en-US" dirty="0" smtClean="0"/>
              <a:t>)</a:t>
            </a:r>
            <a:endParaRPr lang="en-US" dirty="0"/>
          </a:p>
        </p:txBody>
      </p:sp>
      <p:pic>
        <p:nvPicPr>
          <p:cNvPr id="10" name="Picture 9"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2590800" y="2590800"/>
            <a:ext cx="3758824" cy="900000"/>
          </a:xfrm>
          <a:prstGeom prst="rect">
            <a:avLst/>
          </a:prstGeom>
        </p:spPr>
      </p:pic>
      <p:pic>
        <p:nvPicPr>
          <p:cNvPr id="12" name="Picture 11" descr="latex-im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1905000" y="3886200"/>
            <a:ext cx="5505970" cy="1152000"/>
          </a:xfrm>
          <a:prstGeom prst="rect">
            <a:avLst/>
          </a:prstGeom>
        </p:spPr>
      </p:pic>
      <p:pic>
        <p:nvPicPr>
          <p:cNvPr id="14" name="Picture 13" descr="latex-image-1.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3844637" y="5414818"/>
            <a:ext cx="1446261" cy="864000"/>
          </a:xfrm>
          <a:prstGeom prst="rect">
            <a:avLst/>
          </a:prstGeom>
        </p:spPr>
      </p:pic>
      <p:sp>
        <p:nvSpPr>
          <p:cNvPr id="15" name="TextBox 14"/>
          <p:cNvSpPr txBox="1"/>
          <p:nvPr/>
        </p:nvSpPr>
        <p:spPr>
          <a:xfrm>
            <a:off x="5791200" y="5380182"/>
            <a:ext cx="3218873" cy="923330"/>
          </a:xfrm>
          <a:prstGeom prst="rect">
            <a:avLst/>
          </a:prstGeom>
          <a:noFill/>
        </p:spPr>
        <p:txBody>
          <a:bodyPr wrap="square" rtlCol="0">
            <a:spAutoFit/>
          </a:bodyPr>
          <a:lstStyle/>
          <a:p>
            <a:r>
              <a:rPr lang="en-US" b="1" dirty="0" smtClean="0">
                <a:solidFill>
                  <a:srgbClr val="FF0000"/>
                </a:solidFill>
              </a:rPr>
              <a:t>Exercise 2</a:t>
            </a:r>
            <a:r>
              <a:rPr lang="en-US" dirty="0" smtClean="0">
                <a:solidFill>
                  <a:srgbClr val="FF0000"/>
                </a:solidFill>
              </a:rPr>
              <a:t>: prove that the matching condition is satisfied also for an elliptical distribution</a:t>
            </a:r>
            <a:endParaRPr lang="en-US" dirty="0">
              <a:solidFill>
                <a:srgbClr val="FF0000"/>
              </a:solidFill>
            </a:endParaRPr>
          </a:p>
        </p:txBody>
      </p:sp>
      <p:sp>
        <p:nvSpPr>
          <p:cNvPr id="11" name="Slide Number Placeholder 10"/>
          <p:cNvSpPr>
            <a:spLocks noGrp="1"/>
          </p:cNvSpPr>
          <p:nvPr>
            <p:ph type="sldNum" sz="quarter" idx="12"/>
          </p:nvPr>
        </p:nvSpPr>
        <p:spPr/>
        <p:txBody>
          <a:bodyPr/>
          <a:lstStyle/>
          <a:p>
            <a:fld id="{2E081447-C3CE-9F4F-A689-9A72CAFF10CA}" type="slidenum">
              <a:rPr lang="en-US" smtClean="0"/>
              <a:pPr/>
              <a:t>50</a:t>
            </a:fld>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Stationary solutions,                              nonlinear matching (no wake fields)</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3" name="TextBox 12"/>
          <p:cNvSpPr txBox="1"/>
          <p:nvPr/>
        </p:nvSpPr>
        <p:spPr>
          <a:xfrm>
            <a:off x="773544" y="1786970"/>
            <a:ext cx="7608456" cy="646331"/>
          </a:xfrm>
          <a:prstGeom prst="rect">
            <a:avLst/>
          </a:prstGeom>
          <a:noFill/>
        </p:spPr>
        <p:txBody>
          <a:bodyPr wrap="square" rtlCol="0">
            <a:spAutoFit/>
          </a:bodyPr>
          <a:lstStyle/>
          <a:p>
            <a:r>
              <a:rPr lang="en-US" dirty="0" smtClean="0"/>
              <a:t>When the bunch occupies a vast area in the longitudinal phase space (comparable to the bucket area), matching is more complex</a:t>
            </a:r>
            <a:endParaRPr lang="en-US" dirty="0"/>
          </a:p>
        </p:txBody>
      </p:sp>
      <p:sp>
        <p:nvSpPr>
          <p:cNvPr id="27" name="TextBox 26"/>
          <p:cNvSpPr txBox="1"/>
          <p:nvPr/>
        </p:nvSpPr>
        <p:spPr>
          <a:xfrm>
            <a:off x="773544" y="2433301"/>
            <a:ext cx="7913256" cy="646331"/>
          </a:xfrm>
          <a:prstGeom prst="rect">
            <a:avLst/>
          </a:prstGeom>
          <a:noFill/>
        </p:spPr>
        <p:txBody>
          <a:bodyPr wrap="square" rtlCol="0">
            <a:spAutoFit/>
          </a:bodyPr>
          <a:lstStyle/>
          <a:p>
            <a:r>
              <a:rPr lang="en-US" dirty="0" smtClean="0"/>
              <a:t>The exponential solution has to be cut at the limits of the stability region in order to give a possible stationary solution of </a:t>
            </a:r>
            <a:r>
              <a:rPr lang="en-US" dirty="0" err="1" smtClean="0"/>
              <a:t>Vlasov</a:t>
            </a:r>
            <a:r>
              <a:rPr lang="en-US" dirty="0" smtClean="0"/>
              <a:t> equation</a:t>
            </a:r>
          </a:p>
          <a:p>
            <a:endParaRPr lang="en-US" dirty="0"/>
          </a:p>
        </p:txBody>
      </p:sp>
      <p:pic>
        <p:nvPicPr>
          <p:cNvPr id="28" name="Picture 27"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1443182" y="3300124"/>
            <a:ext cx="6287999" cy="720000"/>
          </a:xfrm>
          <a:prstGeom prst="rect">
            <a:avLst/>
          </a:prstGeom>
        </p:spPr>
      </p:pic>
      <p:pic>
        <p:nvPicPr>
          <p:cNvPr id="29" name="Picture 28" descr="latex-im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2133600" y="4343400"/>
            <a:ext cx="4655455" cy="720000"/>
          </a:xfrm>
          <a:prstGeom prst="rect">
            <a:avLst/>
          </a:prstGeom>
        </p:spPr>
      </p:pic>
      <p:sp>
        <p:nvSpPr>
          <p:cNvPr id="30" name="TextBox 29"/>
          <p:cNvSpPr txBox="1"/>
          <p:nvPr/>
        </p:nvSpPr>
        <p:spPr>
          <a:xfrm>
            <a:off x="925944" y="5410200"/>
            <a:ext cx="7913256" cy="1200329"/>
          </a:xfrm>
          <a:prstGeom prst="rect">
            <a:avLst/>
          </a:prstGeom>
          <a:noFill/>
        </p:spPr>
        <p:txBody>
          <a:bodyPr wrap="square" rtlCol="0">
            <a:spAutoFit/>
          </a:bodyPr>
          <a:lstStyle/>
          <a:p>
            <a:r>
              <a:rPr lang="en-US" dirty="0" smtClean="0"/>
              <a:t>The equation of the domain of stability is usually given by the equation H=</a:t>
            </a:r>
            <a:r>
              <a:rPr lang="en-US" dirty="0" err="1" smtClean="0"/>
              <a:t>H</a:t>
            </a:r>
            <a:r>
              <a:rPr lang="en-US" baseline="-25000" dirty="0" err="1" smtClean="0"/>
              <a:t>max</a:t>
            </a:r>
            <a:r>
              <a:rPr lang="en-US" dirty="0" smtClean="0"/>
              <a:t>, with </a:t>
            </a:r>
            <a:r>
              <a:rPr lang="en-US" dirty="0" err="1" smtClean="0"/>
              <a:t>H</a:t>
            </a:r>
            <a:r>
              <a:rPr lang="en-US" baseline="-25000" dirty="0" err="1" smtClean="0"/>
              <a:t>max</a:t>
            </a:r>
            <a:r>
              <a:rPr lang="en-US" dirty="0" smtClean="0"/>
              <a:t> being the Hamiltonian of the system at the first unstable fixed </a:t>
            </a:r>
            <a:r>
              <a:rPr lang="en-US" dirty="0" err="1" smtClean="0"/>
              <a:t>point(s</a:t>
            </a:r>
            <a:r>
              <a:rPr lang="en-US" dirty="0" smtClean="0"/>
              <a:t>).</a:t>
            </a:r>
          </a:p>
          <a:p>
            <a:r>
              <a:rPr lang="en-US" dirty="0" smtClean="0"/>
              <a:t>Typically for hadrons, because lepton machines are designed with very large buckets in order to improve the </a:t>
            </a:r>
            <a:r>
              <a:rPr lang="en-US" dirty="0" err="1" smtClean="0"/>
              <a:t>Touschek</a:t>
            </a:r>
            <a:r>
              <a:rPr lang="en-US" dirty="0" smtClean="0"/>
              <a:t> lifetime of the beam.</a:t>
            </a:r>
          </a:p>
          <a:p>
            <a:endParaRPr lang="en-US" dirty="0"/>
          </a:p>
        </p:txBody>
      </p:sp>
      <p:sp>
        <p:nvSpPr>
          <p:cNvPr id="10" name="Slide Number Placeholder 9"/>
          <p:cNvSpPr>
            <a:spLocks noGrp="1"/>
          </p:cNvSpPr>
          <p:nvPr>
            <p:ph type="sldNum" sz="quarter" idx="12"/>
          </p:nvPr>
        </p:nvSpPr>
        <p:spPr/>
        <p:txBody>
          <a:bodyPr/>
          <a:lstStyle/>
          <a:p>
            <a:fld id="{2E081447-C3CE-9F4F-A689-9A72CAFF10CA}" type="slidenum">
              <a:rPr lang="en-US" smtClean="0"/>
              <a:pPr/>
              <a:t>51</a:t>
            </a:fld>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Stationary solutions,                              nonlinear matching (no wake fields)</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3" name="TextBox 12"/>
          <p:cNvSpPr txBox="1"/>
          <p:nvPr/>
        </p:nvSpPr>
        <p:spPr>
          <a:xfrm>
            <a:off x="773544" y="1786970"/>
            <a:ext cx="7608456" cy="646331"/>
          </a:xfrm>
          <a:prstGeom prst="rect">
            <a:avLst/>
          </a:prstGeom>
          <a:noFill/>
        </p:spPr>
        <p:txBody>
          <a:bodyPr wrap="square" rtlCol="0">
            <a:spAutoFit/>
          </a:bodyPr>
          <a:lstStyle/>
          <a:p>
            <a:r>
              <a:rPr lang="en-US" dirty="0" smtClean="0"/>
              <a:t>Let’s consider for instance the case of a long bunch inside a single harmonic stationary bucket (e.g. the LHC beam at the injection plateau in the SPS )</a:t>
            </a:r>
            <a:endParaRPr lang="en-US" dirty="0"/>
          </a:p>
        </p:txBody>
      </p:sp>
      <p:pic>
        <p:nvPicPr>
          <p:cNvPr id="11" name="Picture 10" descr="image099.gif"/>
          <p:cNvPicPr>
            <a:picLocks noChangeAspect="1"/>
          </p:cNvPicPr>
          <p:nvPr/>
        </p:nvPicPr>
        <p:blipFill>
          <a:blip r:embed="rId4"/>
          <a:srcRect l="20386"/>
          <a:stretch>
            <a:fillRect/>
          </a:stretch>
        </p:blipFill>
        <p:spPr>
          <a:xfrm>
            <a:off x="457200" y="2433301"/>
            <a:ext cx="2952393" cy="2743200"/>
          </a:xfrm>
          <a:prstGeom prst="rect">
            <a:avLst/>
          </a:prstGeom>
        </p:spPr>
      </p:pic>
      <p:pic>
        <p:nvPicPr>
          <p:cNvPr id="8" name="Picture 7" descr="latex-image-1.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3670180" y="2748882"/>
            <a:ext cx="5035093" cy="612000"/>
          </a:xfrm>
          <a:prstGeom prst="rect">
            <a:avLst/>
          </a:prstGeom>
        </p:spPr>
      </p:pic>
      <p:pic>
        <p:nvPicPr>
          <p:cNvPr id="10" name="Picture 9" descr="latex-image-1.pdf"/>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2485909" y="4267200"/>
            <a:ext cx="923684" cy="360000"/>
          </a:xfrm>
          <a:prstGeom prst="rect">
            <a:avLst/>
          </a:prstGeom>
        </p:spPr>
      </p:pic>
      <p:cxnSp>
        <p:nvCxnSpPr>
          <p:cNvPr id="14" name="Straight Arrow Connector 13"/>
          <p:cNvCxnSpPr/>
          <p:nvPr/>
        </p:nvCxnSpPr>
        <p:spPr>
          <a:xfrm rot="16200000" flipV="1">
            <a:off x="2857500" y="3924300"/>
            <a:ext cx="533400" cy="152400"/>
          </a:xfrm>
          <a:prstGeom prst="straightConnector1">
            <a:avLst/>
          </a:prstGeom>
          <a:ln w="9525" cap="flat" cmpd="sng" algn="ctr">
            <a:solidFill>
              <a:srgbClr val="FF0000"/>
            </a:solidFill>
            <a:prstDash val="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rot="10800000">
            <a:off x="877458" y="3671457"/>
            <a:ext cx="2343725" cy="588816"/>
          </a:xfrm>
          <a:prstGeom prst="straightConnector1">
            <a:avLst/>
          </a:prstGeom>
          <a:ln w="6350" cap="flat" cmpd="sng" algn="ctr">
            <a:solidFill>
              <a:srgbClr val="FF0000"/>
            </a:solidFill>
            <a:prstDash val="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19" name="Picture 18" descr="latex-image-1.pdf"/>
          <p:cNvPicPr>
            <a:picLocks noChangeAspect="1"/>
          </p:cNvPicPr>
          <p:nvPr/>
        </p:nvPicPr>
        <mc:AlternateContent>
          <mc:Choice xmlns:ma="http://schemas.microsoft.com/office/mac/drawingml/2008/main" Requires="ma">
            <p:blipFill>
              <a:blip r:embed="rId9"/>
              <a:stretch>
                <a:fillRect/>
              </a:stretch>
            </p:blipFill>
          </mc:Choice>
          <mc:Fallback>
            <p:blipFill>
              <a:blip r:embed="rId10"/>
              <a:stretch>
                <a:fillRect/>
              </a:stretch>
            </p:blipFill>
          </mc:Fallback>
        </mc:AlternateContent>
        <p:spPr>
          <a:xfrm>
            <a:off x="4586581" y="3602184"/>
            <a:ext cx="3329560" cy="576000"/>
          </a:xfrm>
          <a:prstGeom prst="rect">
            <a:avLst/>
          </a:prstGeom>
        </p:spPr>
      </p:pic>
      <p:pic>
        <p:nvPicPr>
          <p:cNvPr id="20" name="Picture 19" descr="latex-image-1.pdf"/>
          <p:cNvPicPr>
            <a:picLocks noChangeAspect="1"/>
          </p:cNvPicPr>
          <p:nvPr/>
        </p:nvPicPr>
        <mc:AlternateContent>
          <mc:Choice xmlns:ma="http://schemas.microsoft.com/office/mac/drawingml/2008/main" Requires="ma">
            <p:blipFill>
              <a:blip r:embed="rId11"/>
              <a:stretch>
                <a:fillRect/>
              </a:stretch>
            </p:blipFill>
          </mc:Choice>
          <mc:Fallback>
            <p:blipFill>
              <a:blip r:embed="rId12"/>
              <a:stretch>
                <a:fillRect/>
              </a:stretch>
            </p:blipFill>
          </mc:Fallback>
        </mc:AlternateContent>
        <p:spPr>
          <a:xfrm>
            <a:off x="4220860" y="4435455"/>
            <a:ext cx="4191158" cy="252000"/>
          </a:xfrm>
          <a:prstGeom prst="rect">
            <a:avLst/>
          </a:prstGeom>
        </p:spPr>
      </p:pic>
      <p:pic>
        <p:nvPicPr>
          <p:cNvPr id="21" name="Picture 20" descr="latex-image-1.pdf"/>
          <p:cNvPicPr>
            <a:picLocks noChangeAspect="1"/>
          </p:cNvPicPr>
          <p:nvPr/>
        </p:nvPicPr>
        <mc:AlternateContent>
          <mc:Choice xmlns:ma="http://schemas.microsoft.com/office/mac/drawingml/2008/main" Requires="ma">
            <p:blipFill>
              <a:blip r:embed="rId13"/>
              <a:stretch>
                <a:fillRect/>
              </a:stretch>
            </p:blipFill>
          </mc:Choice>
          <mc:Fallback>
            <p:blipFill>
              <a:blip r:embed="rId14"/>
              <a:stretch>
                <a:fillRect/>
              </a:stretch>
            </p:blipFill>
          </mc:Fallback>
        </mc:AlternateContent>
        <p:spPr>
          <a:xfrm>
            <a:off x="303469" y="5410200"/>
            <a:ext cx="8401804" cy="684000"/>
          </a:xfrm>
          <a:prstGeom prst="rect">
            <a:avLst/>
          </a:prstGeom>
        </p:spPr>
      </p:pic>
      <p:sp>
        <p:nvSpPr>
          <p:cNvPr id="16" name="Slide Number Placeholder 15"/>
          <p:cNvSpPr>
            <a:spLocks noGrp="1"/>
          </p:cNvSpPr>
          <p:nvPr>
            <p:ph type="sldNum" sz="quarter" idx="12"/>
          </p:nvPr>
        </p:nvSpPr>
        <p:spPr/>
        <p:txBody>
          <a:bodyPr/>
          <a:lstStyle/>
          <a:p>
            <a:fld id="{2E081447-C3CE-9F4F-A689-9A72CAFF10CA}" type="slidenum">
              <a:rPr lang="en-US" smtClean="0"/>
              <a:pPr/>
              <a:t>52</a:t>
            </a:fld>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Stationary solutions,                              nonlinear matching (no wake fields)</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3" name="TextBox 12"/>
          <p:cNvSpPr txBox="1"/>
          <p:nvPr/>
        </p:nvSpPr>
        <p:spPr>
          <a:xfrm>
            <a:off x="923635" y="1786970"/>
            <a:ext cx="7608456" cy="2031325"/>
          </a:xfrm>
          <a:prstGeom prst="rect">
            <a:avLst/>
          </a:prstGeom>
          <a:noFill/>
        </p:spPr>
        <p:txBody>
          <a:bodyPr wrap="square" rtlCol="0">
            <a:spAutoFit/>
          </a:bodyPr>
          <a:lstStyle/>
          <a:p>
            <a:r>
              <a:rPr lang="en-US" dirty="0" smtClean="0"/>
              <a:t>If we know the bunch length, we can write the line density in closed form, determine the two constants </a:t>
            </a:r>
            <a:r>
              <a:rPr lang="en-US" dirty="0" err="1" smtClean="0"/>
              <a:t>k</a:t>
            </a:r>
            <a:r>
              <a:rPr lang="en-US" dirty="0" smtClean="0"/>
              <a:t> and H</a:t>
            </a:r>
            <a:r>
              <a:rPr lang="en-US" baseline="-25000" dirty="0" smtClean="0"/>
              <a:t>0</a:t>
            </a:r>
            <a:r>
              <a:rPr lang="en-US" dirty="0" smtClean="0"/>
              <a:t> by using the conditions below and then calculate the only possible </a:t>
            </a:r>
            <a:r>
              <a:rPr lang="en-US" dirty="0" err="1" smtClean="0"/>
              <a:t>rms</a:t>
            </a:r>
            <a:r>
              <a:rPr lang="en-US" dirty="0" smtClean="0"/>
              <a:t> momentum spread that solves the problem.</a:t>
            </a:r>
          </a:p>
          <a:p>
            <a:r>
              <a:rPr lang="en-US" dirty="0" smtClean="0"/>
              <a:t>If we know the longitudinal </a:t>
            </a:r>
            <a:r>
              <a:rPr lang="en-US" dirty="0" err="1" smtClean="0"/>
              <a:t>emittance</a:t>
            </a:r>
            <a:r>
              <a:rPr lang="en-US" dirty="0" smtClean="0"/>
              <a:t> as an input, the nonlinear matching requires expressing the momentum distribution, as well, and the problem becomes more involved.</a:t>
            </a:r>
          </a:p>
          <a:p>
            <a:r>
              <a:rPr lang="en-US" dirty="0" smtClean="0"/>
              <a:t>  </a:t>
            </a:r>
            <a:endParaRPr lang="en-US" dirty="0"/>
          </a:p>
        </p:txBody>
      </p:sp>
      <p:pic>
        <p:nvPicPr>
          <p:cNvPr id="16" name="Picture 15"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640442" y="3972600"/>
            <a:ext cx="7891649" cy="828000"/>
          </a:xfrm>
          <a:prstGeom prst="rect">
            <a:avLst/>
          </a:prstGeom>
        </p:spPr>
      </p:pic>
      <p:pic>
        <p:nvPicPr>
          <p:cNvPr id="17" name="Picture 16" descr="latex-im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1600200" y="5160600"/>
            <a:ext cx="2074286" cy="720000"/>
          </a:xfrm>
          <a:prstGeom prst="rect">
            <a:avLst/>
          </a:prstGeom>
        </p:spPr>
      </p:pic>
      <p:pic>
        <p:nvPicPr>
          <p:cNvPr id="18" name="Picture 17" descr="latex-image-1.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4648200" y="5160600"/>
            <a:ext cx="2828571" cy="720000"/>
          </a:xfrm>
          <a:prstGeom prst="rect">
            <a:avLst/>
          </a:prstGeom>
        </p:spPr>
      </p:pic>
      <p:sp>
        <p:nvSpPr>
          <p:cNvPr id="9" name="Slide Number Placeholder 8"/>
          <p:cNvSpPr>
            <a:spLocks noGrp="1"/>
          </p:cNvSpPr>
          <p:nvPr>
            <p:ph type="sldNum" sz="quarter" idx="12"/>
          </p:nvPr>
        </p:nvSpPr>
        <p:spPr/>
        <p:txBody>
          <a:bodyPr/>
          <a:lstStyle/>
          <a:p>
            <a:fld id="{2E081447-C3CE-9F4F-A689-9A72CAFF10CA}" type="slidenum">
              <a:rPr lang="en-US" smtClean="0"/>
              <a:pPr/>
              <a:t>53</a:t>
            </a:fld>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Stationary solutions,                              nonlinear matching (no wake fields)</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3" name="TextBox 12"/>
          <p:cNvSpPr txBox="1"/>
          <p:nvPr/>
        </p:nvSpPr>
        <p:spPr>
          <a:xfrm>
            <a:off x="923635" y="1786970"/>
            <a:ext cx="7608456" cy="1954381"/>
          </a:xfrm>
          <a:prstGeom prst="rect">
            <a:avLst/>
          </a:prstGeom>
          <a:noFill/>
        </p:spPr>
        <p:txBody>
          <a:bodyPr wrap="square" rtlCol="0">
            <a:spAutoFit/>
          </a:bodyPr>
          <a:lstStyle/>
          <a:p>
            <a:r>
              <a:rPr lang="en-US" sz="1700" dirty="0" smtClean="0"/>
              <a:t>In a double harmonic </a:t>
            </a:r>
            <a:r>
              <a:rPr lang="en-US" sz="1700" dirty="0" err="1" smtClean="0"/>
              <a:t>rf</a:t>
            </a:r>
            <a:r>
              <a:rPr lang="en-US" sz="1700" dirty="0" smtClean="0"/>
              <a:t> system the boundary of the stability is different</a:t>
            </a:r>
          </a:p>
          <a:p>
            <a:pPr lvl="1">
              <a:buFont typeface="Lucida Grande"/>
              <a:buChar char="⇒"/>
            </a:pPr>
            <a:r>
              <a:rPr lang="en-US" sz="1700" dirty="0" smtClean="0"/>
              <a:t> if the ratio between the voltage is below 0.5, the origin of the longitudinal phase space is still a stable point and the effect of the second harmonic is just to flatten the </a:t>
            </a:r>
            <a:r>
              <a:rPr lang="en-US" sz="1700" dirty="0" err="1" smtClean="0"/>
              <a:t>separatrices</a:t>
            </a:r>
            <a:r>
              <a:rPr lang="en-US" sz="1700" dirty="0" smtClean="0"/>
              <a:t> around it</a:t>
            </a:r>
          </a:p>
          <a:p>
            <a:pPr lvl="1">
              <a:buFont typeface="Lucida Grande"/>
              <a:buChar char="⇒"/>
            </a:pPr>
            <a:r>
              <a:rPr lang="en-US" sz="1700" dirty="0" smtClean="0"/>
              <a:t> If the ration is above 0.5, the origin becomes an unstable fixed point, but the trajectories around it are still limited and the total stable area increases further.</a:t>
            </a:r>
            <a:r>
              <a:rPr lang="en-US" dirty="0" smtClean="0"/>
              <a:t> </a:t>
            </a:r>
          </a:p>
          <a:p>
            <a:r>
              <a:rPr lang="en-US" dirty="0" smtClean="0"/>
              <a:t>  </a:t>
            </a:r>
            <a:endParaRPr lang="en-US" dirty="0"/>
          </a:p>
        </p:txBody>
      </p:sp>
      <p:pic>
        <p:nvPicPr>
          <p:cNvPr id="9" name="Picture 14" descr="H-contour-0"/>
          <p:cNvPicPr>
            <a:picLocks noChangeAspect="1" noChangeArrowheads="1"/>
          </p:cNvPicPr>
          <p:nvPr/>
        </p:nvPicPr>
        <p:blipFill>
          <a:blip r:embed="rId4"/>
          <a:srcRect/>
          <a:stretch>
            <a:fillRect/>
          </a:stretch>
        </p:blipFill>
        <p:spPr bwMode="auto">
          <a:xfrm>
            <a:off x="457200" y="4038600"/>
            <a:ext cx="3962400" cy="2640013"/>
          </a:xfrm>
          <a:prstGeom prst="rect">
            <a:avLst/>
          </a:prstGeom>
          <a:noFill/>
        </p:spPr>
      </p:pic>
      <p:sp>
        <p:nvSpPr>
          <p:cNvPr id="10" name="Rectangle 17"/>
          <p:cNvSpPr>
            <a:spLocks noChangeArrowheads="1"/>
          </p:cNvSpPr>
          <p:nvPr/>
        </p:nvSpPr>
        <p:spPr bwMode="auto">
          <a:xfrm>
            <a:off x="6298882" y="3764630"/>
            <a:ext cx="685800" cy="304800"/>
          </a:xfrm>
          <a:prstGeom prst="rect">
            <a:avLst/>
          </a:prstGeom>
          <a:solidFill>
            <a:srgbClr val="FFFF99"/>
          </a:solidFill>
          <a:ln w="9525">
            <a:noFill/>
            <a:miter lim="800000"/>
            <a:headEnd/>
            <a:tailEnd/>
          </a:ln>
          <a:effectLst/>
        </p:spPr>
        <p:txBody>
          <a:bodyPr wrap="none" anchor="ctr">
            <a:prstTxWarp prst="textNoShape">
              <a:avLst/>
            </a:prstTxWarp>
          </a:bodyPr>
          <a:lstStyle/>
          <a:p>
            <a:endParaRPr lang="en-US"/>
          </a:p>
        </p:txBody>
      </p:sp>
      <p:sp>
        <p:nvSpPr>
          <p:cNvPr id="11" name="Text Box 20"/>
          <p:cNvSpPr txBox="1">
            <a:spLocks noChangeArrowheads="1"/>
          </p:cNvSpPr>
          <p:nvPr/>
        </p:nvSpPr>
        <p:spPr bwMode="auto">
          <a:xfrm>
            <a:off x="6222682" y="3688430"/>
            <a:ext cx="1143000"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dirty="0" err="1"/>
              <a:t>r</a:t>
            </a:r>
            <a:r>
              <a:rPr lang="en-US" dirty="0"/>
              <a:t> &gt; 0.5</a:t>
            </a:r>
          </a:p>
        </p:txBody>
      </p:sp>
      <p:pic>
        <p:nvPicPr>
          <p:cNvPr id="12" name="Picture 23" descr="H-contour3"/>
          <p:cNvPicPr>
            <a:picLocks noChangeAspect="1" noChangeArrowheads="1"/>
          </p:cNvPicPr>
          <p:nvPr/>
        </p:nvPicPr>
        <p:blipFill>
          <a:blip r:embed="rId5"/>
          <a:srcRect/>
          <a:stretch>
            <a:fillRect/>
          </a:stretch>
        </p:blipFill>
        <p:spPr bwMode="auto">
          <a:xfrm>
            <a:off x="4698682" y="3993230"/>
            <a:ext cx="3733800" cy="2640013"/>
          </a:xfrm>
          <a:prstGeom prst="rect">
            <a:avLst/>
          </a:prstGeom>
          <a:noFill/>
        </p:spPr>
      </p:pic>
      <p:sp>
        <p:nvSpPr>
          <p:cNvPr id="14" name="Rectangle 18"/>
          <p:cNvSpPr>
            <a:spLocks noChangeArrowheads="1"/>
          </p:cNvSpPr>
          <p:nvPr/>
        </p:nvSpPr>
        <p:spPr bwMode="auto">
          <a:xfrm>
            <a:off x="2209800" y="3886200"/>
            <a:ext cx="685800" cy="228600"/>
          </a:xfrm>
          <a:prstGeom prst="rect">
            <a:avLst/>
          </a:prstGeom>
          <a:solidFill>
            <a:srgbClr val="FFFF99"/>
          </a:solidFill>
          <a:ln w="9525">
            <a:noFill/>
            <a:miter lim="800000"/>
            <a:headEnd/>
            <a:tailEnd/>
          </a:ln>
          <a:effectLst/>
        </p:spPr>
        <p:txBody>
          <a:bodyPr wrap="none" anchor="ctr">
            <a:prstTxWarp prst="textNoShape">
              <a:avLst/>
            </a:prstTxWarp>
          </a:bodyPr>
          <a:lstStyle/>
          <a:p>
            <a:endParaRPr lang="en-US"/>
          </a:p>
        </p:txBody>
      </p:sp>
      <p:sp>
        <p:nvSpPr>
          <p:cNvPr id="15" name="Text Box 19"/>
          <p:cNvSpPr txBox="1">
            <a:spLocks noChangeArrowheads="1"/>
          </p:cNvSpPr>
          <p:nvPr/>
        </p:nvSpPr>
        <p:spPr bwMode="auto">
          <a:xfrm>
            <a:off x="2209800" y="3810000"/>
            <a:ext cx="914400"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r</a:t>
            </a:r>
            <a:r>
              <a:rPr lang="en-US" dirty="0"/>
              <a:t> &lt; 0.5</a:t>
            </a:r>
          </a:p>
        </p:txBody>
      </p:sp>
      <p:sp>
        <p:nvSpPr>
          <p:cNvPr id="19" name="Text Box 24"/>
          <p:cNvSpPr txBox="1">
            <a:spLocks noChangeArrowheads="1"/>
          </p:cNvSpPr>
          <p:nvPr/>
        </p:nvSpPr>
        <p:spPr bwMode="auto">
          <a:xfrm>
            <a:off x="464053" y="5060029"/>
            <a:ext cx="306388" cy="366713"/>
          </a:xfrm>
          <a:prstGeom prst="rect">
            <a:avLst/>
          </a:prstGeom>
          <a:solidFill>
            <a:schemeClr val="bg1"/>
          </a:solidFill>
          <a:ln w="9525">
            <a:noFill/>
            <a:miter lim="800000"/>
            <a:headEnd/>
            <a:tailEnd/>
          </a:ln>
          <a:effectLst/>
        </p:spPr>
        <p:txBody>
          <a:bodyPr>
            <a:prstTxWarp prst="textNoShape">
              <a:avLst/>
            </a:prstTxWarp>
            <a:spAutoFit/>
          </a:bodyPr>
          <a:lstStyle/>
          <a:p>
            <a:pPr>
              <a:spcBef>
                <a:spcPct val="50000"/>
              </a:spcBef>
            </a:pPr>
            <a:r>
              <a:rPr lang="en-US" dirty="0" err="1" smtClean="0">
                <a:latin typeface="Symbol" charset="2"/>
                <a:cs typeface="Symbol" charset="2"/>
              </a:rPr>
              <a:t>d</a:t>
            </a:r>
            <a:endParaRPr lang="en-US" dirty="0">
              <a:latin typeface="Symbol" charset="2"/>
              <a:cs typeface="Symbol" charset="2"/>
            </a:endParaRPr>
          </a:p>
        </p:txBody>
      </p:sp>
      <p:sp>
        <p:nvSpPr>
          <p:cNvPr id="20" name="Text Box 25"/>
          <p:cNvSpPr txBox="1">
            <a:spLocks noChangeArrowheads="1"/>
          </p:cNvSpPr>
          <p:nvPr/>
        </p:nvSpPr>
        <p:spPr bwMode="auto">
          <a:xfrm>
            <a:off x="4546282" y="5060030"/>
            <a:ext cx="306388" cy="366713"/>
          </a:xfrm>
          <a:prstGeom prst="rect">
            <a:avLst/>
          </a:prstGeom>
          <a:solidFill>
            <a:schemeClr val="bg1"/>
          </a:solidFill>
          <a:ln w="9525">
            <a:noFill/>
            <a:miter lim="800000"/>
            <a:headEnd/>
            <a:tailEnd/>
          </a:ln>
          <a:effectLst/>
        </p:spPr>
        <p:txBody>
          <a:bodyPr>
            <a:prstTxWarp prst="textNoShape">
              <a:avLst/>
            </a:prstTxWarp>
            <a:spAutoFit/>
          </a:bodyPr>
          <a:lstStyle/>
          <a:p>
            <a:pPr>
              <a:spcBef>
                <a:spcPct val="50000"/>
              </a:spcBef>
            </a:pPr>
            <a:r>
              <a:rPr lang="en-US"/>
              <a:t>P</a:t>
            </a:r>
          </a:p>
        </p:txBody>
      </p:sp>
      <p:sp>
        <p:nvSpPr>
          <p:cNvPr id="22" name="Text Box 24"/>
          <p:cNvSpPr txBox="1">
            <a:spLocks noChangeArrowheads="1"/>
          </p:cNvSpPr>
          <p:nvPr/>
        </p:nvSpPr>
        <p:spPr bwMode="auto">
          <a:xfrm>
            <a:off x="4545488" y="5060029"/>
            <a:ext cx="306388" cy="369334"/>
          </a:xfrm>
          <a:prstGeom prst="rect">
            <a:avLst/>
          </a:prstGeom>
          <a:solidFill>
            <a:schemeClr val="bg1"/>
          </a:solidFill>
          <a:ln w="9525">
            <a:noFill/>
            <a:miter lim="800000"/>
            <a:headEnd/>
            <a:tailEnd/>
          </a:ln>
          <a:effectLst/>
        </p:spPr>
        <p:txBody>
          <a:bodyPr wrap="square">
            <a:prstTxWarp prst="textNoShape">
              <a:avLst/>
            </a:prstTxWarp>
            <a:spAutoFit/>
          </a:bodyPr>
          <a:lstStyle/>
          <a:p>
            <a:pPr>
              <a:spcBef>
                <a:spcPct val="50000"/>
              </a:spcBef>
            </a:pPr>
            <a:r>
              <a:rPr lang="en-US" dirty="0" err="1" smtClean="0">
                <a:latin typeface="Symbol" charset="2"/>
                <a:cs typeface="Symbol" charset="2"/>
              </a:rPr>
              <a:t>d</a:t>
            </a:r>
            <a:endParaRPr lang="en-US" dirty="0">
              <a:latin typeface="Symbol" charset="2"/>
              <a:cs typeface="Symbol" charset="2"/>
            </a:endParaRPr>
          </a:p>
        </p:txBody>
      </p:sp>
      <p:sp>
        <p:nvSpPr>
          <p:cNvPr id="16" name="Slide Number Placeholder 15"/>
          <p:cNvSpPr>
            <a:spLocks noGrp="1"/>
          </p:cNvSpPr>
          <p:nvPr>
            <p:ph type="sldNum" sz="quarter" idx="12"/>
          </p:nvPr>
        </p:nvSpPr>
        <p:spPr/>
        <p:txBody>
          <a:bodyPr/>
          <a:lstStyle/>
          <a:p>
            <a:fld id="{2E081447-C3CE-9F4F-A689-9A72CAFF10CA}" type="slidenum">
              <a:rPr lang="en-US" smtClean="0"/>
              <a:pPr/>
              <a:t>54</a:t>
            </a:fld>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Stationary solutions,                              unmatched case (no wake fields)</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3" name="TextBox 12"/>
          <p:cNvSpPr txBox="1"/>
          <p:nvPr/>
        </p:nvSpPr>
        <p:spPr>
          <a:xfrm>
            <a:off x="771235" y="1558636"/>
            <a:ext cx="7608456" cy="5078313"/>
          </a:xfrm>
          <a:prstGeom prst="rect">
            <a:avLst/>
          </a:prstGeom>
          <a:noFill/>
        </p:spPr>
        <p:txBody>
          <a:bodyPr wrap="square" rtlCol="0">
            <a:spAutoFit/>
          </a:bodyPr>
          <a:lstStyle/>
          <a:p>
            <a:r>
              <a:rPr lang="en-US" sz="1700" dirty="0" smtClean="0"/>
              <a:t>But what happens when the beam parameters </a:t>
            </a:r>
            <a:r>
              <a:rPr lang="en-US" sz="1700" dirty="0" smtClean="0">
                <a:hlinkClick r:id="rId4" action="ppaction://hlinkfile"/>
              </a:rPr>
              <a:t>do not fulfill the matching condition </a:t>
            </a:r>
            <a:r>
              <a:rPr lang="en-US" sz="1700" dirty="0" smtClean="0"/>
              <a:t>(linear or nonlinear)? In other words, what happens if we inject a beam into a machine with length and momentum spread not matched with the waiting bucket?</a:t>
            </a:r>
          </a:p>
          <a:p>
            <a:pPr lvl="1">
              <a:buFont typeface="Lucida Grande"/>
              <a:buChar char="⇒"/>
            </a:pPr>
            <a:r>
              <a:rPr lang="en-US" sz="1700" dirty="0" smtClean="0"/>
              <a:t> No stationary solutions exist, the beam parameters at injection have to be used as initial condition to solve the </a:t>
            </a:r>
            <a:r>
              <a:rPr lang="en-US" sz="1700" dirty="0" err="1" smtClean="0"/>
              <a:t>Vlasov</a:t>
            </a:r>
            <a:r>
              <a:rPr lang="en-US" sz="1700" dirty="0" smtClean="0"/>
              <a:t> equation in time varying regime</a:t>
            </a:r>
          </a:p>
          <a:p>
            <a:pPr lvl="1">
              <a:buFont typeface="Lucida Grande"/>
              <a:buChar char="⇒"/>
            </a:pPr>
            <a:r>
              <a:rPr lang="en-US" sz="1700" dirty="0" smtClean="0"/>
              <a:t> The problem can also be solved using the envelope equation formalism (see yesterday’s lecture from Elias).</a:t>
            </a:r>
          </a:p>
          <a:p>
            <a:pPr lvl="1">
              <a:buFont typeface="Lucida Grande"/>
              <a:buChar char="⇒"/>
            </a:pPr>
            <a:r>
              <a:rPr lang="en-US" sz="1700" dirty="0" smtClean="0"/>
              <a:t> In the linear case: the beam will start rotating in phase space, at a frequency that is twice the single particle synchrotron tune. This is called a “</a:t>
            </a:r>
            <a:r>
              <a:rPr lang="en-US" sz="1700" dirty="0" err="1" smtClean="0"/>
              <a:t>quadrupole</a:t>
            </a:r>
            <a:r>
              <a:rPr lang="en-US" sz="1700" dirty="0" smtClean="0"/>
              <a:t> oscillation” and is </a:t>
            </a:r>
            <a:r>
              <a:rPr lang="en-US" sz="1700" dirty="0" err="1" smtClean="0"/>
              <a:t>undamped</a:t>
            </a:r>
            <a:r>
              <a:rPr lang="en-US" sz="1700" dirty="0" smtClean="0"/>
              <a:t>, i.e. it would in principle last forever.</a:t>
            </a:r>
          </a:p>
          <a:p>
            <a:pPr lvl="1">
              <a:buFont typeface="Lucida Grande"/>
              <a:buChar char="⇒"/>
            </a:pPr>
            <a:r>
              <a:rPr lang="en-US" sz="1700" dirty="0" smtClean="0"/>
              <a:t> In the nonlinear case, the </a:t>
            </a:r>
            <a:r>
              <a:rPr lang="en-US" sz="1700" dirty="0" err="1" smtClean="0"/>
              <a:t>quadrupole</a:t>
            </a:r>
            <a:r>
              <a:rPr lang="en-US" sz="1700" dirty="0" smtClean="0"/>
              <a:t> oscillation dies out in time at the expense of longitudinal </a:t>
            </a:r>
            <a:r>
              <a:rPr lang="en-US" sz="1700" dirty="0" err="1" smtClean="0"/>
              <a:t>emittance</a:t>
            </a:r>
            <a:r>
              <a:rPr lang="en-US" sz="1700" dirty="0" smtClean="0"/>
              <a:t> increase (dilution) caused by phase space </a:t>
            </a:r>
            <a:r>
              <a:rPr lang="en-US" sz="1700" dirty="0" err="1" smtClean="0"/>
              <a:t>filamentation</a:t>
            </a:r>
            <a:r>
              <a:rPr lang="en-US" sz="1700" dirty="0" smtClean="0"/>
              <a:t>. Since particles at large amplitudes rotate at slower frequencies, they will be left behind while the core is executing the oscillation at twice the nominal synchrotron frequency</a:t>
            </a:r>
            <a:r>
              <a:rPr lang="en-US" sz="1700" smtClean="0"/>
              <a:t>. </a:t>
            </a:r>
            <a:r>
              <a:rPr lang="en-US" sz="1700" dirty="0" smtClean="0"/>
              <a:t>The beam will </a:t>
            </a:r>
            <a:r>
              <a:rPr lang="en-US" sz="1700" dirty="0" err="1" smtClean="0"/>
              <a:t>decohere</a:t>
            </a:r>
            <a:r>
              <a:rPr lang="en-US" sz="1700" dirty="0" smtClean="0"/>
              <a:t> and eventually occupy a larger region, matching itself naturally to the bucket. In this case, there exists an asymptotic solution, but again, not a stationary solution.</a:t>
            </a:r>
          </a:p>
          <a:p>
            <a:pPr lvl="1">
              <a:buFont typeface="Lucida Grande"/>
              <a:buChar char="⇒"/>
            </a:pPr>
            <a:r>
              <a:rPr lang="en-US" sz="1700" dirty="0" smtClean="0"/>
              <a:t> Mismatching can be done on purpose, e.g. to have a fast bunch rotation or longitudinal </a:t>
            </a:r>
            <a:r>
              <a:rPr lang="en-US" sz="1700" dirty="0" err="1" smtClean="0"/>
              <a:t>emittance</a:t>
            </a:r>
            <a:r>
              <a:rPr lang="en-US" sz="1700" dirty="0" smtClean="0"/>
              <a:t> blow-up    </a:t>
            </a:r>
            <a:r>
              <a:rPr lang="en-US" dirty="0" smtClean="0"/>
              <a:t>  </a:t>
            </a:r>
            <a:endParaRPr lang="en-US" dirty="0"/>
          </a:p>
        </p:txBody>
      </p:sp>
      <p:sp>
        <p:nvSpPr>
          <p:cNvPr id="16" name="Slide Number Placeholder 15"/>
          <p:cNvSpPr>
            <a:spLocks noGrp="1"/>
          </p:cNvSpPr>
          <p:nvPr>
            <p:ph type="sldNum" sz="quarter" idx="12"/>
          </p:nvPr>
        </p:nvSpPr>
        <p:spPr/>
        <p:txBody>
          <a:bodyPr/>
          <a:lstStyle/>
          <a:p>
            <a:fld id="{2E081447-C3CE-9F4F-A689-9A72CAFF10CA}" type="slidenum">
              <a:rPr lang="en-US" smtClean="0"/>
              <a:pPr/>
              <a:t>55</a:t>
            </a:fld>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 name="Rounded Rectangle 18"/>
          <p:cNvSpPr/>
          <p:nvPr/>
        </p:nvSpPr>
        <p:spPr>
          <a:xfrm>
            <a:off x="450273" y="5068455"/>
            <a:ext cx="8485909" cy="900545"/>
          </a:xfrm>
          <a:prstGeom prst="roundRect">
            <a:avLst/>
          </a:prstGeom>
          <a:ln>
            <a:solidFill>
              <a:srgbClr val="3366FF"/>
            </a:solidFill>
            <a:headEnd type="none" w="med" len="med"/>
            <a:tailEnd type="none" w="med" len="med"/>
          </a:ln>
          <a:effectLst>
            <a:outerShdw blurRad="40000" dist="61087"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3400" dirty="0" smtClean="0"/>
              <a:t>Stationary solutions with wake fields</a:t>
            </a:r>
            <a:br>
              <a:rPr lang="en-US" sz="3400" dirty="0" smtClean="0"/>
            </a:br>
            <a:r>
              <a:rPr lang="en-US" sz="3400" dirty="0" smtClean="0"/>
              <a:t>Potential well distortion</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3" name="TextBox 12"/>
          <p:cNvSpPr txBox="1"/>
          <p:nvPr/>
        </p:nvSpPr>
        <p:spPr>
          <a:xfrm>
            <a:off x="923635" y="1786970"/>
            <a:ext cx="7608456" cy="646331"/>
          </a:xfrm>
          <a:prstGeom prst="rect">
            <a:avLst/>
          </a:prstGeom>
          <a:noFill/>
        </p:spPr>
        <p:txBody>
          <a:bodyPr wrap="square" rtlCol="0">
            <a:spAutoFit/>
          </a:bodyPr>
          <a:lstStyle/>
          <a:p>
            <a:r>
              <a:rPr lang="en-US" dirty="0" smtClean="0"/>
              <a:t>We study now the equilibrium bunch distribution in presence of wake fields.</a:t>
            </a:r>
          </a:p>
          <a:p>
            <a:r>
              <a:rPr lang="en-US" dirty="0" smtClean="0"/>
              <a:t>We take the linear approximation for the </a:t>
            </a:r>
            <a:r>
              <a:rPr lang="en-US" dirty="0" err="1" smtClean="0"/>
              <a:t>rf</a:t>
            </a:r>
            <a:r>
              <a:rPr lang="en-US" dirty="0" smtClean="0"/>
              <a:t> force (quadratic potential)</a:t>
            </a:r>
            <a:endParaRPr lang="en-US" dirty="0"/>
          </a:p>
        </p:txBody>
      </p:sp>
      <p:pic>
        <p:nvPicPr>
          <p:cNvPr id="10" name="Picture 9"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251691" y="3019744"/>
            <a:ext cx="8675994" cy="540000"/>
          </a:xfrm>
          <a:prstGeom prst="rect">
            <a:avLst/>
          </a:prstGeom>
        </p:spPr>
      </p:pic>
      <p:pic>
        <p:nvPicPr>
          <p:cNvPr id="11" name="Picture 10" descr="latex-im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4875337" y="4122149"/>
            <a:ext cx="1440000" cy="288000"/>
          </a:xfrm>
          <a:prstGeom prst="rect">
            <a:avLst/>
          </a:prstGeom>
        </p:spPr>
      </p:pic>
      <p:sp>
        <p:nvSpPr>
          <p:cNvPr id="12" name="TextBox 11"/>
          <p:cNvSpPr txBox="1"/>
          <p:nvPr/>
        </p:nvSpPr>
        <p:spPr>
          <a:xfrm>
            <a:off x="997372" y="4064000"/>
            <a:ext cx="7608456" cy="369332"/>
          </a:xfrm>
          <a:prstGeom prst="rect">
            <a:avLst/>
          </a:prstGeom>
          <a:noFill/>
          <a:ln>
            <a:noFill/>
          </a:ln>
        </p:spPr>
        <p:txBody>
          <a:bodyPr wrap="square" rtlCol="0">
            <a:spAutoFit/>
          </a:bodyPr>
          <a:lstStyle/>
          <a:p>
            <a:r>
              <a:rPr lang="en-US" dirty="0" smtClean="0"/>
              <a:t>From the momentum distribution:</a:t>
            </a:r>
            <a:endParaRPr lang="en-US" dirty="0"/>
          </a:p>
        </p:txBody>
      </p:sp>
      <p:pic>
        <p:nvPicPr>
          <p:cNvPr id="15" name="Picture 14" descr="latex-image-1.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542636" y="5178182"/>
            <a:ext cx="8242048" cy="612000"/>
          </a:xfrm>
          <a:prstGeom prst="rect">
            <a:avLst/>
          </a:prstGeom>
        </p:spPr>
      </p:pic>
      <p:sp>
        <p:nvSpPr>
          <p:cNvPr id="20" name="TextBox 19"/>
          <p:cNvSpPr txBox="1"/>
          <p:nvPr/>
        </p:nvSpPr>
        <p:spPr>
          <a:xfrm>
            <a:off x="6370782" y="6003636"/>
            <a:ext cx="2235046" cy="369332"/>
          </a:xfrm>
          <a:prstGeom prst="rect">
            <a:avLst/>
          </a:prstGeom>
          <a:noFill/>
        </p:spPr>
        <p:txBody>
          <a:bodyPr wrap="square" rtlCol="0">
            <a:spAutoFit/>
          </a:bodyPr>
          <a:lstStyle/>
          <a:p>
            <a:r>
              <a:rPr lang="en-US" b="1" dirty="0" err="1" smtClean="0"/>
              <a:t>Haissinski</a:t>
            </a:r>
            <a:r>
              <a:rPr lang="en-US" b="1" dirty="0" smtClean="0"/>
              <a:t> equation</a:t>
            </a:r>
            <a:endParaRPr lang="en-US" b="1" dirty="0"/>
          </a:p>
        </p:txBody>
      </p:sp>
      <p:sp>
        <p:nvSpPr>
          <p:cNvPr id="14" name="Slide Number Placeholder 13"/>
          <p:cNvSpPr>
            <a:spLocks noGrp="1"/>
          </p:cNvSpPr>
          <p:nvPr>
            <p:ph type="sldNum" sz="quarter" idx="12"/>
          </p:nvPr>
        </p:nvSpPr>
        <p:spPr/>
        <p:txBody>
          <a:bodyPr/>
          <a:lstStyle/>
          <a:p>
            <a:fld id="{2E081447-C3CE-9F4F-A689-9A72CAFF10CA}" type="slidenum">
              <a:rPr lang="en-US" smtClean="0"/>
              <a:pPr/>
              <a:t>56</a:t>
            </a:fld>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Stationary solutions with wake fields</a:t>
            </a:r>
            <a:br>
              <a:rPr lang="en-US" sz="3400" dirty="0" smtClean="0"/>
            </a:br>
            <a:r>
              <a:rPr lang="en-US" sz="3400" dirty="0" smtClean="0"/>
              <a:t>Potential well distortion</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4" name="Content Placeholder 8"/>
          <p:cNvSpPr>
            <a:spLocks noGrp="1"/>
          </p:cNvSpPr>
          <p:nvPr>
            <p:ph idx="1"/>
          </p:nvPr>
        </p:nvSpPr>
        <p:spPr>
          <a:xfrm>
            <a:off x="641862" y="1654425"/>
            <a:ext cx="8077200" cy="4876800"/>
          </a:xfrm>
        </p:spPr>
        <p:txBody>
          <a:bodyPr>
            <a:normAutofit fontScale="55000" lnSpcReduction="20000"/>
          </a:bodyPr>
          <a:lstStyle/>
          <a:p>
            <a:r>
              <a:rPr lang="en-US" dirty="0" smtClean="0">
                <a:latin typeface="+mj-lt"/>
                <a:cs typeface="Symbol" charset="2"/>
              </a:rPr>
              <a:t>The </a:t>
            </a:r>
            <a:r>
              <a:rPr lang="en-US" dirty="0" err="1" smtClean="0">
                <a:latin typeface="+mj-lt"/>
                <a:cs typeface="Symbol" charset="2"/>
              </a:rPr>
              <a:t>Haissinski</a:t>
            </a:r>
            <a:r>
              <a:rPr lang="en-US" dirty="0" smtClean="0">
                <a:latin typeface="+mj-lt"/>
                <a:cs typeface="Symbol" charset="2"/>
              </a:rPr>
              <a:t> equation is an implicit integral equation in the unknown </a:t>
            </a:r>
            <a:r>
              <a:rPr lang="en-US" dirty="0" err="1" smtClean="0">
                <a:latin typeface="Symbol" charset="2"/>
                <a:cs typeface="Symbol" charset="2"/>
              </a:rPr>
              <a:t>l</a:t>
            </a:r>
            <a:r>
              <a:rPr lang="en-US" dirty="0" err="1" smtClean="0">
                <a:latin typeface="+mj-lt"/>
                <a:cs typeface="Symbol" charset="2"/>
              </a:rPr>
              <a:t>(z</a:t>
            </a:r>
            <a:r>
              <a:rPr lang="en-US" dirty="0" smtClean="0">
                <a:latin typeface="+mj-lt"/>
                <a:cs typeface="Symbol" charset="2"/>
              </a:rPr>
              <a:t>).</a:t>
            </a:r>
            <a:endParaRPr lang="en-US" dirty="0" smtClean="0">
              <a:latin typeface="+mj-lt"/>
            </a:endParaRPr>
          </a:p>
          <a:p>
            <a:pPr lvl="1"/>
            <a:r>
              <a:rPr lang="en-US" dirty="0" smtClean="0"/>
              <a:t>Lepton machines: The momentum spread </a:t>
            </a:r>
            <a:r>
              <a:rPr lang="en-US" dirty="0" err="1" smtClean="0">
                <a:latin typeface="Symbol" charset="2"/>
                <a:cs typeface="Symbol" charset="2"/>
              </a:rPr>
              <a:t>s</a:t>
            </a:r>
            <a:r>
              <a:rPr lang="en-US" baseline="-25000" dirty="0" err="1" smtClean="0">
                <a:latin typeface="Symbol" charset="2"/>
                <a:cs typeface="Symbol" charset="2"/>
              </a:rPr>
              <a:t>d</a:t>
            </a:r>
            <a:r>
              <a:rPr lang="en-US" baseline="-25000" dirty="0" smtClean="0">
                <a:latin typeface="Symbol" charset="2"/>
                <a:cs typeface="Symbol" charset="2"/>
              </a:rPr>
              <a:t> </a:t>
            </a:r>
            <a:r>
              <a:rPr lang="en-US" dirty="0" smtClean="0"/>
              <a:t>is given, and we can use the equation to determine the line density alone, with the coefficient in front solely defined by the normalization condition. Since the solution for the momentum distribution is Gaussian, this type of solution is specially suited for this type of machines.   </a:t>
            </a:r>
          </a:p>
          <a:p>
            <a:pPr lvl="1"/>
            <a:r>
              <a:rPr lang="en-US" dirty="0" err="1" smtClean="0"/>
              <a:t>Hadron</a:t>
            </a:r>
            <a:r>
              <a:rPr lang="en-US" dirty="0" smtClean="0"/>
              <a:t> machines: The longitudinal </a:t>
            </a:r>
            <a:r>
              <a:rPr lang="en-US" dirty="0" err="1" smtClean="0"/>
              <a:t>emittance</a:t>
            </a:r>
            <a:r>
              <a:rPr lang="en-US" dirty="0" smtClean="0"/>
              <a:t> is given. In this case a joint solution (</a:t>
            </a:r>
            <a:r>
              <a:rPr lang="en-US" dirty="0" err="1" smtClean="0">
                <a:latin typeface="Symbol" charset="2"/>
                <a:cs typeface="Symbol" charset="2"/>
              </a:rPr>
              <a:t>l</a:t>
            </a:r>
            <a:r>
              <a:rPr lang="en-US" dirty="0" err="1" smtClean="0"/>
              <a:t>(z</a:t>
            </a:r>
            <a:r>
              <a:rPr lang="en-US" dirty="0" smtClean="0"/>
              <a:t>), </a:t>
            </a:r>
            <a:r>
              <a:rPr lang="en-US" dirty="0" err="1" smtClean="0">
                <a:latin typeface="Symbol" charset="2"/>
                <a:cs typeface="Symbol" charset="2"/>
              </a:rPr>
              <a:t>s</a:t>
            </a:r>
            <a:r>
              <a:rPr lang="en-US" baseline="-25000" dirty="0" err="1" smtClean="0">
                <a:latin typeface="Symbol" charset="2"/>
                <a:cs typeface="Symbol" charset="2"/>
              </a:rPr>
              <a:t>d</a:t>
            </a:r>
            <a:r>
              <a:rPr lang="en-US" dirty="0" smtClean="0"/>
              <a:t>) must be sought such that the resulting pair (</a:t>
            </a:r>
            <a:r>
              <a:rPr lang="en-US" dirty="0" err="1" smtClean="0">
                <a:latin typeface="Symbol" charset="2"/>
                <a:cs typeface="Symbol" charset="2"/>
              </a:rPr>
              <a:t>s</a:t>
            </a:r>
            <a:r>
              <a:rPr lang="en-US" baseline="-25000" dirty="0" err="1" smtClean="0">
                <a:latin typeface="+mj-lt"/>
                <a:cs typeface="Symbol" charset="2"/>
              </a:rPr>
              <a:t>z</a:t>
            </a:r>
            <a:r>
              <a:rPr lang="en-US" dirty="0" smtClean="0"/>
              <a:t>, </a:t>
            </a:r>
            <a:r>
              <a:rPr lang="en-US" dirty="0" err="1" smtClean="0">
                <a:latin typeface="Symbol" charset="2"/>
                <a:cs typeface="Symbol" charset="2"/>
              </a:rPr>
              <a:t>s</a:t>
            </a:r>
            <a:r>
              <a:rPr lang="en-US" baseline="-25000" dirty="0" err="1" smtClean="0">
                <a:latin typeface="Symbol" charset="2"/>
                <a:cs typeface="Symbol" charset="2"/>
              </a:rPr>
              <a:t>d</a:t>
            </a:r>
            <a:r>
              <a:rPr lang="en-US" dirty="0" smtClean="0"/>
              <a:t>) satisfies the condition on the longitudinal </a:t>
            </a:r>
            <a:r>
              <a:rPr lang="en-US" dirty="0" err="1" smtClean="0"/>
              <a:t>emittance</a:t>
            </a:r>
            <a:r>
              <a:rPr lang="en-US" dirty="0" smtClean="0"/>
              <a:t>.  </a:t>
            </a:r>
          </a:p>
          <a:p>
            <a:r>
              <a:rPr lang="en-US" dirty="0" smtClean="0"/>
              <a:t>A way of solving </a:t>
            </a:r>
            <a:r>
              <a:rPr lang="en-US" dirty="0" err="1" smtClean="0"/>
              <a:t>Haissinski</a:t>
            </a:r>
            <a:r>
              <a:rPr lang="en-US" dirty="0" smtClean="0"/>
              <a:t> equation numerically consists in using successive iterations. A first order perturbed </a:t>
            </a:r>
            <a:r>
              <a:rPr lang="en-US" dirty="0" smtClean="0">
                <a:latin typeface="Symbol" charset="2"/>
                <a:cs typeface="Symbol" charset="2"/>
              </a:rPr>
              <a:t>l</a:t>
            </a:r>
            <a:r>
              <a:rPr lang="en-US" baseline="-25000" dirty="0" smtClean="0">
                <a:latin typeface="Symbol" charset="2"/>
                <a:cs typeface="Symbol" charset="2"/>
              </a:rPr>
              <a:t>1</a:t>
            </a:r>
            <a:r>
              <a:rPr lang="en-US" dirty="0" smtClean="0"/>
              <a:t>(z) is calculated by plugging the unperturbed Gaussian shape in the RHS of the equation, then </a:t>
            </a:r>
            <a:r>
              <a:rPr lang="en-US" dirty="0" smtClean="0">
                <a:latin typeface="Symbol" charset="2"/>
                <a:cs typeface="Symbol" charset="2"/>
              </a:rPr>
              <a:t>l</a:t>
            </a:r>
            <a:r>
              <a:rPr lang="en-US" baseline="-25000" dirty="0" smtClean="0">
                <a:latin typeface="Symbol" charset="2"/>
                <a:cs typeface="Symbol" charset="2"/>
              </a:rPr>
              <a:t>2</a:t>
            </a:r>
            <a:r>
              <a:rPr lang="en-US" dirty="0" smtClean="0"/>
              <a:t>(z) will be calculated by plugging </a:t>
            </a:r>
            <a:r>
              <a:rPr lang="en-US" dirty="0" smtClean="0">
                <a:latin typeface="Symbol" charset="2"/>
                <a:cs typeface="Symbol" charset="2"/>
              </a:rPr>
              <a:t>l</a:t>
            </a:r>
            <a:r>
              <a:rPr lang="en-US" baseline="-25000" dirty="0" smtClean="0">
                <a:latin typeface="Symbol" charset="2"/>
                <a:cs typeface="Symbol" charset="2"/>
              </a:rPr>
              <a:t>1</a:t>
            </a:r>
            <a:r>
              <a:rPr lang="en-US" dirty="0" smtClean="0"/>
              <a:t>(z) in the RHS, and so on until the procedure converges.</a:t>
            </a:r>
          </a:p>
          <a:p>
            <a:r>
              <a:rPr lang="en-US" dirty="0" smtClean="0"/>
              <a:t>An analytical treatment of the problem can be made assuming that the wake fields only produce a small deviation from the unperturbed solution</a:t>
            </a:r>
          </a:p>
          <a:p>
            <a:pPr lvl="1"/>
            <a:r>
              <a:rPr lang="en-US" dirty="0" smtClean="0"/>
              <a:t>The bunch shape stays Gaussian</a:t>
            </a:r>
          </a:p>
          <a:p>
            <a:pPr lvl="1"/>
            <a:r>
              <a:rPr lang="en-US" dirty="0" smtClean="0"/>
              <a:t>The center of the bunch moves from </a:t>
            </a:r>
            <a:r>
              <a:rPr lang="en-US" dirty="0" err="1" smtClean="0"/>
              <a:t>z</a:t>
            </a:r>
            <a:r>
              <a:rPr lang="en-US" dirty="0" smtClean="0"/>
              <a:t>=0 to </a:t>
            </a:r>
            <a:r>
              <a:rPr lang="en-US" dirty="0" err="1" smtClean="0"/>
              <a:t>z</a:t>
            </a:r>
            <a:r>
              <a:rPr lang="en-US" dirty="0" smtClean="0"/>
              <a:t>=z</a:t>
            </a:r>
            <a:r>
              <a:rPr lang="en-US" baseline="-25000" dirty="0" smtClean="0"/>
              <a:t>0</a:t>
            </a:r>
            <a:r>
              <a:rPr lang="en-US" dirty="0" smtClean="0"/>
              <a:t>, such that the associated synchronous phase </a:t>
            </a:r>
            <a:r>
              <a:rPr lang="en-US" dirty="0" smtClean="0">
                <a:latin typeface="Symbol" charset="2"/>
                <a:cs typeface="Symbol" charset="2"/>
              </a:rPr>
              <a:t>F</a:t>
            </a:r>
            <a:r>
              <a:rPr lang="en-US" baseline="-25000" dirty="0" smtClean="0"/>
              <a:t>s</a:t>
            </a:r>
            <a:r>
              <a:rPr lang="en-US" dirty="0" smtClean="0"/>
              <a:t>=(hz</a:t>
            </a:r>
            <a:r>
              <a:rPr lang="en-US" baseline="-25000" dirty="0" smtClean="0"/>
              <a:t>0</a:t>
            </a:r>
            <a:r>
              <a:rPr lang="en-US" dirty="0" smtClean="0"/>
              <a:t>)/R ensures constant compensation for the energy loss caused by the real part of the impedance</a:t>
            </a:r>
          </a:p>
          <a:p>
            <a:pPr lvl="1"/>
            <a:r>
              <a:rPr lang="en-US" dirty="0" smtClean="0"/>
              <a:t>The bunch length will change, such as to re-match the bunch to the distorted bucket. This adjustment can produce shortening or lengthening with respect to the unperturbed solution, according to whether the impedance produces more or less net focusing.    </a:t>
            </a:r>
          </a:p>
          <a:p>
            <a:pPr lvl="1"/>
            <a:endParaRPr lang="en-US" dirty="0" smtClean="0"/>
          </a:p>
          <a:p>
            <a:pPr lvl="1"/>
            <a:endParaRPr lang="en-US" dirty="0" smtClean="0"/>
          </a:p>
        </p:txBody>
      </p:sp>
      <p:sp>
        <p:nvSpPr>
          <p:cNvPr id="6" name="Slide Number Placeholder 5"/>
          <p:cNvSpPr>
            <a:spLocks noGrp="1"/>
          </p:cNvSpPr>
          <p:nvPr>
            <p:ph type="sldNum" sz="quarter" idx="12"/>
          </p:nvPr>
        </p:nvSpPr>
        <p:spPr/>
        <p:txBody>
          <a:bodyPr/>
          <a:lstStyle/>
          <a:p>
            <a:fld id="{2E081447-C3CE-9F4F-A689-9A72CAFF10CA}" type="slidenum">
              <a:rPr lang="en-US" smtClean="0"/>
              <a:pPr/>
              <a:t>57</a:t>
            </a:fld>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Stationary solutions with wake fields</a:t>
            </a:r>
            <a:br>
              <a:rPr lang="en-US" sz="3400" dirty="0" smtClean="0"/>
            </a:br>
            <a:r>
              <a:rPr lang="en-US" sz="3400" dirty="0" smtClean="0"/>
              <a:t>Potential well distortion</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4" name="Content Placeholder 8"/>
          <p:cNvSpPr>
            <a:spLocks noGrp="1"/>
          </p:cNvSpPr>
          <p:nvPr>
            <p:ph idx="1"/>
          </p:nvPr>
        </p:nvSpPr>
        <p:spPr>
          <a:xfrm>
            <a:off x="609600" y="5083425"/>
            <a:ext cx="8077200" cy="1545975"/>
          </a:xfrm>
        </p:spPr>
        <p:txBody>
          <a:bodyPr>
            <a:normAutofit fontScale="55000" lnSpcReduction="20000"/>
          </a:bodyPr>
          <a:lstStyle/>
          <a:p>
            <a:r>
              <a:rPr lang="en-US" dirty="0" smtClean="0">
                <a:latin typeface="+mj-lt"/>
                <a:cs typeface="Symbol" charset="2"/>
              </a:rPr>
              <a:t>Numerical solution of the </a:t>
            </a:r>
            <a:r>
              <a:rPr lang="en-US" dirty="0" err="1" smtClean="0">
                <a:latin typeface="+mj-lt"/>
                <a:cs typeface="Symbol" charset="2"/>
              </a:rPr>
              <a:t>Haissinski</a:t>
            </a:r>
            <a:r>
              <a:rPr lang="en-US" dirty="0" smtClean="0">
                <a:latin typeface="+mj-lt"/>
                <a:cs typeface="Symbol" charset="2"/>
              </a:rPr>
              <a:t> equation for the electron damping ring for the SLAC linear collider</a:t>
            </a:r>
          </a:p>
          <a:p>
            <a:r>
              <a:rPr lang="en-US" dirty="0" smtClean="0">
                <a:latin typeface="+mj-lt"/>
                <a:cs typeface="Symbol" charset="2"/>
              </a:rPr>
              <a:t>Bunch shape is Gaussian at low intensity</a:t>
            </a:r>
          </a:p>
          <a:p>
            <a:r>
              <a:rPr lang="en-US" dirty="0" smtClean="0">
                <a:latin typeface="+mj-lt"/>
                <a:cs typeface="Symbol" charset="2"/>
              </a:rPr>
              <a:t>Distortion occurs as intensity increases. In particular, the distribution tends to lean forward (</a:t>
            </a:r>
            <a:r>
              <a:rPr lang="en-US" dirty="0" err="1" smtClean="0">
                <a:latin typeface="+mj-lt"/>
                <a:cs typeface="Symbol" charset="2"/>
              </a:rPr>
              <a:t>z</a:t>
            </a:r>
            <a:r>
              <a:rPr lang="en-US" dirty="0" smtClean="0">
                <a:latin typeface="+mj-lt"/>
                <a:cs typeface="Symbol" charset="2"/>
              </a:rPr>
              <a:t>&gt;0) in order to compensate with the </a:t>
            </a:r>
            <a:r>
              <a:rPr lang="en-US" dirty="0" err="1" smtClean="0">
                <a:latin typeface="+mj-lt"/>
                <a:cs typeface="Symbol" charset="2"/>
              </a:rPr>
              <a:t>rf</a:t>
            </a:r>
            <a:r>
              <a:rPr lang="en-US" dirty="0" smtClean="0">
                <a:latin typeface="+mj-lt"/>
                <a:cs typeface="Symbol" charset="2"/>
              </a:rPr>
              <a:t> for the parasitic loss due to the impedance </a:t>
            </a:r>
            <a:endParaRPr lang="en-US" dirty="0" smtClean="0">
              <a:latin typeface="+mj-lt"/>
            </a:endParaRPr>
          </a:p>
          <a:p>
            <a:pPr lvl="1"/>
            <a:endParaRPr lang="en-US" dirty="0" smtClean="0"/>
          </a:p>
        </p:txBody>
      </p:sp>
      <p:pic>
        <p:nvPicPr>
          <p:cNvPr id="6" name="Picture 5"/>
          <p:cNvPicPr>
            <a:picLocks noChangeAspect="1"/>
          </p:cNvPicPr>
          <p:nvPr/>
        </p:nvPicPr>
        <p:blipFill>
          <a:blip r:embed="rId4"/>
          <a:stretch>
            <a:fillRect/>
          </a:stretch>
        </p:blipFill>
        <p:spPr>
          <a:xfrm>
            <a:off x="1981200" y="1417638"/>
            <a:ext cx="4771146" cy="3600000"/>
          </a:xfrm>
          <a:prstGeom prst="rect">
            <a:avLst/>
          </a:prstGeom>
        </p:spPr>
      </p:pic>
      <p:sp>
        <p:nvSpPr>
          <p:cNvPr id="7" name="Slide Number Placeholder 6"/>
          <p:cNvSpPr>
            <a:spLocks noGrp="1"/>
          </p:cNvSpPr>
          <p:nvPr>
            <p:ph type="sldNum" sz="quarter" idx="12"/>
          </p:nvPr>
        </p:nvSpPr>
        <p:spPr/>
        <p:txBody>
          <a:bodyPr/>
          <a:lstStyle/>
          <a:p>
            <a:fld id="{2E081447-C3CE-9F4F-A689-9A72CAFF10CA}" type="slidenum">
              <a:rPr lang="en-US" smtClean="0"/>
              <a:pPr/>
              <a:t>58</a:t>
            </a:fld>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Stationary solutions with wake fields</a:t>
            </a:r>
            <a:br>
              <a:rPr lang="en-US" sz="3400" dirty="0" smtClean="0"/>
            </a:br>
            <a:r>
              <a:rPr lang="en-US" sz="3400" dirty="0" smtClean="0"/>
              <a:t>Potential well distortion</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4" name="Content Placeholder 8"/>
          <p:cNvSpPr>
            <a:spLocks noGrp="1"/>
          </p:cNvSpPr>
          <p:nvPr>
            <p:ph idx="1"/>
          </p:nvPr>
        </p:nvSpPr>
        <p:spPr>
          <a:xfrm>
            <a:off x="609600" y="5083425"/>
            <a:ext cx="8077200" cy="1545975"/>
          </a:xfrm>
        </p:spPr>
        <p:txBody>
          <a:bodyPr>
            <a:normAutofit fontScale="55000" lnSpcReduction="20000"/>
          </a:bodyPr>
          <a:lstStyle/>
          <a:p>
            <a:r>
              <a:rPr lang="en-US" dirty="0" smtClean="0">
                <a:latin typeface="+mj-lt"/>
                <a:cs typeface="Symbol" charset="2"/>
              </a:rPr>
              <a:t>Solution of the </a:t>
            </a:r>
            <a:r>
              <a:rPr lang="en-US" dirty="0" err="1" smtClean="0">
                <a:latin typeface="+mj-lt"/>
                <a:cs typeface="Symbol" charset="2"/>
              </a:rPr>
              <a:t>Haissinski</a:t>
            </a:r>
            <a:r>
              <a:rPr lang="en-US" dirty="0" smtClean="0">
                <a:latin typeface="+mj-lt"/>
                <a:cs typeface="Symbol" charset="2"/>
              </a:rPr>
              <a:t> equation for the two special cases:</a:t>
            </a:r>
          </a:p>
          <a:p>
            <a:pPr lvl="1"/>
            <a:r>
              <a:rPr lang="en-US" dirty="0" smtClean="0"/>
              <a:t>Reactive impedance (left plot), iSZ</a:t>
            </a:r>
            <a:r>
              <a:rPr lang="en-US" baseline="-25000" dirty="0" smtClean="0"/>
              <a:t>0</a:t>
            </a:r>
            <a:r>
              <a:rPr lang="en-US" dirty="0" smtClean="0"/>
              <a:t>. The parameter </a:t>
            </a:r>
            <a:r>
              <a:rPr lang="en-US" dirty="0" smtClean="0">
                <a:latin typeface="Symbol" charset="2"/>
                <a:cs typeface="Symbol" charset="2"/>
              </a:rPr>
              <a:t>a </a:t>
            </a:r>
            <a:r>
              <a:rPr lang="en-US" dirty="0" smtClean="0"/>
              <a:t>is proportional to S/</a:t>
            </a:r>
            <a:r>
              <a:rPr lang="en-US" dirty="0" err="1" smtClean="0">
                <a:latin typeface="Symbol" charset="2"/>
                <a:cs typeface="Symbol" charset="2"/>
              </a:rPr>
              <a:t>h</a:t>
            </a:r>
            <a:r>
              <a:rPr lang="en-US" dirty="0" smtClean="0"/>
              <a:t>, so that </a:t>
            </a:r>
            <a:r>
              <a:rPr lang="en-US" dirty="0" smtClean="0">
                <a:latin typeface="Symbol" charset="2"/>
                <a:cs typeface="Symbol" charset="2"/>
              </a:rPr>
              <a:t>a</a:t>
            </a:r>
            <a:r>
              <a:rPr lang="en-US" dirty="0" smtClean="0"/>
              <a:t>&gt;0 means either above </a:t>
            </a:r>
            <a:r>
              <a:rPr lang="en-US" dirty="0" err="1" smtClean="0"/>
              <a:t>transition+capacitive</a:t>
            </a:r>
            <a:r>
              <a:rPr lang="en-US" dirty="0" smtClean="0"/>
              <a:t> impedance or below </a:t>
            </a:r>
            <a:r>
              <a:rPr lang="en-US" dirty="0" err="1" smtClean="0"/>
              <a:t>transition+inductive</a:t>
            </a:r>
            <a:r>
              <a:rPr lang="en-US" dirty="0" smtClean="0"/>
              <a:t> impedance. In both cases the bunch shortens.</a:t>
            </a:r>
          </a:p>
          <a:p>
            <a:pPr lvl="1"/>
            <a:r>
              <a:rPr lang="en-US" dirty="0" smtClean="0"/>
              <a:t>Resistive impedance (right plot), SZ</a:t>
            </a:r>
            <a:r>
              <a:rPr lang="en-US" baseline="-25000" dirty="0" smtClean="0"/>
              <a:t>0</a:t>
            </a:r>
            <a:r>
              <a:rPr lang="en-US" dirty="0" smtClean="0"/>
              <a:t>. Below transition (</a:t>
            </a:r>
            <a:r>
              <a:rPr lang="en-US" dirty="0" smtClean="0">
                <a:latin typeface="Symbol" charset="2"/>
                <a:cs typeface="Symbol" charset="2"/>
              </a:rPr>
              <a:t>a</a:t>
            </a:r>
            <a:r>
              <a:rPr lang="en-US" dirty="0" smtClean="0"/>
              <a:t>&lt;0) the bunch moves backward, and it moves forward above transition. In both cases the bunch takes power from the </a:t>
            </a:r>
            <a:r>
              <a:rPr lang="en-US" dirty="0" err="1" smtClean="0"/>
              <a:t>rf</a:t>
            </a:r>
            <a:r>
              <a:rPr lang="en-US" dirty="0" smtClean="0"/>
              <a:t> to compensate for the energy loss.</a:t>
            </a:r>
          </a:p>
        </p:txBody>
      </p:sp>
      <p:pic>
        <p:nvPicPr>
          <p:cNvPr id="7" name="Picture 6"/>
          <p:cNvPicPr>
            <a:picLocks noChangeAspect="1"/>
          </p:cNvPicPr>
          <p:nvPr/>
        </p:nvPicPr>
        <p:blipFill>
          <a:blip r:embed="rId4"/>
          <a:stretch>
            <a:fillRect/>
          </a:stretch>
        </p:blipFill>
        <p:spPr>
          <a:xfrm>
            <a:off x="304800" y="1483425"/>
            <a:ext cx="3259535" cy="3600000"/>
          </a:xfrm>
          <a:prstGeom prst="rect">
            <a:avLst/>
          </a:prstGeom>
        </p:spPr>
      </p:pic>
      <p:pic>
        <p:nvPicPr>
          <p:cNvPr id="8" name="Picture 7"/>
          <p:cNvPicPr>
            <a:picLocks noChangeAspect="1"/>
          </p:cNvPicPr>
          <p:nvPr/>
        </p:nvPicPr>
        <p:blipFill>
          <a:blip r:embed="rId5"/>
          <a:stretch>
            <a:fillRect/>
          </a:stretch>
        </p:blipFill>
        <p:spPr>
          <a:xfrm>
            <a:off x="3810000" y="1483425"/>
            <a:ext cx="4750588" cy="3600000"/>
          </a:xfrm>
          <a:prstGeom prst="rect">
            <a:avLst/>
          </a:prstGeom>
        </p:spPr>
      </p:pic>
      <p:sp>
        <p:nvSpPr>
          <p:cNvPr id="9" name="Slide Number Placeholder 8"/>
          <p:cNvSpPr>
            <a:spLocks noGrp="1"/>
          </p:cNvSpPr>
          <p:nvPr>
            <p:ph type="sldNum" sz="quarter" idx="12"/>
          </p:nvPr>
        </p:nvSpPr>
        <p:spPr/>
        <p:txBody>
          <a:bodyPr/>
          <a:lstStyle/>
          <a:p>
            <a:fld id="{2E081447-C3CE-9F4F-A689-9A72CAFF10CA}" type="slidenum">
              <a:rPr lang="en-US" smtClean="0"/>
              <a:pPr/>
              <a:t>59</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800" dirty="0" smtClean="0"/>
              <a:t>Space charge</a:t>
            </a:r>
            <a:endParaRPr lang="en-US" sz="3800" dirty="0"/>
          </a:p>
        </p:txBody>
      </p:sp>
      <p:sp>
        <p:nvSpPr>
          <p:cNvPr id="3" name="Content Placeholder 2"/>
          <p:cNvSpPr>
            <a:spLocks noGrp="1"/>
          </p:cNvSpPr>
          <p:nvPr>
            <p:ph idx="1"/>
          </p:nvPr>
        </p:nvSpPr>
        <p:spPr>
          <a:xfrm>
            <a:off x="457200" y="1417638"/>
            <a:ext cx="8229600" cy="1120540"/>
          </a:xfrm>
        </p:spPr>
        <p:txBody>
          <a:bodyPr>
            <a:normAutofit fontScale="85000" lnSpcReduction="10000"/>
          </a:bodyPr>
          <a:lstStyle/>
          <a:p>
            <a:r>
              <a:rPr lang="en-US" sz="2000" dirty="0" smtClean="0"/>
              <a:t>All dependencies on </a:t>
            </a:r>
            <a:r>
              <a:rPr lang="en-US" sz="2000" dirty="0" err="1" smtClean="0"/>
              <a:t>s</a:t>
            </a:r>
            <a:r>
              <a:rPr lang="en-US" sz="2000" dirty="0" smtClean="0"/>
              <a:t> are actually on </a:t>
            </a:r>
            <a:r>
              <a:rPr lang="en-US" sz="2000" i="1" dirty="0" err="1" smtClean="0"/>
              <a:t>s-</a:t>
            </a:r>
            <a:r>
              <a:rPr lang="en-US" sz="2000" i="1" dirty="0" err="1" smtClean="0">
                <a:latin typeface="Symbol" charset="2"/>
                <a:cs typeface="Symbol" charset="2"/>
              </a:rPr>
              <a:t>b</a:t>
            </a:r>
            <a:r>
              <a:rPr lang="en-US" sz="2000" i="1" dirty="0" err="1" smtClean="0"/>
              <a:t>ct</a:t>
            </a:r>
            <a:endParaRPr lang="en-US" sz="2000" i="1" dirty="0" smtClean="0"/>
          </a:p>
          <a:p>
            <a:r>
              <a:rPr lang="en-US" sz="2000" dirty="0" smtClean="0"/>
              <a:t>Therefore </a:t>
            </a:r>
            <a:r>
              <a:rPr lang="en-US" sz="2000" i="1" dirty="0" err="1" smtClean="0"/>
              <a:t>d/dt</a:t>
            </a:r>
            <a:r>
              <a:rPr lang="en-US" sz="2000" i="1" dirty="0" smtClean="0"/>
              <a:t> =-</a:t>
            </a:r>
            <a:r>
              <a:rPr lang="en-US" sz="2000" i="1" dirty="0" err="1" smtClean="0">
                <a:latin typeface="Symbol" charset="2"/>
                <a:cs typeface="Symbol" charset="2"/>
              </a:rPr>
              <a:t>b</a:t>
            </a:r>
            <a:r>
              <a:rPr lang="en-US" sz="2000" i="1" dirty="0" err="1" smtClean="0"/>
              <a:t>c</a:t>
            </a:r>
            <a:r>
              <a:rPr lang="en-US" sz="2000" i="1" dirty="0" smtClean="0"/>
              <a:t> </a:t>
            </a:r>
            <a:r>
              <a:rPr lang="en-US" sz="2000" i="1" dirty="0" err="1" smtClean="0"/>
              <a:t>d/ds</a:t>
            </a:r>
            <a:endParaRPr lang="en-US" sz="2000" i="1" dirty="0" smtClean="0"/>
          </a:p>
          <a:p>
            <a:r>
              <a:rPr lang="en-US" sz="2000" dirty="0" smtClean="0"/>
              <a:t>We carry out the integrals in the equation obtained and take the limit for </a:t>
            </a:r>
            <a:r>
              <a:rPr lang="en-US" sz="2000" i="1" dirty="0" smtClean="0">
                <a:latin typeface="Symbol" charset="2"/>
                <a:cs typeface="Symbol" charset="2"/>
              </a:rPr>
              <a:t>D</a:t>
            </a:r>
            <a:r>
              <a:rPr lang="en-US" sz="2000" i="1" dirty="0" smtClean="0"/>
              <a:t>s</a:t>
            </a:r>
            <a:r>
              <a:rPr lang="en-US" sz="2000" i="1" dirty="0" smtClean="0">
                <a:latin typeface="+mj-lt"/>
                <a:ea typeface="Wingdings"/>
                <a:cs typeface="Wingdings"/>
              </a:rPr>
              <a:t>-&gt;0</a:t>
            </a:r>
            <a:r>
              <a:rPr lang="en-US" sz="2000" i="1" dirty="0" smtClean="0"/>
              <a:t> </a:t>
            </a:r>
            <a:endParaRPr lang="en-US" sz="2000" i="1" dirty="0"/>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pic>
        <p:nvPicPr>
          <p:cNvPr id="10" name="Picture 9"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1026585" y="2808178"/>
            <a:ext cx="7037415" cy="540000"/>
          </a:xfrm>
          <a:prstGeom prst="rect">
            <a:avLst/>
          </a:prstGeom>
        </p:spPr>
      </p:pic>
      <p:pic>
        <p:nvPicPr>
          <p:cNvPr id="13" name="Picture 12" descr="latex-im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762000" y="4114800"/>
            <a:ext cx="7438775" cy="1620000"/>
          </a:xfrm>
          <a:prstGeom prst="rect">
            <a:avLst/>
          </a:prstGeom>
        </p:spPr>
      </p:pic>
      <p:sp>
        <p:nvSpPr>
          <p:cNvPr id="8" name="Slide Number Placeholder 7"/>
          <p:cNvSpPr>
            <a:spLocks noGrp="1"/>
          </p:cNvSpPr>
          <p:nvPr>
            <p:ph type="sldNum" sz="quarter" idx="12"/>
          </p:nvPr>
        </p:nvSpPr>
        <p:spPr/>
        <p:txBody>
          <a:bodyPr/>
          <a:lstStyle/>
          <a:p>
            <a:fld id="{2E081447-C3CE-9F4F-A689-9A72CAFF10CA}" type="slidenum">
              <a:rPr lang="en-US" smtClean="0"/>
              <a:pPr/>
              <a:t>6</a:t>
            </a:fld>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 name="Rounded Rectangle 21"/>
          <p:cNvSpPr/>
          <p:nvPr/>
        </p:nvSpPr>
        <p:spPr>
          <a:xfrm>
            <a:off x="4592988" y="4503680"/>
            <a:ext cx="3726153" cy="1584520"/>
          </a:xfrm>
          <a:prstGeom prst="roundRect">
            <a:avLst/>
          </a:prstGeom>
          <a:ln>
            <a:solidFill>
              <a:srgbClr val="3366FF"/>
            </a:solidFill>
            <a:headEnd type="none" w="med" len="med"/>
            <a:tailEnd type="none" w="med" len="med"/>
          </a:ln>
          <a:effectLst>
            <a:outerShdw blurRad="40000" dist="61087"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3400" dirty="0" smtClean="0"/>
              <a:t>Stationary solutions with wake fields</a:t>
            </a:r>
            <a:br>
              <a:rPr lang="en-US" sz="3400" dirty="0" smtClean="0"/>
            </a:br>
            <a:r>
              <a:rPr lang="en-US" sz="3400" dirty="0" smtClean="0"/>
              <a:t>Potential well distortion</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4" name="Content Placeholder 8"/>
          <p:cNvSpPr>
            <a:spLocks noGrp="1"/>
          </p:cNvSpPr>
          <p:nvPr>
            <p:ph idx="1"/>
          </p:nvPr>
        </p:nvSpPr>
        <p:spPr>
          <a:xfrm>
            <a:off x="609600" y="1752600"/>
            <a:ext cx="2971800" cy="3200400"/>
          </a:xfrm>
        </p:spPr>
        <p:txBody>
          <a:bodyPr>
            <a:normAutofit fontScale="62500" lnSpcReduction="20000"/>
          </a:bodyPr>
          <a:lstStyle/>
          <a:p>
            <a:r>
              <a:rPr lang="en-US" dirty="0" smtClean="0">
                <a:latin typeface="+mj-lt"/>
                <a:cs typeface="Symbol" charset="2"/>
              </a:rPr>
              <a:t>For small deviation, we assume then that the bunch distribution stays Gaussian (</a:t>
            </a:r>
            <a:r>
              <a:rPr lang="en-US" dirty="0" err="1" smtClean="0">
                <a:latin typeface="+mj-lt"/>
                <a:cs typeface="Symbol" charset="2"/>
              </a:rPr>
              <a:t>ansatz</a:t>
            </a:r>
            <a:r>
              <a:rPr lang="en-US" dirty="0" smtClean="0">
                <a:latin typeface="+mj-lt"/>
                <a:cs typeface="Symbol" charset="2"/>
              </a:rPr>
              <a:t>)</a:t>
            </a:r>
          </a:p>
          <a:p>
            <a:r>
              <a:rPr lang="en-US" dirty="0" smtClean="0">
                <a:latin typeface="+mj-lt"/>
                <a:cs typeface="Symbol" charset="2"/>
              </a:rPr>
              <a:t>We can also expand in Taylor series around </a:t>
            </a:r>
            <a:r>
              <a:rPr lang="en-US" dirty="0" err="1" smtClean="0">
                <a:latin typeface="+mj-lt"/>
                <a:cs typeface="Symbol" charset="2"/>
              </a:rPr>
              <a:t>z</a:t>
            </a:r>
            <a:r>
              <a:rPr lang="en-US" dirty="0" smtClean="0">
                <a:latin typeface="+mj-lt"/>
                <a:cs typeface="Symbol" charset="2"/>
              </a:rPr>
              <a:t>=0 the wake field contribution to the Hamiltonian as it appears in the </a:t>
            </a:r>
            <a:r>
              <a:rPr lang="en-US" dirty="0" err="1" smtClean="0">
                <a:latin typeface="+mj-lt"/>
                <a:cs typeface="Symbol" charset="2"/>
              </a:rPr>
              <a:t>Haissinski</a:t>
            </a:r>
            <a:r>
              <a:rPr lang="en-US" dirty="0" smtClean="0">
                <a:latin typeface="+mj-lt"/>
                <a:cs typeface="Symbol" charset="2"/>
              </a:rPr>
              <a:t> equation.</a:t>
            </a:r>
            <a:endParaRPr lang="en-US" dirty="0" smtClean="0"/>
          </a:p>
        </p:txBody>
      </p:sp>
      <p:pic>
        <p:nvPicPr>
          <p:cNvPr id="9" name="Picture 8"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5486400" y="1752600"/>
            <a:ext cx="3048000" cy="720000"/>
          </a:xfrm>
          <a:prstGeom prst="rect">
            <a:avLst/>
          </a:prstGeom>
        </p:spPr>
      </p:pic>
      <p:cxnSp>
        <p:nvCxnSpPr>
          <p:cNvPr id="11" name="Straight Arrow Connector 10"/>
          <p:cNvCxnSpPr/>
          <p:nvPr/>
        </p:nvCxnSpPr>
        <p:spPr>
          <a:xfrm flipV="1">
            <a:off x="3352800" y="2202018"/>
            <a:ext cx="2007175" cy="2705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8" name="Picture 17" descr="latex-im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4495800" y="3352800"/>
            <a:ext cx="4400000" cy="720000"/>
          </a:xfrm>
          <a:prstGeom prst="rect">
            <a:avLst/>
          </a:prstGeom>
        </p:spPr>
      </p:pic>
      <p:cxnSp>
        <p:nvCxnSpPr>
          <p:cNvPr id="19" name="Straight Arrow Connector 18"/>
          <p:cNvCxnSpPr/>
          <p:nvPr/>
        </p:nvCxnSpPr>
        <p:spPr>
          <a:xfrm>
            <a:off x="3124200" y="3581033"/>
            <a:ext cx="1291953" cy="12394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1" name="Picture 20" descr="latex-image-1.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4821588" y="4549782"/>
            <a:ext cx="3171765" cy="1440000"/>
          </a:xfrm>
          <a:prstGeom prst="rect">
            <a:avLst/>
          </a:prstGeom>
        </p:spPr>
      </p:pic>
      <p:sp>
        <p:nvSpPr>
          <p:cNvPr id="23" name="TextBox 22"/>
          <p:cNvSpPr txBox="1"/>
          <p:nvPr/>
        </p:nvSpPr>
        <p:spPr>
          <a:xfrm>
            <a:off x="609600" y="6211669"/>
            <a:ext cx="8077200" cy="615553"/>
          </a:xfrm>
          <a:prstGeom prst="rect">
            <a:avLst/>
          </a:prstGeom>
          <a:noFill/>
        </p:spPr>
        <p:txBody>
          <a:bodyPr wrap="square" rtlCol="0">
            <a:spAutoFit/>
          </a:bodyPr>
          <a:lstStyle/>
          <a:p>
            <a:r>
              <a:rPr lang="en-US" sz="1700" dirty="0" smtClean="0"/>
              <a:t>N.B. Rigorously speaking, these are still implicit equations, because k</a:t>
            </a:r>
            <a:r>
              <a:rPr lang="en-US" sz="1700" baseline="-25000" dirty="0" smtClean="0"/>
              <a:t>1</a:t>
            </a:r>
            <a:r>
              <a:rPr lang="en-US" sz="1700" dirty="0" smtClean="0"/>
              <a:t>=k</a:t>
            </a:r>
            <a:r>
              <a:rPr lang="en-US" sz="1700" baseline="-25000" dirty="0" smtClean="0"/>
              <a:t>1</a:t>
            </a:r>
            <a:r>
              <a:rPr lang="en-US" sz="1700" dirty="0" smtClean="0"/>
              <a:t>(</a:t>
            </a:r>
            <a:r>
              <a:rPr lang="en-US" sz="1700" dirty="0" smtClean="0">
                <a:latin typeface="Symbol" charset="2"/>
                <a:cs typeface="Symbol" charset="2"/>
              </a:rPr>
              <a:t>s</a:t>
            </a:r>
            <a:r>
              <a:rPr lang="en-US" sz="1700" baseline="-25000" dirty="0" smtClean="0"/>
              <a:t>z</a:t>
            </a:r>
            <a:r>
              <a:rPr lang="en-US" sz="1700" dirty="0" smtClean="0"/>
              <a:t>) and k</a:t>
            </a:r>
            <a:r>
              <a:rPr lang="en-US" sz="1700" baseline="-25000" dirty="0" smtClean="0"/>
              <a:t>2</a:t>
            </a:r>
            <a:r>
              <a:rPr lang="en-US" sz="1700" dirty="0" smtClean="0"/>
              <a:t>=k</a:t>
            </a:r>
            <a:r>
              <a:rPr lang="en-US" sz="1700" baseline="-25000" dirty="0" smtClean="0"/>
              <a:t>2</a:t>
            </a:r>
            <a:r>
              <a:rPr lang="en-US" sz="1700" dirty="0" smtClean="0"/>
              <a:t>(</a:t>
            </a:r>
            <a:r>
              <a:rPr lang="en-US" sz="1700" dirty="0" smtClean="0">
                <a:latin typeface="Symbol" charset="2"/>
                <a:cs typeface="Symbol" charset="2"/>
              </a:rPr>
              <a:t>s</a:t>
            </a:r>
            <a:r>
              <a:rPr lang="en-US" sz="1700" baseline="-25000" dirty="0" smtClean="0"/>
              <a:t>z</a:t>
            </a:r>
            <a:r>
              <a:rPr lang="en-US" sz="1700" dirty="0" smtClean="0"/>
              <a:t>), but they are not functions of z</a:t>
            </a:r>
            <a:r>
              <a:rPr lang="en-US" sz="1700" baseline="-25000" dirty="0" smtClean="0"/>
              <a:t>0</a:t>
            </a:r>
            <a:r>
              <a:rPr lang="en-US" sz="1700" dirty="0" smtClean="0"/>
              <a:t> because the wake moves with the bunch </a:t>
            </a:r>
            <a:endParaRPr lang="en-US" sz="1700" dirty="0"/>
          </a:p>
        </p:txBody>
      </p:sp>
      <p:sp>
        <p:nvSpPr>
          <p:cNvPr id="13" name="Slide Number Placeholder 12"/>
          <p:cNvSpPr>
            <a:spLocks noGrp="1"/>
          </p:cNvSpPr>
          <p:nvPr>
            <p:ph type="sldNum" sz="quarter" idx="12"/>
          </p:nvPr>
        </p:nvSpPr>
        <p:spPr/>
        <p:txBody>
          <a:bodyPr/>
          <a:lstStyle/>
          <a:p>
            <a:fld id="{2E081447-C3CE-9F4F-A689-9A72CAFF10CA}" type="slidenum">
              <a:rPr lang="en-US" smtClean="0"/>
              <a:pPr/>
              <a:t>60</a:t>
            </a:fld>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 name="Rounded Rectangle 24"/>
          <p:cNvSpPr/>
          <p:nvPr/>
        </p:nvSpPr>
        <p:spPr>
          <a:xfrm>
            <a:off x="1584688" y="5715000"/>
            <a:ext cx="5999357" cy="786192"/>
          </a:xfrm>
          <a:prstGeom prst="roundRect">
            <a:avLst/>
          </a:prstGeom>
          <a:ln>
            <a:solidFill>
              <a:srgbClr val="3366FF"/>
            </a:solidFill>
            <a:headEnd type="none" w="med" len="med"/>
            <a:tailEnd type="none" w="med" len="med"/>
          </a:ln>
          <a:effectLst>
            <a:outerShdw blurRad="40000" dist="61087"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3400" dirty="0" smtClean="0"/>
              <a:t>Stationary solutions with wake fields</a:t>
            </a:r>
            <a:br>
              <a:rPr lang="en-US" sz="3400" dirty="0" smtClean="0"/>
            </a:br>
            <a:r>
              <a:rPr lang="en-US" sz="3400" dirty="0" smtClean="0"/>
              <a:t>Potential well distortion</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4" name="Content Placeholder 8"/>
          <p:cNvSpPr>
            <a:spLocks noGrp="1"/>
          </p:cNvSpPr>
          <p:nvPr>
            <p:ph idx="1"/>
          </p:nvPr>
        </p:nvSpPr>
        <p:spPr>
          <a:xfrm>
            <a:off x="609600" y="1752600"/>
            <a:ext cx="7772400" cy="914400"/>
          </a:xfrm>
        </p:spPr>
        <p:txBody>
          <a:bodyPr>
            <a:normAutofit fontScale="62500" lnSpcReduction="20000"/>
          </a:bodyPr>
          <a:lstStyle/>
          <a:p>
            <a:r>
              <a:rPr lang="en-US" dirty="0" smtClean="0">
                <a:latin typeface="+mj-lt"/>
                <a:cs typeface="Symbol" charset="2"/>
              </a:rPr>
              <a:t>Calculation of k</a:t>
            </a:r>
            <a:r>
              <a:rPr lang="en-US" baseline="-25000" dirty="0" smtClean="0">
                <a:latin typeface="+mj-lt"/>
                <a:cs typeface="Symbol" charset="2"/>
              </a:rPr>
              <a:t>2</a:t>
            </a:r>
            <a:r>
              <a:rPr lang="en-US" dirty="0" smtClean="0">
                <a:latin typeface="+mj-lt"/>
                <a:cs typeface="Symbol" charset="2"/>
              </a:rPr>
              <a:t> first</a:t>
            </a:r>
          </a:p>
          <a:p>
            <a:r>
              <a:rPr lang="en-US" dirty="0" smtClean="0">
                <a:latin typeface="+mj-lt"/>
                <a:cs typeface="Symbol" charset="2"/>
              </a:rPr>
              <a:t>This is the second order term in the Taylor expansion of the wake field contribution to the Hamiltonian</a:t>
            </a:r>
            <a:endParaRPr lang="en-US" dirty="0" smtClean="0"/>
          </a:p>
        </p:txBody>
      </p:sp>
      <p:pic>
        <p:nvPicPr>
          <p:cNvPr id="15" name="Picture 14"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325070" y="2877768"/>
            <a:ext cx="7258974" cy="648000"/>
          </a:xfrm>
          <a:prstGeom prst="rect">
            <a:avLst/>
          </a:prstGeom>
        </p:spPr>
      </p:pic>
      <p:pic>
        <p:nvPicPr>
          <p:cNvPr id="16" name="Picture 15" descr="latex-im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1752600" y="5715000"/>
            <a:ext cx="5681738" cy="720000"/>
          </a:xfrm>
          <a:prstGeom prst="rect">
            <a:avLst/>
          </a:prstGeom>
        </p:spPr>
      </p:pic>
      <p:sp>
        <p:nvSpPr>
          <p:cNvPr id="17" name="Left Brace 16"/>
          <p:cNvSpPr/>
          <p:nvPr/>
        </p:nvSpPr>
        <p:spPr>
          <a:xfrm rot="16200000">
            <a:off x="4996214" y="1272753"/>
            <a:ext cx="334817" cy="4840845"/>
          </a:xfrm>
          <a:prstGeom prst="leftBrace">
            <a:avLst>
              <a:gd name="adj1" fmla="val 42816"/>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0" name="Picture 19" descr="latex-image-1.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665299" y="4694868"/>
            <a:ext cx="7948797" cy="576000"/>
          </a:xfrm>
          <a:prstGeom prst="rect">
            <a:avLst/>
          </a:prstGeom>
        </p:spPr>
      </p:pic>
      <p:pic>
        <p:nvPicPr>
          <p:cNvPr id="24" name="Picture 23" descr="latex-image-1.pdf"/>
          <p:cNvPicPr>
            <a:picLocks noChangeAspect="1"/>
          </p:cNvPicPr>
          <p:nvPr/>
        </p:nvPicPr>
        <mc:AlternateContent>
          <mc:Choice xmlns:ma="http://schemas.microsoft.com/office/mac/drawingml/2008/main" Requires="ma">
            <p:blipFill>
              <a:blip r:embed="rId10"/>
              <a:stretch>
                <a:fillRect/>
              </a:stretch>
            </p:blipFill>
          </mc:Choice>
          <mc:Fallback>
            <p:blipFill>
              <a:blip r:embed="rId11"/>
              <a:stretch>
                <a:fillRect/>
              </a:stretch>
            </p:blipFill>
          </mc:Fallback>
        </mc:AlternateContent>
        <p:spPr>
          <a:xfrm>
            <a:off x="4038600" y="3860584"/>
            <a:ext cx="2273143" cy="612000"/>
          </a:xfrm>
          <a:prstGeom prst="rect">
            <a:avLst/>
          </a:prstGeom>
        </p:spPr>
      </p:pic>
      <p:sp>
        <p:nvSpPr>
          <p:cNvPr id="12" name="Slide Number Placeholder 11"/>
          <p:cNvSpPr>
            <a:spLocks noGrp="1"/>
          </p:cNvSpPr>
          <p:nvPr>
            <p:ph type="sldNum" sz="quarter" idx="12"/>
          </p:nvPr>
        </p:nvSpPr>
        <p:spPr/>
        <p:txBody>
          <a:bodyPr/>
          <a:lstStyle/>
          <a:p>
            <a:fld id="{2E081447-C3CE-9F4F-A689-9A72CAFF10CA}" type="slidenum">
              <a:rPr lang="en-US" smtClean="0"/>
              <a:pPr/>
              <a:t>61</a:t>
            </a:fld>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Stationary solutions with wake fields</a:t>
            </a:r>
            <a:br>
              <a:rPr lang="en-US" sz="3400" dirty="0" smtClean="0"/>
            </a:br>
            <a:r>
              <a:rPr lang="en-US" sz="3400" dirty="0" smtClean="0"/>
              <a:t>Potential well distortion</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4" name="Content Placeholder 8"/>
          <p:cNvSpPr>
            <a:spLocks noGrp="1"/>
          </p:cNvSpPr>
          <p:nvPr>
            <p:ph idx="1"/>
          </p:nvPr>
        </p:nvSpPr>
        <p:spPr>
          <a:xfrm>
            <a:off x="609600" y="1752600"/>
            <a:ext cx="7772400" cy="1600200"/>
          </a:xfrm>
        </p:spPr>
        <p:txBody>
          <a:bodyPr>
            <a:normAutofit fontScale="55000" lnSpcReduction="20000"/>
          </a:bodyPr>
          <a:lstStyle/>
          <a:p>
            <a:r>
              <a:rPr lang="en-US" dirty="0" smtClean="0">
                <a:latin typeface="+mj-lt"/>
                <a:cs typeface="Symbol" charset="2"/>
              </a:rPr>
              <a:t>The sign of k</a:t>
            </a:r>
            <a:r>
              <a:rPr lang="en-US" baseline="-25000" dirty="0" smtClean="0">
                <a:latin typeface="+mj-lt"/>
                <a:cs typeface="Symbol" charset="2"/>
              </a:rPr>
              <a:t>2</a:t>
            </a:r>
            <a:r>
              <a:rPr lang="en-US" dirty="0" smtClean="0">
                <a:latin typeface="+mj-lt"/>
                <a:cs typeface="Symbol" charset="2"/>
              </a:rPr>
              <a:t> determines whether there is bunch lengthening or bunch shortening (K</a:t>
            </a:r>
            <a:r>
              <a:rPr lang="en-US" baseline="-25000" dirty="0" smtClean="0">
                <a:latin typeface="+mj-lt"/>
                <a:cs typeface="Symbol" charset="2"/>
              </a:rPr>
              <a:t>2</a:t>
            </a:r>
            <a:r>
              <a:rPr lang="en-US" dirty="0" smtClean="0">
                <a:latin typeface="+mj-lt"/>
                <a:cs typeface="Symbol" charset="2"/>
              </a:rPr>
              <a:t>&lt;0 =&gt; </a:t>
            </a:r>
            <a:r>
              <a:rPr lang="en-US" dirty="0" err="1" smtClean="0">
                <a:latin typeface="Symbol" charset="2"/>
                <a:cs typeface="Symbol" charset="2"/>
              </a:rPr>
              <a:t>s</a:t>
            </a:r>
            <a:r>
              <a:rPr lang="en-US" baseline="-25000" dirty="0" err="1" smtClean="0">
                <a:latin typeface="+mj-lt"/>
                <a:cs typeface="Symbol" charset="2"/>
              </a:rPr>
              <a:t>z</a:t>
            </a:r>
            <a:r>
              <a:rPr lang="en-US" dirty="0" smtClean="0">
                <a:latin typeface="+mj-lt"/>
                <a:cs typeface="Symbol" charset="2"/>
              </a:rPr>
              <a:t>&gt;</a:t>
            </a:r>
            <a:r>
              <a:rPr lang="en-US" dirty="0" smtClean="0">
                <a:latin typeface="Symbol" charset="2"/>
                <a:cs typeface="Symbol" charset="2"/>
              </a:rPr>
              <a:t>s</a:t>
            </a:r>
            <a:r>
              <a:rPr lang="en-US" baseline="-25000" dirty="0" smtClean="0">
                <a:latin typeface="+mj-lt"/>
                <a:cs typeface="Symbol" charset="2"/>
              </a:rPr>
              <a:t>z0</a:t>
            </a:r>
            <a:r>
              <a:rPr lang="en-US" dirty="0" smtClean="0">
                <a:latin typeface="+mj-lt"/>
                <a:cs typeface="Symbol" charset="2"/>
              </a:rPr>
              <a:t> and vice versa).</a:t>
            </a:r>
          </a:p>
          <a:p>
            <a:r>
              <a:rPr lang="en-US" dirty="0" smtClean="0">
                <a:latin typeface="+mj-lt"/>
                <a:cs typeface="Symbol" charset="2"/>
              </a:rPr>
              <a:t>From the expression on the previous page, the sign of k</a:t>
            </a:r>
            <a:r>
              <a:rPr lang="en-US" baseline="-25000" dirty="0" smtClean="0">
                <a:latin typeface="+mj-lt"/>
                <a:cs typeface="Symbol" charset="2"/>
              </a:rPr>
              <a:t>2</a:t>
            </a:r>
            <a:r>
              <a:rPr lang="en-US" dirty="0" smtClean="0">
                <a:latin typeface="+mj-lt"/>
                <a:cs typeface="Symbol" charset="2"/>
              </a:rPr>
              <a:t> is jointly determined by the sign of </a:t>
            </a:r>
            <a:r>
              <a:rPr lang="en-US" dirty="0" err="1" smtClean="0">
                <a:latin typeface="Symbol" charset="2"/>
                <a:cs typeface="Symbol" charset="2"/>
              </a:rPr>
              <a:t>h</a:t>
            </a:r>
            <a:r>
              <a:rPr lang="en-US" dirty="0" smtClean="0">
                <a:latin typeface="+mj-lt"/>
                <a:cs typeface="Symbol" charset="2"/>
              </a:rPr>
              <a:t> and that of the integral, which in turn depends on the overlap between the impedance and the bunch spectrum.</a:t>
            </a:r>
          </a:p>
          <a:p>
            <a:r>
              <a:rPr lang="en-US" dirty="0" smtClean="0">
                <a:latin typeface="+mj-lt"/>
                <a:cs typeface="Symbol" charset="2"/>
              </a:rPr>
              <a:t>For Gaussian bunch and space charge-type impedance –iSZ</a:t>
            </a:r>
            <a:r>
              <a:rPr lang="en-US" baseline="-25000" dirty="0" smtClean="0">
                <a:latin typeface="+mj-lt"/>
                <a:cs typeface="Symbol" charset="2"/>
              </a:rPr>
              <a:t>0</a:t>
            </a:r>
            <a:r>
              <a:rPr lang="en-US" dirty="0" smtClean="0">
                <a:latin typeface="Symbol" charset="2"/>
                <a:cs typeface="Symbol" charset="2"/>
              </a:rPr>
              <a:t>w:</a:t>
            </a:r>
            <a:r>
              <a:rPr lang="en-US" dirty="0" smtClean="0">
                <a:latin typeface="+mj-lt"/>
                <a:cs typeface="Symbol" charset="2"/>
              </a:rPr>
              <a:t>  </a:t>
            </a:r>
            <a:endParaRPr lang="en-US" dirty="0" smtClean="0"/>
          </a:p>
        </p:txBody>
      </p:sp>
      <p:pic>
        <p:nvPicPr>
          <p:cNvPr id="13" name="Picture 12"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2630461" y="5371056"/>
            <a:ext cx="3319527" cy="828000"/>
          </a:xfrm>
          <a:prstGeom prst="rect">
            <a:avLst/>
          </a:prstGeom>
        </p:spPr>
      </p:pic>
      <p:pic>
        <p:nvPicPr>
          <p:cNvPr id="18" name="Picture 17" descr="latex-im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1871695" y="3645021"/>
            <a:ext cx="4933333" cy="1260000"/>
          </a:xfrm>
          <a:prstGeom prst="rect">
            <a:avLst/>
          </a:prstGeom>
        </p:spPr>
      </p:pic>
      <p:sp>
        <p:nvSpPr>
          <p:cNvPr id="8" name="Slide Number Placeholder 7"/>
          <p:cNvSpPr>
            <a:spLocks noGrp="1"/>
          </p:cNvSpPr>
          <p:nvPr>
            <p:ph type="sldNum" sz="quarter" idx="12"/>
          </p:nvPr>
        </p:nvSpPr>
        <p:spPr/>
        <p:txBody>
          <a:bodyPr/>
          <a:lstStyle/>
          <a:p>
            <a:fld id="{2E081447-C3CE-9F4F-A689-9A72CAFF10CA}" type="slidenum">
              <a:rPr lang="en-US" smtClean="0"/>
              <a:pPr/>
              <a:t>62</a:t>
            </a:fld>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 name="Rounded Rectangle 17"/>
          <p:cNvSpPr/>
          <p:nvPr/>
        </p:nvSpPr>
        <p:spPr>
          <a:xfrm>
            <a:off x="1499582" y="5410200"/>
            <a:ext cx="5587017" cy="786192"/>
          </a:xfrm>
          <a:prstGeom prst="roundRect">
            <a:avLst/>
          </a:prstGeom>
          <a:ln>
            <a:solidFill>
              <a:srgbClr val="3366FF"/>
            </a:solidFill>
            <a:headEnd type="none" w="med" len="med"/>
            <a:tailEnd type="none" w="med" len="med"/>
          </a:ln>
          <a:effectLst>
            <a:outerShdw blurRad="40000" dist="61087"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Autofit/>
          </a:bodyPr>
          <a:lstStyle/>
          <a:p>
            <a:r>
              <a:rPr lang="en-US" sz="3400" dirty="0" smtClean="0"/>
              <a:t>Stationary solutions with wake fields</a:t>
            </a:r>
            <a:br>
              <a:rPr lang="en-US" sz="3400" dirty="0" smtClean="0"/>
            </a:br>
            <a:r>
              <a:rPr lang="en-US" sz="3400" dirty="0" smtClean="0"/>
              <a:t>Potential well distortion</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9" name="Content Placeholder 8"/>
          <p:cNvSpPr>
            <a:spLocks noGrp="1"/>
          </p:cNvSpPr>
          <p:nvPr>
            <p:ph idx="1"/>
          </p:nvPr>
        </p:nvSpPr>
        <p:spPr>
          <a:xfrm>
            <a:off x="609600" y="1752600"/>
            <a:ext cx="7772400" cy="914400"/>
          </a:xfrm>
        </p:spPr>
        <p:txBody>
          <a:bodyPr>
            <a:normAutofit fontScale="62500" lnSpcReduction="20000"/>
          </a:bodyPr>
          <a:lstStyle/>
          <a:p>
            <a:r>
              <a:rPr lang="en-US" dirty="0" smtClean="0">
                <a:latin typeface="+mj-lt"/>
                <a:cs typeface="Symbol" charset="2"/>
              </a:rPr>
              <a:t>Calculation of k</a:t>
            </a:r>
            <a:r>
              <a:rPr lang="en-US" baseline="-25000" dirty="0" smtClean="0">
                <a:latin typeface="+mj-lt"/>
                <a:cs typeface="Symbol" charset="2"/>
              </a:rPr>
              <a:t>1</a:t>
            </a:r>
            <a:r>
              <a:rPr lang="en-US" dirty="0" smtClean="0">
                <a:latin typeface="+mj-lt"/>
                <a:cs typeface="Symbol" charset="2"/>
              </a:rPr>
              <a:t> </a:t>
            </a:r>
          </a:p>
          <a:p>
            <a:r>
              <a:rPr lang="en-US" dirty="0" smtClean="0">
                <a:latin typeface="+mj-lt"/>
                <a:cs typeface="Symbol" charset="2"/>
              </a:rPr>
              <a:t>This is the first order term in the Taylor expansion of the wake field contribution to the Hamiltonian</a:t>
            </a:r>
            <a:endParaRPr lang="en-US" dirty="0" smtClean="0"/>
          </a:p>
        </p:txBody>
      </p:sp>
      <p:sp>
        <p:nvSpPr>
          <p:cNvPr id="10" name="Left Brace 9"/>
          <p:cNvSpPr/>
          <p:nvPr/>
        </p:nvSpPr>
        <p:spPr>
          <a:xfrm rot="16200000">
            <a:off x="4935712" y="1333255"/>
            <a:ext cx="334818" cy="4719840"/>
          </a:xfrm>
          <a:prstGeom prst="leftBrace">
            <a:avLst>
              <a:gd name="adj1" fmla="val 42816"/>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1" name="Picture 10"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865850" y="2877767"/>
            <a:ext cx="6597190" cy="648000"/>
          </a:xfrm>
          <a:prstGeom prst="rect">
            <a:avLst/>
          </a:prstGeom>
        </p:spPr>
      </p:pic>
      <p:pic>
        <p:nvPicPr>
          <p:cNvPr id="15" name="Picture 14" descr="latex-im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1752600" y="5410200"/>
            <a:ext cx="5165217" cy="720000"/>
          </a:xfrm>
          <a:prstGeom prst="rect">
            <a:avLst/>
          </a:prstGeom>
        </p:spPr>
      </p:pic>
      <p:pic>
        <p:nvPicPr>
          <p:cNvPr id="16" name="Picture 15" descr="latex-image-1.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865850" y="4572000"/>
            <a:ext cx="6657884" cy="540000"/>
          </a:xfrm>
          <a:prstGeom prst="rect">
            <a:avLst/>
          </a:prstGeom>
        </p:spPr>
      </p:pic>
      <p:pic>
        <p:nvPicPr>
          <p:cNvPr id="17" name="Picture 16" descr="latex-image-1.pdf"/>
          <p:cNvPicPr>
            <a:picLocks noChangeAspect="1"/>
          </p:cNvPicPr>
          <p:nvPr/>
        </p:nvPicPr>
        <mc:AlternateContent>
          <mc:Choice xmlns:ma="http://schemas.microsoft.com/office/mac/drawingml/2008/main" Requires="ma">
            <p:blipFill>
              <a:blip r:embed="rId10"/>
              <a:stretch>
                <a:fillRect/>
              </a:stretch>
            </p:blipFill>
          </mc:Choice>
          <mc:Fallback>
            <p:blipFill>
              <a:blip r:embed="rId11"/>
              <a:stretch>
                <a:fillRect/>
              </a:stretch>
            </p:blipFill>
          </mc:Fallback>
        </mc:AlternateContent>
        <p:spPr>
          <a:xfrm>
            <a:off x="4038600" y="3860584"/>
            <a:ext cx="1960714" cy="540000"/>
          </a:xfrm>
          <a:prstGeom prst="rect">
            <a:avLst/>
          </a:prstGeom>
        </p:spPr>
      </p:pic>
      <p:sp>
        <p:nvSpPr>
          <p:cNvPr id="19" name="TextBox 18"/>
          <p:cNvSpPr txBox="1"/>
          <p:nvPr/>
        </p:nvSpPr>
        <p:spPr>
          <a:xfrm>
            <a:off x="1499582" y="5574268"/>
            <a:ext cx="255336" cy="369332"/>
          </a:xfrm>
          <a:prstGeom prst="rect">
            <a:avLst/>
          </a:prstGeom>
          <a:noFill/>
        </p:spPr>
        <p:txBody>
          <a:bodyPr wrap="none" rtlCol="0">
            <a:spAutoFit/>
          </a:bodyPr>
          <a:lstStyle/>
          <a:p>
            <a:r>
              <a:rPr lang="en-US" dirty="0" smtClean="0"/>
              <a:t>-</a:t>
            </a:r>
            <a:endParaRPr lang="en-US" dirty="0"/>
          </a:p>
        </p:txBody>
      </p:sp>
      <p:sp>
        <p:nvSpPr>
          <p:cNvPr id="20" name="TextBox 19"/>
          <p:cNvSpPr txBox="1"/>
          <p:nvPr/>
        </p:nvSpPr>
        <p:spPr>
          <a:xfrm>
            <a:off x="619495" y="2986874"/>
            <a:ext cx="255336" cy="369332"/>
          </a:xfrm>
          <a:prstGeom prst="rect">
            <a:avLst/>
          </a:prstGeom>
          <a:noFill/>
        </p:spPr>
        <p:txBody>
          <a:bodyPr wrap="none" rtlCol="0">
            <a:spAutoFit/>
          </a:bodyPr>
          <a:lstStyle/>
          <a:p>
            <a:r>
              <a:rPr lang="en-US" dirty="0" smtClean="0"/>
              <a:t>-</a:t>
            </a:r>
            <a:endParaRPr lang="en-US" dirty="0"/>
          </a:p>
        </p:txBody>
      </p:sp>
      <p:sp>
        <p:nvSpPr>
          <p:cNvPr id="21" name="TextBox 20"/>
          <p:cNvSpPr txBox="1"/>
          <p:nvPr/>
        </p:nvSpPr>
        <p:spPr>
          <a:xfrm>
            <a:off x="368440" y="6291476"/>
            <a:ext cx="8470760" cy="353943"/>
          </a:xfrm>
          <a:prstGeom prst="rect">
            <a:avLst/>
          </a:prstGeom>
          <a:noFill/>
        </p:spPr>
        <p:txBody>
          <a:bodyPr wrap="square" rtlCol="0">
            <a:spAutoFit/>
          </a:bodyPr>
          <a:lstStyle/>
          <a:p>
            <a:r>
              <a:rPr lang="en-US" sz="1700" dirty="0" smtClean="0"/>
              <a:t>The bunch will move to the left (z</a:t>
            </a:r>
            <a:r>
              <a:rPr lang="en-US" sz="1700" baseline="-25000" dirty="0" smtClean="0"/>
              <a:t>0</a:t>
            </a:r>
            <a:r>
              <a:rPr lang="en-US" sz="1700" dirty="0" smtClean="0"/>
              <a:t>&lt;0) below transition and to the right (z</a:t>
            </a:r>
            <a:r>
              <a:rPr lang="en-US" sz="1700" baseline="-25000" dirty="0" smtClean="0"/>
              <a:t>0</a:t>
            </a:r>
            <a:r>
              <a:rPr lang="en-US" sz="1700" dirty="0" smtClean="0"/>
              <a:t>&gt;0) above transition</a:t>
            </a:r>
            <a:endParaRPr lang="en-US" sz="1700" dirty="0"/>
          </a:p>
        </p:txBody>
      </p:sp>
      <p:sp>
        <p:nvSpPr>
          <p:cNvPr id="22" name="Slide Number Placeholder 21"/>
          <p:cNvSpPr>
            <a:spLocks noGrp="1"/>
          </p:cNvSpPr>
          <p:nvPr>
            <p:ph type="sldNum" sz="quarter" idx="12"/>
          </p:nvPr>
        </p:nvSpPr>
        <p:spPr/>
        <p:txBody>
          <a:bodyPr/>
          <a:lstStyle/>
          <a:p>
            <a:fld id="{2E081447-C3CE-9F4F-A689-9A72CAFF10CA}" type="slidenum">
              <a:rPr lang="en-US" smtClean="0"/>
              <a:pPr/>
              <a:t>63</a:t>
            </a:fld>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Rounded Rectangle 25"/>
          <p:cNvSpPr/>
          <p:nvPr/>
        </p:nvSpPr>
        <p:spPr>
          <a:xfrm>
            <a:off x="1782774" y="4905021"/>
            <a:ext cx="5989189" cy="898275"/>
          </a:xfrm>
          <a:prstGeom prst="roundRect">
            <a:avLst/>
          </a:prstGeom>
          <a:ln>
            <a:solidFill>
              <a:srgbClr val="3366FF"/>
            </a:solidFill>
            <a:headEnd type="none" w="med" len="med"/>
            <a:tailEnd type="none" w="med" len="med"/>
          </a:ln>
          <a:effectLst>
            <a:outerShdw blurRad="40000" dist="61087"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Autofit/>
          </a:bodyPr>
          <a:lstStyle/>
          <a:p>
            <a:r>
              <a:rPr lang="en-US" sz="3400" dirty="0" smtClean="0"/>
              <a:t>Stationary solutions with wake fields</a:t>
            </a:r>
            <a:br>
              <a:rPr lang="en-US" sz="3400" dirty="0" smtClean="0"/>
            </a:br>
            <a:r>
              <a:rPr lang="en-US" sz="3400" dirty="0" smtClean="0"/>
              <a:t>Synchrotron tune shift</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9" name="Content Placeholder 8"/>
          <p:cNvSpPr>
            <a:spLocks noGrp="1"/>
          </p:cNvSpPr>
          <p:nvPr>
            <p:ph idx="1"/>
          </p:nvPr>
        </p:nvSpPr>
        <p:spPr>
          <a:xfrm>
            <a:off x="609600" y="2667000"/>
            <a:ext cx="7772400" cy="609600"/>
          </a:xfrm>
        </p:spPr>
        <p:txBody>
          <a:bodyPr>
            <a:normAutofit fontScale="70000" lnSpcReduction="20000"/>
          </a:bodyPr>
          <a:lstStyle/>
          <a:p>
            <a:pPr lvl="1">
              <a:buNone/>
            </a:pPr>
            <a:r>
              <a:rPr lang="en-US" dirty="0" smtClean="0">
                <a:latin typeface="+mj-lt"/>
                <a:cs typeface="Symbol" charset="2"/>
              </a:rPr>
              <a:t>We still rely on the second order term in </a:t>
            </a:r>
            <a:r>
              <a:rPr lang="en-US" dirty="0" err="1" smtClean="0">
                <a:latin typeface="+mj-lt"/>
                <a:cs typeface="Symbol" charset="2"/>
              </a:rPr>
              <a:t>z</a:t>
            </a:r>
            <a:r>
              <a:rPr lang="en-US" dirty="0" smtClean="0">
                <a:latin typeface="+mj-lt"/>
                <a:cs typeface="Symbol" charset="2"/>
              </a:rPr>
              <a:t> in the Taylor expansion of the wake field contribution to the Hamiltonian</a:t>
            </a:r>
            <a:endParaRPr lang="en-US" dirty="0" smtClean="0"/>
          </a:p>
        </p:txBody>
      </p:sp>
      <p:pic>
        <p:nvPicPr>
          <p:cNvPr id="23" name="Picture 22"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1080000" y="1905000"/>
            <a:ext cx="7326199" cy="576000"/>
          </a:xfrm>
          <a:prstGeom prst="rect">
            <a:avLst/>
          </a:prstGeom>
        </p:spPr>
      </p:pic>
      <p:pic>
        <p:nvPicPr>
          <p:cNvPr id="24" name="Picture 23" descr="latex-im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1600200" y="3810000"/>
            <a:ext cx="5961600" cy="648000"/>
          </a:xfrm>
          <a:prstGeom prst="rect">
            <a:avLst/>
          </a:prstGeom>
        </p:spPr>
      </p:pic>
      <p:pic>
        <p:nvPicPr>
          <p:cNvPr id="25" name="Picture 24" descr="latex-image-1.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1963598" y="4953000"/>
            <a:ext cx="5598202" cy="720000"/>
          </a:xfrm>
          <a:prstGeom prst="rect">
            <a:avLst/>
          </a:prstGeom>
        </p:spPr>
      </p:pic>
      <p:sp>
        <p:nvSpPr>
          <p:cNvPr id="27" name="TextBox 26"/>
          <p:cNvSpPr txBox="1"/>
          <p:nvPr/>
        </p:nvSpPr>
        <p:spPr>
          <a:xfrm>
            <a:off x="300858" y="6116713"/>
            <a:ext cx="8470760" cy="615553"/>
          </a:xfrm>
          <a:prstGeom prst="rect">
            <a:avLst/>
          </a:prstGeom>
          <a:noFill/>
        </p:spPr>
        <p:txBody>
          <a:bodyPr wrap="square" rtlCol="0">
            <a:spAutoFit/>
          </a:bodyPr>
          <a:lstStyle/>
          <a:p>
            <a:r>
              <a:rPr lang="en-US" sz="1700" b="1" dirty="0" smtClean="0">
                <a:solidFill>
                  <a:srgbClr val="FF0000"/>
                </a:solidFill>
              </a:rPr>
              <a:t>Exercise:</a:t>
            </a:r>
            <a:r>
              <a:rPr lang="en-US" sz="1700" dirty="0" smtClean="0">
                <a:solidFill>
                  <a:srgbClr val="FF0000"/>
                </a:solidFill>
              </a:rPr>
              <a:t> how should the synchrotron tune move due to space charge ? Verify that with the above formula it goes in the right direction and the formula on slide 22 is recovered</a:t>
            </a:r>
            <a:endParaRPr lang="en-US" sz="1700" dirty="0">
              <a:solidFill>
                <a:srgbClr val="FF0000"/>
              </a:solidFill>
            </a:endParaRPr>
          </a:p>
        </p:txBody>
      </p:sp>
      <p:sp>
        <p:nvSpPr>
          <p:cNvPr id="11" name="Slide Number Placeholder 10"/>
          <p:cNvSpPr>
            <a:spLocks noGrp="1"/>
          </p:cNvSpPr>
          <p:nvPr>
            <p:ph type="sldNum" sz="quarter" idx="12"/>
          </p:nvPr>
        </p:nvSpPr>
        <p:spPr/>
        <p:txBody>
          <a:bodyPr/>
          <a:lstStyle/>
          <a:p>
            <a:fld id="{2E081447-C3CE-9F4F-A689-9A72CAFF10CA}" type="slidenum">
              <a:rPr lang="en-US" smtClean="0"/>
              <a:pPr/>
              <a:t>64</a:t>
            </a:fld>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Stationary solutions with wake fields</a:t>
            </a:r>
            <a:br>
              <a:rPr lang="en-US" sz="3400" dirty="0" smtClean="0"/>
            </a:br>
            <a:r>
              <a:rPr lang="en-US" sz="3400" dirty="0" smtClean="0"/>
              <a:t>Generalization to multi-pass</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9" name="Content Placeholder 8"/>
          <p:cNvSpPr>
            <a:spLocks noGrp="1"/>
          </p:cNvSpPr>
          <p:nvPr>
            <p:ph idx="1"/>
          </p:nvPr>
        </p:nvSpPr>
        <p:spPr>
          <a:xfrm>
            <a:off x="693010" y="1800142"/>
            <a:ext cx="7772400" cy="762000"/>
          </a:xfrm>
        </p:spPr>
        <p:txBody>
          <a:bodyPr>
            <a:normAutofit fontScale="62500" lnSpcReduction="20000"/>
          </a:bodyPr>
          <a:lstStyle/>
          <a:p>
            <a:pPr lvl="1">
              <a:buNone/>
            </a:pPr>
            <a:r>
              <a:rPr lang="en-US" dirty="0" smtClean="0">
                <a:latin typeface="+mj-lt"/>
                <a:cs typeface="Symbol" charset="2"/>
              </a:rPr>
              <a:t>All the formulae obtained so far to describe the potential well distortion can be generalized in the multi-turn regime in a similar fashion as was done for the energy loss! </a:t>
            </a:r>
            <a:endParaRPr lang="en-US" dirty="0" smtClean="0"/>
          </a:p>
        </p:txBody>
      </p:sp>
      <p:pic>
        <p:nvPicPr>
          <p:cNvPr id="11" name="Picture 10"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4114800" y="2768600"/>
            <a:ext cx="3330000" cy="720000"/>
          </a:xfrm>
          <a:prstGeom prst="rect">
            <a:avLst/>
          </a:prstGeom>
        </p:spPr>
      </p:pic>
      <p:sp>
        <p:nvSpPr>
          <p:cNvPr id="12" name="TextBox 11"/>
          <p:cNvSpPr txBox="1"/>
          <p:nvPr/>
        </p:nvSpPr>
        <p:spPr>
          <a:xfrm>
            <a:off x="3045063" y="2866942"/>
            <a:ext cx="762000" cy="369332"/>
          </a:xfrm>
          <a:prstGeom prst="rect">
            <a:avLst/>
          </a:prstGeom>
          <a:noFill/>
        </p:spPr>
        <p:txBody>
          <a:bodyPr wrap="square" rtlCol="0">
            <a:spAutoFit/>
          </a:bodyPr>
          <a:lstStyle/>
          <a:p>
            <a:r>
              <a:rPr lang="en-US" dirty="0" smtClean="0"/>
              <a:t>Rule:</a:t>
            </a:r>
            <a:endParaRPr lang="en-US" dirty="0"/>
          </a:p>
        </p:txBody>
      </p:sp>
      <p:pic>
        <p:nvPicPr>
          <p:cNvPr id="13" name="Picture 12" descr="latex-im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1255909" y="3810000"/>
            <a:ext cx="4592076" cy="648000"/>
          </a:xfrm>
          <a:prstGeom prst="rect">
            <a:avLst/>
          </a:prstGeom>
        </p:spPr>
      </p:pic>
      <p:pic>
        <p:nvPicPr>
          <p:cNvPr id="14" name="Picture 13" descr="latex-image-1.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1255909" y="5715000"/>
            <a:ext cx="4909847" cy="648000"/>
          </a:xfrm>
          <a:prstGeom prst="rect">
            <a:avLst/>
          </a:prstGeom>
        </p:spPr>
      </p:pic>
      <p:pic>
        <p:nvPicPr>
          <p:cNvPr id="15" name="Picture 14" descr="latex-image-1.pdf"/>
          <p:cNvPicPr>
            <a:picLocks noChangeAspect="1"/>
          </p:cNvPicPr>
          <p:nvPr/>
        </p:nvPicPr>
        <mc:AlternateContent>
          <mc:Choice xmlns:ma="http://schemas.microsoft.com/office/mac/drawingml/2008/main" Requires="ma">
            <p:blipFill>
              <a:blip r:embed="rId10"/>
              <a:stretch>
                <a:fillRect/>
              </a:stretch>
            </p:blipFill>
          </mc:Choice>
          <mc:Fallback>
            <p:blipFill>
              <a:blip r:embed="rId11"/>
              <a:stretch>
                <a:fillRect/>
              </a:stretch>
            </p:blipFill>
          </mc:Fallback>
        </mc:AlternateContent>
        <p:spPr>
          <a:xfrm>
            <a:off x="1255909" y="4800600"/>
            <a:ext cx="4043769" cy="648000"/>
          </a:xfrm>
          <a:prstGeom prst="rect">
            <a:avLst/>
          </a:prstGeom>
        </p:spPr>
      </p:pic>
      <p:sp>
        <p:nvSpPr>
          <p:cNvPr id="16" name="Slide Number Placeholder 15"/>
          <p:cNvSpPr>
            <a:spLocks noGrp="1"/>
          </p:cNvSpPr>
          <p:nvPr>
            <p:ph type="sldNum" sz="quarter" idx="12"/>
          </p:nvPr>
        </p:nvSpPr>
        <p:spPr/>
        <p:txBody>
          <a:bodyPr/>
          <a:lstStyle/>
          <a:p>
            <a:fld id="{2E081447-C3CE-9F4F-A689-9A72CAFF10CA}" type="slidenum">
              <a:rPr lang="en-US" smtClean="0"/>
              <a:pPr/>
              <a:t>65</a:t>
            </a:fld>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Stationary solutions with wake fields</a:t>
            </a:r>
            <a:br>
              <a:rPr lang="en-US" sz="3400" dirty="0" smtClean="0"/>
            </a:br>
            <a:r>
              <a:rPr lang="en-US" sz="3400" dirty="0" smtClean="0"/>
              <a:t>Potential well distortion</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2" name="Content Placeholder 8"/>
          <p:cNvSpPr>
            <a:spLocks noGrp="1"/>
          </p:cNvSpPr>
          <p:nvPr>
            <p:ph idx="1"/>
          </p:nvPr>
        </p:nvSpPr>
        <p:spPr>
          <a:xfrm>
            <a:off x="609600" y="1752600"/>
            <a:ext cx="7772400" cy="3886200"/>
          </a:xfrm>
        </p:spPr>
        <p:txBody>
          <a:bodyPr>
            <a:normAutofit fontScale="92500" lnSpcReduction="10000"/>
          </a:bodyPr>
          <a:lstStyle/>
          <a:p>
            <a:r>
              <a:rPr lang="en-US" sz="2000" b="1" dirty="0" smtClean="0">
                <a:solidFill>
                  <a:srgbClr val="FF0000"/>
                </a:solidFill>
                <a:latin typeface="+mj-lt"/>
                <a:cs typeface="Symbol" charset="2"/>
              </a:rPr>
              <a:t>Exercise</a:t>
            </a:r>
            <a:r>
              <a:rPr lang="en-US" sz="2000" dirty="0" smtClean="0">
                <a:solidFill>
                  <a:srgbClr val="FF0000"/>
                </a:solidFill>
                <a:latin typeface="+mj-lt"/>
                <a:cs typeface="Symbol" charset="2"/>
              </a:rPr>
              <a:t>: calculate center shift and bunch length of a bunch under the action of:</a:t>
            </a:r>
          </a:p>
          <a:p>
            <a:pPr marL="514350" indent="-514350">
              <a:buFont typeface="+mj-lt"/>
              <a:buAutoNum type="arabicPeriod"/>
            </a:pPr>
            <a:r>
              <a:rPr lang="en-US" sz="2000" dirty="0" smtClean="0">
                <a:solidFill>
                  <a:srgbClr val="FF0000"/>
                </a:solidFill>
                <a:latin typeface="+mj-lt"/>
                <a:cs typeface="Symbol" charset="2"/>
              </a:rPr>
              <a:t>A purely resistive impedance</a:t>
            </a:r>
          </a:p>
          <a:p>
            <a:pPr marL="514350" indent="-514350">
              <a:buNone/>
            </a:pPr>
            <a:endParaRPr lang="en-US" sz="2000" dirty="0" smtClean="0">
              <a:solidFill>
                <a:srgbClr val="FF0000"/>
              </a:solidFill>
              <a:latin typeface="+mj-lt"/>
              <a:cs typeface="Symbol" charset="2"/>
            </a:endParaRPr>
          </a:p>
          <a:p>
            <a:pPr marL="514350" indent="-514350">
              <a:buNone/>
            </a:pPr>
            <a:endParaRPr lang="en-US" sz="2000" dirty="0" smtClean="0">
              <a:solidFill>
                <a:srgbClr val="FF0000"/>
              </a:solidFill>
              <a:latin typeface="+mj-lt"/>
              <a:cs typeface="Symbol" charset="2"/>
            </a:endParaRPr>
          </a:p>
          <a:p>
            <a:pPr marL="514350" indent="-514350">
              <a:buNone/>
            </a:pPr>
            <a:endParaRPr lang="en-US" sz="2000" dirty="0" smtClean="0">
              <a:solidFill>
                <a:srgbClr val="FF0000"/>
              </a:solidFill>
              <a:latin typeface="+mj-lt"/>
              <a:cs typeface="Symbol" charset="2"/>
            </a:endParaRPr>
          </a:p>
          <a:p>
            <a:pPr marL="514350" indent="-514350">
              <a:buFont typeface="+mj-lt"/>
              <a:buAutoNum type="arabicPeriod"/>
            </a:pPr>
            <a:r>
              <a:rPr lang="en-US" sz="2000" dirty="0" smtClean="0">
                <a:solidFill>
                  <a:srgbClr val="FF0000"/>
                </a:solidFill>
                <a:latin typeface="+mj-lt"/>
                <a:cs typeface="Symbol" charset="2"/>
              </a:rPr>
              <a:t>A purely reactive impedance</a:t>
            </a:r>
          </a:p>
          <a:p>
            <a:pPr marL="514350" indent="-514350">
              <a:buNone/>
            </a:pPr>
            <a:endParaRPr lang="en-US" sz="2000" dirty="0" smtClean="0">
              <a:solidFill>
                <a:srgbClr val="FF0000"/>
              </a:solidFill>
              <a:latin typeface="+mj-lt"/>
              <a:cs typeface="Symbol" charset="2"/>
            </a:endParaRPr>
          </a:p>
          <a:p>
            <a:pPr marL="514350" indent="-514350">
              <a:buNone/>
            </a:pPr>
            <a:endParaRPr lang="en-US" sz="2000" dirty="0" smtClean="0">
              <a:solidFill>
                <a:srgbClr val="FF0000"/>
              </a:solidFill>
              <a:latin typeface="+mj-lt"/>
              <a:cs typeface="Symbol" charset="2"/>
            </a:endParaRPr>
          </a:p>
          <a:p>
            <a:pPr marL="514350" indent="-514350">
              <a:buNone/>
            </a:pPr>
            <a:endParaRPr lang="en-US" sz="2000" dirty="0" smtClean="0">
              <a:solidFill>
                <a:srgbClr val="FF0000"/>
              </a:solidFill>
              <a:latin typeface="+mj-lt"/>
              <a:cs typeface="Symbol" charset="2"/>
            </a:endParaRPr>
          </a:p>
          <a:p>
            <a:pPr marL="514350" indent="-514350">
              <a:buNone/>
            </a:pPr>
            <a:r>
              <a:rPr lang="en-US" sz="2000" dirty="0" smtClean="0">
                <a:solidFill>
                  <a:srgbClr val="FF0000"/>
                </a:solidFill>
                <a:latin typeface="+mj-lt"/>
                <a:cs typeface="Symbol" charset="2"/>
              </a:rPr>
              <a:t>Another possibility to calculate the center shift from the </a:t>
            </a:r>
            <a:r>
              <a:rPr lang="en-US" sz="2000" dirty="0" err="1" smtClean="0">
                <a:solidFill>
                  <a:srgbClr val="FF0000"/>
                </a:solidFill>
                <a:latin typeface="+mj-lt"/>
                <a:cs typeface="Symbol" charset="2"/>
              </a:rPr>
              <a:t>Haissinski</a:t>
            </a:r>
            <a:r>
              <a:rPr lang="en-US" sz="2000" dirty="0" smtClean="0">
                <a:solidFill>
                  <a:srgbClr val="FF0000"/>
                </a:solidFill>
                <a:latin typeface="+mj-lt"/>
                <a:cs typeface="Symbol" charset="2"/>
              </a:rPr>
              <a:t> equation imposing the condition:  </a:t>
            </a:r>
          </a:p>
          <a:p>
            <a:pPr marL="514350" indent="-514350">
              <a:buFont typeface="+mj-lt"/>
              <a:buAutoNum type="arabicPeriod"/>
            </a:pPr>
            <a:endParaRPr lang="en-US" dirty="0" smtClean="0">
              <a:latin typeface="+mj-lt"/>
              <a:cs typeface="Symbol" charset="2"/>
            </a:endParaRPr>
          </a:p>
        </p:txBody>
      </p:sp>
      <p:pic>
        <p:nvPicPr>
          <p:cNvPr id="15" name="Picture 14"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3443555" y="4188163"/>
            <a:ext cx="2044976" cy="612000"/>
          </a:xfrm>
          <a:prstGeom prst="rect">
            <a:avLst/>
          </a:prstGeom>
        </p:spPr>
      </p:pic>
      <p:pic>
        <p:nvPicPr>
          <p:cNvPr id="16" name="Picture 15" descr="latex-im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3599539" y="2889419"/>
            <a:ext cx="1608312" cy="576000"/>
          </a:xfrm>
          <a:prstGeom prst="rect">
            <a:avLst/>
          </a:prstGeom>
        </p:spPr>
      </p:pic>
      <p:pic>
        <p:nvPicPr>
          <p:cNvPr id="17" name="Picture 16" descr="latex-image-1.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3965283" y="5766960"/>
            <a:ext cx="1130400" cy="288000"/>
          </a:xfrm>
          <a:prstGeom prst="rect">
            <a:avLst/>
          </a:prstGeom>
        </p:spPr>
      </p:pic>
      <p:sp>
        <p:nvSpPr>
          <p:cNvPr id="9" name="Slide Number Placeholder 8"/>
          <p:cNvSpPr>
            <a:spLocks noGrp="1"/>
          </p:cNvSpPr>
          <p:nvPr>
            <p:ph type="sldNum" sz="quarter" idx="12"/>
          </p:nvPr>
        </p:nvSpPr>
        <p:spPr/>
        <p:txBody>
          <a:bodyPr/>
          <a:lstStyle/>
          <a:p>
            <a:fld id="{2E081447-C3CE-9F4F-A689-9A72CAFF10CA}" type="slidenum">
              <a:rPr lang="en-US" smtClean="0"/>
              <a:pPr/>
              <a:t>66</a:t>
            </a:fld>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Linearization of </a:t>
            </a:r>
            <a:r>
              <a:rPr lang="en-US" sz="3400" dirty="0" err="1" smtClean="0"/>
              <a:t>Vlasov</a:t>
            </a:r>
            <a:r>
              <a:rPr lang="en-US" sz="3400" dirty="0" smtClean="0"/>
              <a:t> equation</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pic>
        <p:nvPicPr>
          <p:cNvPr id="10" name="Picture 9"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1681765" y="3026159"/>
            <a:ext cx="1659866" cy="1080000"/>
          </a:xfrm>
          <a:prstGeom prst="rect">
            <a:avLst/>
          </a:prstGeom>
        </p:spPr>
      </p:pic>
      <p:pic>
        <p:nvPicPr>
          <p:cNvPr id="11" name="Picture 10" descr="latex-im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5200292" y="3107716"/>
            <a:ext cx="1351680" cy="576000"/>
          </a:xfrm>
          <a:prstGeom prst="rect">
            <a:avLst/>
          </a:prstGeom>
        </p:spPr>
      </p:pic>
      <p:sp>
        <p:nvSpPr>
          <p:cNvPr id="13" name="Content Placeholder 8"/>
          <p:cNvSpPr>
            <a:spLocks noGrp="1"/>
          </p:cNvSpPr>
          <p:nvPr>
            <p:ph idx="1"/>
          </p:nvPr>
        </p:nvSpPr>
        <p:spPr>
          <a:xfrm>
            <a:off x="609600" y="1600200"/>
            <a:ext cx="7772400" cy="1066800"/>
          </a:xfrm>
        </p:spPr>
        <p:txBody>
          <a:bodyPr>
            <a:normAutofit fontScale="55000" lnSpcReduction="20000"/>
          </a:bodyPr>
          <a:lstStyle/>
          <a:p>
            <a:r>
              <a:rPr lang="en-US" dirty="0" smtClean="0">
                <a:latin typeface="+mj-lt"/>
                <a:cs typeface="Symbol" charset="2"/>
              </a:rPr>
              <a:t>First, we need to change the system of coordinates</a:t>
            </a:r>
          </a:p>
          <a:p>
            <a:r>
              <a:rPr lang="en-US" dirty="0" smtClean="0">
                <a:latin typeface="+mj-lt"/>
                <a:cs typeface="Symbol" charset="2"/>
              </a:rPr>
              <a:t>We define polar coordinates (</a:t>
            </a:r>
            <a:r>
              <a:rPr lang="en-US" i="1" dirty="0" err="1" smtClean="0">
                <a:latin typeface="+mj-lt"/>
                <a:cs typeface="Symbol" charset="2"/>
              </a:rPr>
              <a:t>r</a:t>
            </a:r>
            <a:r>
              <a:rPr lang="en-US" i="1" dirty="0" smtClean="0">
                <a:latin typeface="+mj-lt"/>
                <a:cs typeface="Symbol" charset="2"/>
              </a:rPr>
              <a:t>, </a:t>
            </a:r>
            <a:r>
              <a:rPr lang="en-US" i="1" dirty="0" smtClean="0">
                <a:latin typeface="Symbol" charset="2"/>
                <a:cs typeface="Symbol" charset="2"/>
              </a:rPr>
              <a:t>F</a:t>
            </a:r>
            <a:r>
              <a:rPr lang="en-US" dirty="0" smtClean="0">
                <a:latin typeface="+mj-lt"/>
                <a:cs typeface="Symbol" charset="2"/>
              </a:rPr>
              <a:t>), such that the unperturbed Hamiltonian can be written as a function of </a:t>
            </a:r>
            <a:r>
              <a:rPr lang="en-US" i="1" dirty="0" err="1" smtClean="0">
                <a:latin typeface="+mj-lt"/>
                <a:cs typeface="Symbol" charset="2"/>
              </a:rPr>
              <a:t>r</a:t>
            </a:r>
            <a:r>
              <a:rPr lang="en-US" i="1" dirty="0" smtClean="0">
                <a:latin typeface="+mj-lt"/>
                <a:cs typeface="Symbol" charset="2"/>
              </a:rPr>
              <a:t> </a:t>
            </a:r>
            <a:r>
              <a:rPr lang="en-US" dirty="0" smtClean="0">
                <a:latin typeface="+mj-lt"/>
                <a:cs typeface="Symbol" charset="2"/>
              </a:rPr>
              <a:t>alone, which translates into unperturbed solutions of </a:t>
            </a:r>
            <a:r>
              <a:rPr lang="en-US" dirty="0" err="1" smtClean="0">
                <a:latin typeface="+mj-lt"/>
                <a:cs typeface="Symbol" charset="2"/>
              </a:rPr>
              <a:t>Vlasov</a:t>
            </a:r>
            <a:r>
              <a:rPr lang="en-US" dirty="0" smtClean="0">
                <a:latin typeface="+mj-lt"/>
                <a:cs typeface="Symbol" charset="2"/>
              </a:rPr>
              <a:t> equation of the type </a:t>
            </a:r>
            <a:r>
              <a:rPr lang="en-US" i="1" dirty="0" smtClean="0">
                <a:latin typeface="+mj-lt"/>
                <a:cs typeface="Symbol" charset="2"/>
              </a:rPr>
              <a:t>Ψ</a:t>
            </a:r>
            <a:r>
              <a:rPr lang="en-US" i="1" baseline="-25000" dirty="0" smtClean="0">
                <a:latin typeface="+mj-lt"/>
                <a:cs typeface="Symbol" charset="2"/>
              </a:rPr>
              <a:t>0</a:t>
            </a:r>
            <a:r>
              <a:rPr lang="en-US" i="1" dirty="0" smtClean="0">
                <a:latin typeface="+mj-lt"/>
                <a:cs typeface="Symbol" charset="2"/>
              </a:rPr>
              <a:t>(r)</a:t>
            </a:r>
            <a:r>
              <a:rPr lang="en-US" dirty="0" smtClean="0">
                <a:latin typeface="+mj-lt"/>
                <a:cs typeface="Symbol" charset="2"/>
              </a:rPr>
              <a:t>.</a:t>
            </a:r>
            <a:endParaRPr lang="en-US" dirty="0" smtClean="0"/>
          </a:p>
        </p:txBody>
      </p:sp>
      <p:pic>
        <p:nvPicPr>
          <p:cNvPr id="14" name="Picture 13" descr="latex-image-1.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2641028" y="5918648"/>
            <a:ext cx="4058527" cy="252000"/>
          </a:xfrm>
          <a:prstGeom prst="rect">
            <a:avLst/>
          </a:prstGeom>
        </p:spPr>
      </p:pic>
      <p:sp>
        <p:nvSpPr>
          <p:cNvPr id="18" name="Content Placeholder 8"/>
          <p:cNvSpPr txBox="1">
            <a:spLocks/>
          </p:cNvSpPr>
          <p:nvPr/>
        </p:nvSpPr>
        <p:spPr>
          <a:xfrm>
            <a:off x="762000" y="4479000"/>
            <a:ext cx="7772400" cy="1066800"/>
          </a:xfrm>
          <a:prstGeom prst="rect">
            <a:avLst/>
          </a:prstGeom>
        </p:spPr>
        <p:txBody>
          <a:bodyPr vert="horz" lIns="91440" tIns="45720" rIns="91440" bIns="45720" rtlCol="0">
            <a:normAutofit fontScale="55000" lnSpcReduction="2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j-lt"/>
                <a:ea typeface="+mn-ea"/>
                <a:cs typeface="Symbol" charset="2"/>
              </a:rPr>
              <a:t>We will search for wave-like solutions</a:t>
            </a:r>
            <a:r>
              <a:rPr kumimoji="0" lang="en-US" sz="3200" b="0" i="0" u="none" strike="noStrike" kern="1200" cap="none" spc="0" normalizeH="0" noProof="0" dirty="0" smtClean="0">
                <a:ln>
                  <a:noFill/>
                </a:ln>
                <a:solidFill>
                  <a:schemeClr val="tx1"/>
                </a:solidFill>
                <a:effectLst/>
                <a:uLnTx/>
                <a:uFillTx/>
                <a:latin typeface="+mj-lt"/>
                <a:ea typeface="+mn-ea"/>
                <a:cs typeface="Symbol" charset="2"/>
              </a:rPr>
              <a:t> of the </a:t>
            </a:r>
            <a:r>
              <a:rPr kumimoji="0" lang="en-US" sz="3200" b="0" i="0" u="none" strike="noStrike" kern="1200" cap="none" spc="0" normalizeH="0" noProof="0" dirty="0" err="1" smtClean="0">
                <a:ln>
                  <a:noFill/>
                </a:ln>
                <a:solidFill>
                  <a:schemeClr val="tx1"/>
                </a:solidFill>
                <a:effectLst/>
                <a:uLnTx/>
                <a:uFillTx/>
                <a:latin typeface="+mj-lt"/>
                <a:ea typeface="+mn-ea"/>
                <a:cs typeface="Symbol" charset="2"/>
              </a:rPr>
              <a:t>Vlasov</a:t>
            </a:r>
            <a:r>
              <a:rPr kumimoji="0" lang="en-US" sz="3200" b="0" i="0" u="none" strike="noStrike" kern="1200" cap="none" spc="0" normalizeH="0" noProof="0" dirty="0" smtClean="0">
                <a:ln>
                  <a:noFill/>
                </a:ln>
                <a:solidFill>
                  <a:schemeClr val="tx1"/>
                </a:solidFill>
                <a:effectLst/>
                <a:uLnTx/>
                <a:uFillTx/>
                <a:latin typeface="+mj-lt"/>
                <a:ea typeface="+mn-ea"/>
                <a:cs typeface="Symbol" charset="2"/>
              </a:rPr>
              <a:t> equation in the form below</a:t>
            </a:r>
          </a:p>
          <a:p>
            <a:pPr marL="342900" lvl="0" indent="-342900">
              <a:spcBef>
                <a:spcPct val="20000"/>
              </a:spcBef>
              <a:buFont typeface="Arial"/>
              <a:buChar char="•"/>
            </a:pPr>
            <a:r>
              <a:rPr lang="en-US" sz="3200" dirty="0" smtClean="0">
                <a:latin typeface="+mj-lt"/>
                <a:cs typeface="Symbol" charset="2"/>
              </a:rPr>
              <a:t>Since </a:t>
            </a:r>
            <a:r>
              <a:rPr lang="en-US" sz="3200" i="1" dirty="0" smtClean="0">
                <a:latin typeface="+mj-lt"/>
                <a:cs typeface="Symbol" charset="2"/>
              </a:rPr>
              <a:t>Ψ</a:t>
            </a:r>
            <a:r>
              <a:rPr lang="en-US" sz="3200" i="1" baseline="-25000" dirty="0" smtClean="0">
                <a:latin typeface="+mj-lt"/>
                <a:cs typeface="Symbol" charset="2"/>
              </a:rPr>
              <a:t>0</a:t>
            </a:r>
            <a:r>
              <a:rPr lang="en-US" sz="3200" i="1" dirty="0" smtClean="0">
                <a:latin typeface="+mj-lt"/>
                <a:cs typeface="Symbol" charset="2"/>
              </a:rPr>
              <a:t>(r) </a:t>
            </a:r>
            <a:r>
              <a:rPr lang="en-US" sz="3200" dirty="0" smtClean="0">
                <a:latin typeface="+mj-lt"/>
                <a:cs typeface="Symbol" charset="2"/>
              </a:rPr>
              <a:t>is the solution of the unperturbed </a:t>
            </a:r>
            <a:r>
              <a:rPr lang="en-US" sz="3200" dirty="0" err="1" smtClean="0">
                <a:latin typeface="+mj-lt"/>
                <a:cs typeface="Symbol" charset="2"/>
              </a:rPr>
              <a:t>Vlasov</a:t>
            </a:r>
            <a:r>
              <a:rPr lang="en-US" sz="3200" dirty="0" smtClean="0">
                <a:latin typeface="+mj-lt"/>
                <a:cs typeface="Symbol" charset="2"/>
              </a:rPr>
              <a:t> equation, </a:t>
            </a:r>
            <a:r>
              <a:rPr lang="en-US" sz="3200" baseline="0" dirty="0" smtClean="0">
                <a:latin typeface="+mj-lt"/>
                <a:cs typeface="Symbol" charset="2"/>
              </a:rPr>
              <a:t>the potential well distortion will be also included in </a:t>
            </a:r>
            <a:r>
              <a:rPr lang="en-US" sz="3200" dirty="0" smtClean="0">
                <a:latin typeface="+mj-lt"/>
                <a:cs typeface="Symbol" charset="2"/>
              </a:rPr>
              <a:t>the wave term</a:t>
            </a:r>
            <a:r>
              <a:rPr lang="en-US" sz="3200" baseline="0" dirty="0" smtClean="0">
                <a:latin typeface="+mj-lt"/>
                <a:cs typeface="Symbol" charset="2"/>
              </a:rPr>
              <a:t>  (</a:t>
            </a:r>
            <a:r>
              <a:rPr lang="en-US" sz="3200" i="1" baseline="0" dirty="0" smtClean="0">
                <a:latin typeface="Symbol" charset="2"/>
                <a:cs typeface="Symbol" charset="2"/>
              </a:rPr>
              <a:t>W</a:t>
            </a:r>
            <a:r>
              <a:rPr lang="en-US" sz="3200" i="1" baseline="0" dirty="0" smtClean="0">
                <a:latin typeface="+mj-lt"/>
                <a:cs typeface="Symbol" charset="2"/>
              </a:rPr>
              <a:t>=0</a:t>
            </a:r>
            <a:r>
              <a:rPr lang="en-US" sz="3200" baseline="0" dirty="0" smtClean="0">
                <a:latin typeface="+mj-lt"/>
                <a:cs typeface="Symbol" charset="2"/>
              </a:rPr>
              <a:t>) </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2" name="Slide Number Placeholder 11"/>
          <p:cNvSpPr>
            <a:spLocks noGrp="1"/>
          </p:cNvSpPr>
          <p:nvPr>
            <p:ph type="sldNum" sz="quarter" idx="12"/>
          </p:nvPr>
        </p:nvSpPr>
        <p:spPr/>
        <p:txBody>
          <a:bodyPr/>
          <a:lstStyle/>
          <a:p>
            <a:fld id="{2E081447-C3CE-9F4F-A689-9A72CAFF10CA}" type="slidenum">
              <a:rPr lang="en-US" smtClean="0"/>
              <a:pPr/>
              <a:t>67</a:t>
            </a:fld>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Linearization of </a:t>
            </a:r>
            <a:r>
              <a:rPr lang="en-US" sz="3400" dirty="0" err="1" smtClean="0"/>
              <a:t>Vlasov</a:t>
            </a:r>
            <a:r>
              <a:rPr lang="en-US" sz="3400" dirty="0" smtClean="0"/>
              <a:t> equation</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3" name="Content Placeholder 8"/>
          <p:cNvSpPr>
            <a:spLocks noGrp="1"/>
          </p:cNvSpPr>
          <p:nvPr>
            <p:ph idx="1"/>
          </p:nvPr>
        </p:nvSpPr>
        <p:spPr>
          <a:xfrm>
            <a:off x="609600" y="1600200"/>
            <a:ext cx="7772400" cy="685800"/>
          </a:xfrm>
        </p:spPr>
        <p:txBody>
          <a:bodyPr>
            <a:normAutofit fontScale="62500" lnSpcReduction="20000"/>
          </a:bodyPr>
          <a:lstStyle/>
          <a:p>
            <a:r>
              <a:rPr lang="en-US" dirty="0" smtClean="0">
                <a:latin typeface="+mj-lt"/>
                <a:cs typeface="Symbol" charset="2"/>
              </a:rPr>
              <a:t>We also write the wake field term in the momentum equation directly in a form that includes the multi-turn contribution to the force</a:t>
            </a:r>
            <a:endParaRPr lang="en-US" dirty="0" smtClean="0"/>
          </a:p>
        </p:txBody>
      </p:sp>
      <p:pic>
        <p:nvPicPr>
          <p:cNvPr id="15" name="Picture 14"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2838990" y="3667016"/>
            <a:ext cx="3441790" cy="252000"/>
          </a:xfrm>
          <a:prstGeom prst="rect">
            <a:avLst/>
          </a:prstGeom>
        </p:spPr>
      </p:pic>
      <p:pic>
        <p:nvPicPr>
          <p:cNvPr id="16" name="Picture 15" descr="latex-im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1714779" y="2521106"/>
            <a:ext cx="5655272" cy="648000"/>
          </a:xfrm>
          <a:prstGeom prst="rect">
            <a:avLst/>
          </a:prstGeom>
        </p:spPr>
      </p:pic>
      <p:pic>
        <p:nvPicPr>
          <p:cNvPr id="17" name="Picture 16" descr="latex-image-1.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1324694" y="4630254"/>
            <a:ext cx="6410543" cy="612000"/>
          </a:xfrm>
          <a:prstGeom prst="rect">
            <a:avLst/>
          </a:prstGeom>
        </p:spPr>
      </p:pic>
      <p:pic>
        <p:nvPicPr>
          <p:cNvPr id="20" name="Picture 19" descr="latex-image-1.pdf"/>
          <p:cNvPicPr>
            <a:picLocks noChangeAspect="1"/>
          </p:cNvPicPr>
          <p:nvPr/>
        </p:nvPicPr>
        <mc:AlternateContent>
          <mc:Choice xmlns:ma="http://schemas.microsoft.com/office/mac/drawingml/2008/main" Requires="ma">
            <p:blipFill>
              <a:blip r:embed="rId10"/>
              <a:stretch>
                <a:fillRect/>
              </a:stretch>
            </p:blipFill>
          </mc:Choice>
          <mc:Fallback>
            <p:blipFill>
              <a:blip r:embed="rId11"/>
              <a:stretch>
                <a:fillRect/>
              </a:stretch>
            </p:blipFill>
          </mc:Fallback>
        </mc:AlternateContent>
        <p:spPr>
          <a:xfrm>
            <a:off x="1073770" y="5697054"/>
            <a:ext cx="7083446" cy="612000"/>
          </a:xfrm>
          <a:prstGeom prst="rect">
            <a:avLst/>
          </a:prstGeom>
        </p:spPr>
      </p:pic>
      <p:sp>
        <p:nvSpPr>
          <p:cNvPr id="10" name="Slide Number Placeholder 9"/>
          <p:cNvSpPr>
            <a:spLocks noGrp="1"/>
          </p:cNvSpPr>
          <p:nvPr>
            <p:ph type="sldNum" sz="quarter" idx="12"/>
          </p:nvPr>
        </p:nvSpPr>
        <p:spPr/>
        <p:txBody>
          <a:bodyPr/>
          <a:lstStyle/>
          <a:p>
            <a:fld id="{2E081447-C3CE-9F4F-A689-9A72CAFF10CA}" type="slidenum">
              <a:rPr lang="en-US" smtClean="0"/>
              <a:pPr/>
              <a:t>68</a:t>
            </a:fld>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Linearization of </a:t>
            </a:r>
            <a:r>
              <a:rPr lang="en-US" sz="3400" dirty="0" err="1" smtClean="0"/>
              <a:t>Vlasov</a:t>
            </a:r>
            <a:r>
              <a:rPr lang="en-US" sz="3400" dirty="0" smtClean="0"/>
              <a:t> equation</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3" name="Content Placeholder 8"/>
          <p:cNvSpPr>
            <a:spLocks noGrp="1"/>
          </p:cNvSpPr>
          <p:nvPr>
            <p:ph idx="1"/>
          </p:nvPr>
        </p:nvSpPr>
        <p:spPr>
          <a:xfrm>
            <a:off x="609600" y="1600200"/>
            <a:ext cx="7772400" cy="685800"/>
          </a:xfrm>
        </p:spPr>
        <p:txBody>
          <a:bodyPr>
            <a:normAutofit fontScale="62500" lnSpcReduction="20000"/>
          </a:bodyPr>
          <a:lstStyle/>
          <a:p>
            <a:r>
              <a:rPr lang="en-US" dirty="0" smtClean="0">
                <a:latin typeface="+mj-lt"/>
                <a:cs typeface="Symbol" charset="2"/>
              </a:rPr>
              <a:t>We recast the wake field term in the momentum equation in a form that contains an explicit dependence on the longitudinal impedance</a:t>
            </a:r>
            <a:endParaRPr lang="en-US" dirty="0" smtClean="0"/>
          </a:p>
        </p:txBody>
      </p:sp>
      <p:pic>
        <p:nvPicPr>
          <p:cNvPr id="10" name="Picture 9"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2642773" y="2599194"/>
            <a:ext cx="3701228" cy="576000"/>
          </a:xfrm>
          <a:prstGeom prst="rect">
            <a:avLst/>
          </a:prstGeom>
        </p:spPr>
      </p:pic>
      <p:sp>
        <p:nvSpPr>
          <p:cNvPr id="11" name="Up-Down Arrow 10"/>
          <p:cNvSpPr/>
          <p:nvPr/>
        </p:nvSpPr>
        <p:spPr>
          <a:xfrm>
            <a:off x="4114800" y="3352800"/>
            <a:ext cx="457200" cy="609600"/>
          </a:xfrm>
          <a:prstGeom prst="upDownArrow">
            <a:avLst>
              <a:gd name="adj1" fmla="val 23240"/>
              <a:gd name="adj2" fmla="val 28976"/>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latex-im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1998694" y="4114800"/>
            <a:ext cx="4860691" cy="612000"/>
          </a:xfrm>
          <a:prstGeom prst="rect">
            <a:avLst/>
          </a:prstGeom>
        </p:spPr>
      </p:pic>
      <p:pic>
        <p:nvPicPr>
          <p:cNvPr id="14" name="Picture 13" descr="latex-image-1.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757114" y="5336104"/>
            <a:ext cx="7607771" cy="648000"/>
          </a:xfrm>
          <a:prstGeom prst="rect">
            <a:avLst/>
          </a:prstGeom>
        </p:spPr>
      </p:pic>
      <p:sp>
        <p:nvSpPr>
          <p:cNvPr id="15" name="Slide Number Placeholder 14"/>
          <p:cNvSpPr>
            <a:spLocks noGrp="1"/>
          </p:cNvSpPr>
          <p:nvPr>
            <p:ph type="sldNum" sz="quarter" idx="12"/>
          </p:nvPr>
        </p:nvSpPr>
        <p:spPr/>
        <p:txBody>
          <a:bodyPr/>
          <a:lstStyle/>
          <a:p>
            <a:fld id="{2E081447-C3CE-9F4F-A689-9A72CAFF10CA}" type="slidenum">
              <a:rPr lang="en-US" smtClean="0"/>
              <a:pPr/>
              <a:t>69</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800" dirty="0" smtClean="0"/>
              <a:t>Space charge</a:t>
            </a:r>
            <a:endParaRPr lang="en-US" sz="3800" dirty="0"/>
          </a:p>
        </p:txBody>
      </p:sp>
      <p:sp>
        <p:nvSpPr>
          <p:cNvPr id="3" name="Content Placeholder 2"/>
          <p:cNvSpPr>
            <a:spLocks noGrp="1"/>
          </p:cNvSpPr>
          <p:nvPr>
            <p:ph idx="1"/>
          </p:nvPr>
        </p:nvSpPr>
        <p:spPr>
          <a:xfrm>
            <a:off x="457200" y="1417638"/>
            <a:ext cx="8229600" cy="1706562"/>
          </a:xfrm>
        </p:spPr>
        <p:txBody>
          <a:bodyPr>
            <a:normAutofit fontScale="92500" lnSpcReduction="20000"/>
          </a:bodyPr>
          <a:lstStyle/>
          <a:p>
            <a:r>
              <a:rPr lang="en-US" sz="2000" dirty="0" smtClean="0"/>
              <a:t>We have found the space charge longitudinal electric field for a cylindrically symmetric ring shaped distribution</a:t>
            </a:r>
            <a:endParaRPr lang="en-US" sz="2000" i="1" dirty="0" smtClean="0"/>
          </a:p>
          <a:p>
            <a:r>
              <a:rPr lang="en-US" sz="2000" dirty="0" smtClean="0"/>
              <a:t>Let’s assume now that we have a beam with a radial distribution </a:t>
            </a:r>
            <a:r>
              <a:rPr lang="en-US" sz="2000" dirty="0" err="1" smtClean="0"/>
              <a:t>n(r</a:t>
            </a:r>
            <a:r>
              <a:rPr lang="en-US" sz="2000" dirty="0" smtClean="0"/>
              <a:t>)</a:t>
            </a:r>
            <a:endParaRPr lang="en-US" sz="2000" i="1" dirty="0" smtClean="0"/>
          </a:p>
          <a:p>
            <a:r>
              <a:rPr lang="en-US" sz="2000" dirty="0" smtClean="0"/>
              <a:t>Then for the linearity of Maxwell’s equations, we can calculate its longitudinal space charge electric field as the superposition of the contributions given by the various rings composing the actual distribution  </a:t>
            </a:r>
            <a:endParaRPr lang="en-US" sz="2000" i="1" dirty="0"/>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pic>
        <p:nvPicPr>
          <p:cNvPr id="8" name="Picture 7"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762000" y="3717000"/>
            <a:ext cx="1953103" cy="576000"/>
          </a:xfrm>
          <a:prstGeom prst="rect">
            <a:avLst/>
          </a:prstGeom>
        </p:spPr>
      </p:pic>
      <p:pic>
        <p:nvPicPr>
          <p:cNvPr id="9" name="Picture 8" descr="latex-im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682111" y="5349366"/>
            <a:ext cx="8091819" cy="828000"/>
          </a:xfrm>
          <a:prstGeom prst="rect">
            <a:avLst/>
          </a:prstGeom>
        </p:spPr>
      </p:pic>
      <p:pic>
        <p:nvPicPr>
          <p:cNvPr id="11" name="Picture 10" descr="Gaussian_2d.png"/>
          <p:cNvPicPr>
            <a:picLocks noChangeAspect="1"/>
          </p:cNvPicPr>
          <p:nvPr/>
        </p:nvPicPr>
        <p:blipFill>
          <a:blip r:embed="rId8"/>
          <a:stretch>
            <a:fillRect/>
          </a:stretch>
        </p:blipFill>
        <p:spPr>
          <a:xfrm>
            <a:off x="3352800" y="3021600"/>
            <a:ext cx="2880000" cy="2160000"/>
          </a:xfrm>
          <a:prstGeom prst="rect">
            <a:avLst/>
          </a:prstGeom>
        </p:spPr>
      </p:pic>
      <p:sp>
        <p:nvSpPr>
          <p:cNvPr id="10" name="Slide Number Placeholder 9"/>
          <p:cNvSpPr>
            <a:spLocks noGrp="1"/>
          </p:cNvSpPr>
          <p:nvPr>
            <p:ph type="sldNum" sz="quarter" idx="12"/>
          </p:nvPr>
        </p:nvSpPr>
        <p:spPr/>
        <p:txBody>
          <a:bodyPr/>
          <a:lstStyle/>
          <a:p>
            <a:fld id="{2E081447-C3CE-9F4F-A689-9A72CAFF10CA}" type="slidenum">
              <a:rPr lang="en-US" smtClean="0"/>
              <a:pPr/>
              <a:t>7</a:t>
            </a:fld>
            <a:endParaRPr 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Linearization of </a:t>
            </a:r>
            <a:r>
              <a:rPr lang="en-US" sz="3400" dirty="0" err="1" smtClean="0"/>
              <a:t>Vlasov</a:t>
            </a:r>
            <a:r>
              <a:rPr lang="en-US" sz="3400" dirty="0" smtClean="0"/>
              <a:t> equation</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3" name="Content Placeholder 8"/>
          <p:cNvSpPr>
            <a:spLocks noGrp="1"/>
          </p:cNvSpPr>
          <p:nvPr>
            <p:ph idx="1"/>
          </p:nvPr>
        </p:nvSpPr>
        <p:spPr>
          <a:xfrm>
            <a:off x="609600" y="1600200"/>
            <a:ext cx="7772400" cy="685800"/>
          </a:xfrm>
        </p:spPr>
        <p:txBody>
          <a:bodyPr>
            <a:normAutofit fontScale="70000" lnSpcReduction="20000"/>
          </a:bodyPr>
          <a:lstStyle/>
          <a:p>
            <a:r>
              <a:rPr lang="en-US" dirty="0" smtClean="0">
                <a:latin typeface="+mj-lt"/>
                <a:cs typeface="Symbol" charset="2"/>
              </a:rPr>
              <a:t>Next step, we need to recast the </a:t>
            </a:r>
            <a:r>
              <a:rPr lang="en-US" dirty="0" err="1" smtClean="0">
                <a:latin typeface="+mj-lt"/>
                <a:cs typeface="Symbol" charset="2"/>
              </a:rPr>
              <a:t>Vlasov</a:t>
            </a:r>
            <a:r>
              <a:rPr lang="en-US" dirty="0" smtClean="0">
                <a:latin typeface="+mj-lt"/>
                <a:cs typeface="Symbol" charset="2"/>
              </a:rPr>
              <a:t> equation in the polar coordinates previously defined in order to simplify its structure </a:t>
            </a:r>
            <a:endParaRPr lang="en-US" dirty="0" smtClean="0"/>
          </a:p>
        </p:txBody>
      </p:sp>
      <p:pic>
        <p:nvPicPr>
          <p:cNvPr id="15" name="Picture 14"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2209800" y="2546200"/>
            <a:ext cx="4955728" cy="648000"/>
          </a:xfrm>
          <a:prstGeom prst="rect">
            <a:avLst/>
          </a:prstGeom>
        </p:spPr>
      </p:pic>
      <p:sp>
        <p:nvSpPr>
          <p:cNvPr id="16" name="Left Brace 15"/>
          <p:cNvSpPr/>
          <p:nvPr/>
        </p:nvSpPr>
        <p:spPr>
          <a:xfrm rot="16200000">
            <a:off x="3650675" y="2134324"/>
            <a:ext cx="334819" cy="2454570"/>
          </a:xfrm>
          <a:prstGeom prst="leftBrace">
            <a:avLst>
              <a:gd name="adj1" fmla="val 42816"/>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8" name="Picture 17" descr="latex-im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3429000" y="3588050"/>
            <a:ext cx="774234" cy="648000"/>
          </a:xfrm>
          <a:prstGeom prst="rect">
            <a:avLst/>
          </a:prstGeom>
        </p:spPr>
      </p:pic>
      <p:pic>
        <p:nvPicPr>
          <p:cNvPr id="19" name="Picture 18" descr="latex-image-1.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843778" y="4415684"/>
            <a:ext cx="6783487" cy="1260000"/>
          </a:xfrm>
          <a:prstGeom prst="rect">
            <a:avLst/>
          </a:prstGeom>
        </p:spPr>
      </p:pic>
      <p:pic>
        <p:nvPicPr>
          <p:cNvPr id="20" name="Picture 19" descr="latex-image-1.pdf"/>
          <p:cNvPicPr>
            <a:picLocks noChangeAspect="1"/>
          </p:cNvPicPr>
          <p:nvPr/>
        </p:nvPicPr>
        <mc:AlternateContent>
          <mc:Choice xmlns:ma="http://schemas.microsoft.com/office/mac/drawingml/2008/main" Requires="ma">
            <p:blipFill>
              <a:blip r:embed="rId10"/>
              <a:stretch>
                <a:fillRect/>
              </a:stretch>
            </p:blipFill>
          </mc:Choice>
          <mc:Fallback>
            <p:blipFill>
              <a:blip r:embed="rId11"/>
              <a:stretch>
                <a:fillRect/>
              </a:stretch>
            </p:blipFill>
          </mc:Fallback>
        </mc:AlternateContent>
        <p:spPr>
          <a:xfrm>
            <a:off x="2590799" y="5986200"/>
            <a:ext cx="3273035" cy="576000"/>
          </a:xfrm>
          <a:prstGeom prst="rect">
            <a:avLst/>
          </a:prstGeom>
        </p:spPr>
      </p:pic>
      <p:sp>
        <p:nvSpPr>
          <p:cNvPr id="11" name="Slide Number Placeholder 10"/>
          <p:cNvSpPr>
            <a:spLocks noGrp="1"/>
          </p:cNvSpPr>
          <p:nvPr>
            <p:ph type="sldNum" sz="quarter" idx="12"/>
          </p:nvPr>
        </p:nvSpPr>
        <p:spPr/>
        <p:txBody>
          <a:bodyPr/>
          <a:lstStyle/>
          <a:p>
            <a:fld id="{2E081447-C3CE-9F4F-A689-9A72CAFF10CA}" type="slidenum">
              <a:rPr lang="en-US" smtClean="0"/>
              <a:pPr/>
              <a:t>70</a:t>
            </a:fld>
            <a:endParaRPr 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Linearization of </a:t>
            </a:r>
            <a:r>
              <a:rPr lang="en-US" sz="3400" dirty="0" err="1" smtClean="0"/>
              <a:t>Vlasov</a:t>
            </a:r>
            <a:r>
              <a:rPr lang="en-US" sz="3400" dirty="0" smtClean="0"/>
              <a:t> equation</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3" name="Content Placeholder 8"/>
          <p:cNvSpPr>
            <a:spLocks noGrp="1"/>
          </p:cNvSpPr>
          <p:nvPr>
            <p:ph idx="1"/>
          </p:nvPr>
        </p:nvSpPr>
        <p:spPr>
          <a:xfrm>
            <a:off x="609600" y="1600200"/>
            <a:ext cx="7772400" cy="1219200"/>
          </a:xfrm>
        </p:spPr>
        <p:txBody>
          <a:bodyPr>
            <a:normAutofit fontScale="62500" lnSpcReduction="20000"/>
          </a:bodyPr>
          <a:lstStyle/>
          <a:p>
            <a:r>
              <a:rPr lang="en-US" dirty="0" smtClean="0">
                <a:latin typeface="+mj-lt"/>
                <a:cs typeface="Symbol" charset="2"/>
              </a:rPr>
              <a:t>We first substitute the </a:t>
            </a:r>
            <a:r>
              <a:rPr lang="en-US" dirty="0" err="1" smtClean="0">
                <a:latin typeface="+mj-lt"/>
                <a:cs typeface="Symbol" charset="2"/>
              </a:rPr>
              <a:t>ansatz</a:t>
            </a:r>
            <a:r>
              <a:rPr lang="en-US" dirty="0" smtClean="0">
                <a:latin typeface="+mj-lt"/>
                <a:cs typeface="Symbol" charset="2"/>
              </a:rPr>
              <a:t> on the previous slides for </a:t>
            </a:r>
            <a:r>
              <a:rPr lang="en-US" dirty="0" err="1" smtClean="0">
                <a:latin typeface="+mj-lt"/>
                <a:cs typeface="Symbol" charset="2"/>
              </a:rPr>
              <a:t>Ψ(r,</a:t>
            </a:r>
            <a:r>
              <a:rPr lang="en-US" dirty="0" err="1" smtClean="0">
                <a:latin typeface="Symbol" charset="2"/>
                <a:cs typeface="Symbol" charset="2"/>
              </a:rPr>
              <a:t>F,</a:t>
            </a:r>
            <a:r>
              <a:rPr lang="en-US" dirty="0" err="1" smtClean="0">
                <a:latin typeface="+mj-lt"/>
                <a:cs typeface="Symbol" charset="2"/>
              </a:rPr>
              <a:t>t</a:t>
            </a:r>
            <a:r>
              <a:rPr lang="en-US" dirty="0" smtClean="0">
                <a:latin typeface="+mj-lt"/>
                <a:cs typeface="Symbol" charset="2"/>
              </a:rPr>
              <a:t>), and then we use the periodicity in the </a:t>
            </a:r>
            <a:r>
              <a:rPr lang="en-US" dirty="0" smtClean="0">
                <a:latin typeface="Symbol" charset="2"/>
                <a:cs typeface="Symbol" charset="2"/>
              </a:rPr>
              <a:t>F</a:t>
            </a:r>
            <a:r>
              <a:rPr lang="en-US" dirty="0" smtClean="0">
                <a:latin typeface="+mj-lt"/>
                <a:cs typeface="Symbol" charset="2"/>
              </a:rPr>
              <a:t> coordinate to expand both sides of the equation in Fourier series</a:t>
            </a:r>
          </a:p>
          <a:p>
            <a:r>
              <a:rPr lang="en-US" dirty="0" smtClean="0">
                <a:latin typeface="+mj-lt"/>
                <a:cs typeface="Symbol" charset="2"/>
              </a:rPr>
              <a:t>Next, we specify to the case of </a:t>
            </a:r>
            <a:r>
              <a:rPr lang="en-US" dirty="0" smtClean="0">
                <a:cs typeface="Symbol" charset="2"/>
              </a:rPr>
              <a:t>Ψ</a:t>
            </a:r>
            <a:r>
              <a:rPr lang="en-US" baseline="-25000" dirty="0" smtClean="0">
                <a:cs typeface="Symbol" charset="2"/>
              </a:rPr>
              <a:t>0</a:t>
            </a:r>
            <a:r>
              <a:rPr lang="en-US" dirty="0" smtClean="0">
                <a:cs typeface="Symbol" charset="2"/>
              </a:rPr>
              <a:t>(r) being of water-bag type</a:t>
            </a:r>
            <a:r>
              <a:rPr lang="en-US" dirty="0" smtClean="0">
                <a:latin typeface="+mj-lt"/>
                <a:cs typeface="Symbol" charset="2"/>
              </a:rPr>
              <a:t> </a:t>
            </a:r>
            <a:endParaRPr lang="en-US" dirty="0" smtClean="0"/>
          </a:p>
        </p:txBody>
      </p:sp>
      <p:pic>
        <p:nvPicPr>
          <p:cNvPr id="14" name="Picture 13"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1932495" y="2982351"/>
            <a:ext cx="6067200" cy="1440000"/>
          </a:xfrm>
          <a:prstGeom prst="rect">
            <a:avLst/>
          </a:prstGeom>
        </p:spPr>
      </p:pic>
      <p:pic>
        <p:nvPicPr>
          <p:cNvPr id="17" name="Picture 16" descr="latex-im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1080000" y="4724400"/>
            <a:ext cx="3297742" cy="648000"/>
          </a:xfrm>
          <a:prstGeom prst="rect">
            <a:avLst/>
          </a:prstGeom>
        </p:spPr>
      </p:pic>
      <p:pic>
        <p:nvPicPr>
          <p:cNvPr id="21" name="Picture 20" descr="latex-image-1.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1080000" y="5562600"/>
            <a:ext cx="3074452" cy="900000"/>
          </a:xfrm>
          <a:prstGeom prst="rect">
            <a:avLst/>
          </a:prstGeom>
        </p:spPr>
      </p:pic>
      <p:pic>
        <p:nvPicPr>
          <p:cNvPr id="22" name="Picture 21"/>
          <p:cNvPicPr>
            <a:picLocks noChangeAspect="1"/>
          </p:cNvPicPr>
          <p:nvPr/>
        </p:nvPicPr>
        <p:blipFill>
          <a:blip r:embed="rId10"/>
          <a:stretch>
            <a:fillRect/>
          </a:stretch>
        </p:blipFill>
        <p:spPr>
          <a:xfrm>
            <a:off x="5300554" y="4422351"/>
            <a:ext cx="2763446" cy="2160000"/>
          </a:xfrm>
          <a:prstGeom prst="rect">
            <a:avLst/>
          </a:prstGeom>
        </p:spPr>
      </p:pic>
      <p:sp>
        <p:nvSpPr>
          <p:cNvPr id="10" name="Slide Number Placeholder 9"/>
          <p:cNvSpPr>
            <a:spLocks noGrp="1"/>
          </p:cNvSpPr>
          <p:nvPr>
            <p:ph type="sldNum" sz="quarter" idx="12"/>
          </p:nvPr>
        </p:nvSpPr>
        <p:spPr/>
        <p:txBody>
          <a:bodyPr/>
          <a:lstStyle/>
          <a:p>
            <a:fld id="{2E081447-C3CE-9F4F-A689-9A72CAFF10CA}" type="slidenum">
              <a:rPr lang="en-US" smtClean="0"/>
              <a:pPr/>
              <a:t>71</a:t>
            </a:fld>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Linearization of </a:t>
            </a:r>
            <a:r>
              <a:rPr lang="en-US" sz="3400" dirty="0" err="1" smtClean="0"/>
              <a:t>Vlasov</a:t>
            </a:r>
            <a:r>
              <a:rPr lang="en-US" sz="3400" dirty="0" smtClean="0"/>
              <a:t> equation</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3" name="Content Placeholder 8"/>
          <p:cNvSpPr>
            <a:spLocks noGrp="1"/>
          </p:cNvSpPr>
          <p:nvPr>
            <p:ph idx="1"/>
          </p:nvPr>
        </p:nvSpPr>
        <p:spPr>
          <a:xfrm>
            <a:off x="609600" y="1600199"/>
            <a:ext cx="7772400" cy="1371601"/>
          </a:xfrm>
        </p:spPr>
        <p:txBody>
          <a:bodyPr>
            <a:normAutofit fontScale="55000" lnSpcReduction="20000"/>
          </a:bodyPr>
          <a:lstStyle/>
          <a:p>
            <a:r>
              <a:rPr lang="en-US" dirty="0" smtClean="0">
                <a:latin typeface="+mj-lt"/>
                <a:cs typeface="Symbol" charset="2"/>
              </a:rPr>
              <a:t>Now we are ready to equal the Fourier coefficients (index </a:t>
            </a:r>
            <a:r>
              <a:rPr lang="en-US" dirty="0" err="1" smtClean="0">
                <a:latin typeface="+mj-lt"/>
                <a:cs typeface="Symbol" charset="2"/>
              </a:rPr>
              <a:t>l</a:t>
            </a:r>
            <a:r>
              <a:rPr lang="en-US" dirty="0" smtClean="0">
                <a:latin typeface="+mj-lt"/>
                <a:cs typeface="Symbol" charset="2"/>
              </a:rPr>
              <a:t>) individually from both sides. This yields, in the limit of weak intensity beam, an equation for the (complex) frequency shifts associated to each mode.</a:t>
            </a:r>
          </a:p>
          <a:p>
            <a:r>
              <a:rPr lang="en-US" dirty="0" smtClean="0">
                <a:latin typeface="+mj-lt"/>
                <a:cs typeface="Symbol" charset="2"/>
              </a:rPr>
              <a:t>When an observer (impedance) sees the component </a:t>
            </a:r>
            <a:r>
              <a:rPr lang="en-US" dirty="0" smtClean="0">
                <a:latin typeface="Symbol" charset="2"/>
                <a:cs typeface="Symbol" charset="2"/>
              </a:rPr>
              <a:t>l</a:t>
            </a:r>
            <a:r>
              <a:rPr lang="en-US" baseline="-25000" dirty="0" smtClean="0">
                <a:latin typeface="+mj-lt"/>
                <a:cs typeface="Symbol" charset="2"/>
              </a:rPr>
              <a:t>1</a:t>
            </a:r>
            <a:r>
              <a:rPr lang="en-US" baseline="30000" dirty="0" smtClean="0">
                <a:latin typeface="+mj-lt"/>
                <a:cs typeface="Symbol" charset="2"/>
              </a:rPr>
              <a:t>(l)</a:t>
            </a:r>
            <a:r>
              <a:rPr lang="en-US" dirty="0" smtClean="0">
                <a:latin typeface="+mj-lt"/>
                <a:cs typeface="Symbol" charset="2"/>
              </a:rPr>
              <a:t>(z), the beam is executing the </a:t>
            </a:r>
            <a:r>
              <a:rPr lang="en-US" dirty="0" err="1" smtClean="0">
                <a:latin typeface="+mj-lt"/>
                <a:cs typeface="Symbol" charset="2"/>
              </a:rPr>
              <a:t>l-th</a:t>
            </a:r>
            <a:r>
              <a:rPr lang="en-US" dirty="0" smtClean="0">
                <a:latin typeface="+mj-lt"/>
                <a:cs typeface="Symbol" charset="2"/>
              </a:rPr>
              <a:t> mode of oscillation </a:t>
            </a:r>
            <a:endParaRPr lang="en-US" dirty="0" smtClean="0"/>
          </a:p>
        </p:txBody>
      </p:sp>
      <p:pic>
        <p:nvPicPr>
          <p:cNvPr id="16" name="Picture 15"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1130772" y="3398566"/>
            <a:ext cx="6886466" cy="755999"/>
          </a:xfrm>
          <a:prstGeom prst="rect">
            <a:avLst/>
          </a:prstGeom>
        </p:spPr>
      </p:pic>
      <p:sp>
        <p:nvSpPr>
          <p:cNvPr id="18" name="Content Placeholder 8"/>
          <p:cNvSpPr txBox="1">
            <a:spLocks/>
          </p:cNvSpPr>
          <p:nvPr/>
        </p:nvSpPr>
        <p:spPr>
          <a:xfrm>
            <a:off x="609600" y="4572000"/>
            <a:ext cx="7772400" cy="2057400"/>
          </a:xfrm>
          <a:prstGeom prst="rect">
            <a:avLst/>
          </a:prstGeom>
        </p:spPr>
        <p:txBody>
          <a:bodyPr vert="horz" lIns="91440" tIns="45720" rIns="91440" bIns="45720" rtlCol="0">
            <a:normAutofit fontScale="62500" lnSpcReduction="2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80" b="0" i="0" u="none" strike="noStrike" kern="1200" cap="none" spc="0" normalizeH="0" baseline="0" noProof="0" dirty="0" smtClean="0">
                <a:ln>
                  <a:noFill/>
                </a:ln>
                <a:solidFill>
                  <a:schemeClr val="tx1"/>
                </a:solidFill>
                <a:effectLst/>
                <a:uLnTx/>
                <a:uFillTx/>
                <a:latin typeface="+mn-lt"/>
                <a:ea typeface="+mn-ea"/>
                <a:cs typeface="Symbol" charset="2"/>
              </a:rPr>
              <a:t>The imaginary part of the frequency shift gives the growth (or damping) rate of the mode. It only depends on the real part of the impedance</a:t>
            </a:r>
          </a:p>
          <a:p>
            <a:pPr marL="342900" lvl="0" indent="-342900">
              <a:spcBef>
                <a:spcPct val="20000"/>
              </a:spcBef>
              <a:buFont typeface="Arial"/>
              <a:buChar char="•"/>
              <a:defRPr/>
            </a:pPr>
            <a:r>
              <a:rPr lang="en-US" sz="2880" dirty="0" smtClean="0">
                <a:cs typeface="Symbol" charset="2"/>
              </a:rPr>
              <a:t>For a broad band impedance the summation tends to an integral. </a:t>
            </a:r>
            <a:r>
              <a:rPr kumimoji="0" lang="en-US" sz="2880" b="0" i="0" u="none" strike="noStrike" kern="1200" cap="none" spc="0" normalizeH="0" baseline="0" noProof="0" dirty="0" smtClean="0">
                <a:ln>
                  <a:noFill/>
                </a:ln>
                <a:solidFill>
                  <a:schemeClr val="tx1"/>
                </a:solidFill>
                <a:effectLst/>
                <a:uLnTx/>
                <a:uFillTx/>
                <a:latin typeface="+mn-lt"/>
                <a:ea typeface="+mn-ea"/>
                <a:cs typeface="Symbol" charset="2"/>
              </a:rPr>
              <a:t>Since </a:t>
            </a:r>
            <a:r>
              <a:rPr lang="en-US" sz="2800" dirty="0" smtClean="0">
                <a:cs typeface="Symbol" charset="2"/>
              </a:rPr>
              <a:t>the </a:t>
            </a:r>
            <a:r>
              <a:rPr lang="en-US" sz="2800" dirty="0" err="1" smtClean="0">
                <a:cs typeface="Symbol" charset="2"/>
              </a:rPr>
              <a:t>r</a:t>
            </a:r>
            <a:r>
              <a:rPr kumimoji="0" lang="en-US" sz="2800" b="0" i="0" u="none" strike="noStrike" kern="1200" cap="none" spc="0" normalizeH="0" baseline="0" noProof="0" dirty="0" err="1" smtClean="0">
                <a:ln>
                  <a:noFill/>
                </a:ln>
                <a:solidFill>
                  <a:schemeClr val="tx1"/>
                </a:solidFill>
                <a:effectLst/>
                <a:uLnTx/>
                <a:uFillTx/>
                <a:latin typeface="+mn-lt"/>
                <a:ea typeface="+mn-ea"/>
                <a:cs typeface="Symbol" charset="2"/>
              </a:rPr>
              <a:t>eal</a:t>
            </a:r>
            <a:r>
              <a:rPr kumimoji="0" lang="en-US" sz="2800" b="0" i="0" u="none" strike="noStrike" kern="1200" cap="none" spc="0" normalizeH="0" baseline="0" noProof="0" dirty="0" smtClean="0">
                <a:ln>
                  <a:noFill/>
                </a:ln>
                <a:solidFill>
                  <a:schemeClr val="tx1"/>
                </a:solidFill>
                <a:effectLst/>
                <a:uLnTx/>
                <a:uFillTx/>
                <a:latin typeface="+mn-lt"/>
                <a:ea typeface="+mn-ea"/>
                <a:cs typeface="Symbol" charset="2"/>
              </a:rPr>
              <a:t> part of the impedance is an even function of the frequency, as well as J</a:t>
            </a:r>
            <a:r>
              <a:rPr kumimoji="0" lang="en-US" sz="2800" b="0" i="0" u="none" strike="noStrike" kern="1200" cap="none" spc="0" normalizeH="0" baseline="-25000" noProof="0" dirty="0" smtClean="0">
                <a:ln>
                  <a:noFill/>
                </a:ln>
                <a:solidFill>
                  <a:schemeClr val="tx1"/>
                </a:solidFill>
                <a:effectLst/>
                <a:uLnTx/>
                <a:uFillTx/>
                <a:latin typeface="+mn-lt"/>
                <a:ea typeface="+mn-ea"/>
                <a:cs typeface="Symbol" charset="2"/>
              </a:rPr>
              <a:t>l</a:t>
            </a:r>
            <a:r>
              <a:rPr kumimoji="0" lang="en-US" sz="2800" b="0" i="0" u="none" strike="noStrike" kern="1200" cap="none" spc="0" normalizeH="0" baseline="30000" noProof="0" dirty="0" smtClean="0">
                <a:ln>
                  <a:noFill/>
                </a:ln>
                <a:solidFill>
                  <a:schemeClr val="tx1"/>
                </a:solidFill>
                <a:effectLst/>
                <a:uLnTx/>
                <a:uFillTx/>
                <a:latin typeface="+mn-lt"/>
                <a:ea typeface="+mn-ea"/>
                <a:cs typeface="Symbol" charset="2"/>
              </a:rPr>
              <a:t>2</a:t>
            </a:r>
            <a:r>
              <a:rPr kumimoji="0" lang="en-US" sz="2800" b="0" i="0" u="none" strike="noStrike" kern="1200" cap="none" spc="0" normalizeH="0" baseline="0" noProof="0" dirty="0" smtClean="0">
                <a:ln>
                  <a:noFill/>
                </a:ln>
                <a:solidFill>
                  <a:schemeClr val="tx1"/>
                </a:solidFill>
                <a:effectLst/>
                <a:uLnTx/>
                <a:uFillTx/>
                <a:latin typeface="+mn-lt"/>
                <a:ea typeface="+mn-ea"/>
                <a:cs typeface="Symbol" charset="2"/>
              </a:rPr>
              <a:t>,</a:t>
            </a:r>
            <a:r>
              <a:rPr kumimoji="0" lang="en-US" sz="2800" b="0" i="0" u="none" strike="noStrike" kern="1200" cap="none" spc="0" normalizeH="0" noProof="0" dirty="0" smtClean="0">
                <a:ln>
                  <a:noFill/>
                </a:ln>
                <a:solidFill>
                  <a:schemeClr val="tx1"/>
                </a:solidFill>
                <a:effectLst/>
                <a:uLnTx/>
                <a:uFillTx/>
                <a:latin typeface="+mn-lt"/>
                <a:ea typeface="+mn-ea"/>
                <a:cs typeface="Symbol" charset="2"/>
              </a:rPr>
              <a:t> in this case t</a:t>
            </a:r>
            <a:r>
              <a:rPr kumimoji="0" lang="en-US" sz="2800" b="0" i="0" u="none" strike="noStrike" kern="1200" cap="none" spc="0" normalizeH="0" baseline="0" noProof="0" dirty="0" smtClean="0">
                <a:ln>
                  <a:noFill/>
                </a:ln>
                <a:solidFill>
                  <a:schemeClr val="tx1"/>
                </a:solidFill>
                <a:effectLst/>
                <a:uLnTx/>
                <a:uFillTx/>
                <a:latin typeface="+mn-lt"/>
                <a:ea typeface="+mn-ea"/>
                <a:cs typeface="Symbol" charset="2"/>
              </a:rPr>
              <a:t>he growth rate of all modes tends to zero because the function under summation (integral) is an odd function of frequency. </a:t>
            </a:r>
          </a:p>
          <a:p>
            <a:pPr marL="342900" marR="0" lvl="0" indent="-342900" algn="l" defTabSz="457200" rtl="0" eaLnBrk="1" fontAlgn="auto" latinLnBrk="0" hangingPunct="1">
              <a:lnSpc>
                <a:spcPct val="100000"/>
              </a:lnSpc>
              <a:spcBef>
                <a:spcPct val="20000"/>
              </a:spcBef>
              <a:spcAft>
                <a:spcPts val="0"/>
              </a:spcAft>
              <a:buClrTx/>
              <a:buSzTx/>
              <a:buFont typeface="Lucida Grande"/>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Symbol" charset="2"/>
              </a:rPr>
              <a:t>Short-lived wake fields (broad-band</a:t>
            </a:r>
            <a:r>
              <a:rPr kumimoji="0" lang="en-US" sz="2800" b="0" i="0" u="none" strike="noStrike" kern="1200" cap="none" spc="0" normalizeH="0" noProof="0" dirty="0" smtClean="0">
                <a:ln>
                  <a:noFill/>
                </a:ln>
                <a:solidFill>
                  <a:schemeClr val="tx1"/>
                </a:solidFill>
                <a:effectLst/>
                <a:uLnTx/>
                <a:uFillTx/>
                <a:latin typeface="+mn-lt"/>
                <a:ea typeface="+mn-ea"/>
                <a:cs typeface="Symbol" charset="2"/>
              </a:rPr>
              <a:t> impedances) </a:t>
            </a:r>
            <a:r>
              <a:rPr kumimoji="0" lang="en-US" sz="2800" b="0" i="0" u="none" strike="noStrike" kern="1200" cap="none" spc="0" normalizeH="0" baseline="0" noProof="0" dirty="0" smtClean="0">
                <a:ln>
                  <a:noFill/>
                </a:ln>
                <a:solidFill>
                  <a:schemeClr val="tx1"/>
                </a:solidFill>
                <a:effectLst/>
                <a:uLnTx/>
                <a:uFillTx/>
                <a:latin typeface="+mn-lt"/>
                <a:ea typeface="+mn-ea"/>
                <a:cs typeface="Symbol" charset="2"/>
              </a:rPr>
              <a:t>do not make beams longitudinally unstable </a:t>
            </a:r>
            <a:r>
              <a:rPr kumimoji="0" lang="en-US" sz="3200" b="0" i="0" u="none" strike="noStrike" kern="1200" cap="none" spc="0" normalizeH="0" baseline="0" noProof="0" dirty="0" smtClean="0">
                <a:ln>
                  <a:noFill/>
                </a:ln>
                <a:solidFill>
                  <a:schemeClr val="tx1"/>
                </a:solidFill>
                <a:effectLst/>
                <a:uLnTx/>
                <a:uFillTx/>
                <a:latin typeface="+mj-lt"/>
                <a:ea typeface="+mn-ea"/>
                <a:cs typeface="Symbol" charset="2"/>
              </a:rPr>
              <a:t> </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 name="Slide Number Placeholder 7"/>
          <p:cNvSpPr>
            <a:spLocks noGrp="1"/>
          </p:cNvSpPr>
          <p:nvPr>
            <p:ph type="sldNum" sz="quarter" idx="12"/>
          </p:nvPr>
        </p:nvSpPr>
        <p:spPr/>
        <p:txBody>
          <a:bodyPr/>
          <a:lstStyle/>
          <a:p>
            <a:fld id="{2E081447-C3CE-9F4F-A689-9A72CAFF10CA}" type="slidenum">
              <a:rPr lang="en-US" smtClean="0"/>
              <a:pPr/>
              <a:t>72</a:t>
            </a:fld>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Linearization of </a:t>
            </a:r>
            <a:r>
              <a:rPr lang="en-US" sz="3400" dirty="0" err="1" smtClean="0"/>
              <a:t>Vlasov</a:t>
            </a:r>
            <a:r>
              <a:rPr lang="en-US" sz="3400" dirty="0" smtClean="0"/>
              <a:t> equation</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8" name="Content Placeholder 8"/>
          <p:cNvSpPr txBox="1">
            <a:spLocks/>
          </p:cNvSpPr>
          <p:nvPr/>
        </p:nvSpPr>
        <p:spPr>
          <a:xfrm>
            <a:off x="685800" y="1417638"/>
            <a:ext cx="7772400" cy="2057400"/>
          </a:xfrm>
          <a:prstGeom prst="rect">
            <a:avLst/>
          </a:prstGeom>
        </p:spPr>
        <p:txBody>
          <a:bodyPr vert="horz" lIns="91440" tIns="45720" rIns="91440" bIns="45720" rtlCol="0">
            <a:normAutofit fontScale="70000" lnSpcReduction="2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80" b="0" i="0" u="none" strike="noStrike" kern="1200" cap="none" spc="0" normalizeH="0" baseline="0" noProof="0" dirty="0" smtClean="0">
                <a:ln>
                  <a:noFill/>
                </a:ln>
                <a:solidFill>
                  <a:schemeClr val="tx1"/>
                </a:solidFill>
                <a:effectLst/>
                <a:uLnTx/>
                <a:uFillTx/>
                <a:latin typeface="+mn-lt"/>
                <a:ea typeface="+mn-ea"/>
                <a:cs typeface="Symbol" charset="2"/>
              </a:rPr>
              <a:t>The</a:t>
            </a:r>
            <a:r>
              <a:rPr kumimoji="0" lang="en-US" sz="2880" b="0" i="0" u="none" strike="noStrike" kern="1200" cap="none" spc="0" normalizeH="0" noProof="0" dirty="0" smtClean="0">
                <a:ln>
                  <a:noFill/>
                </a:ln>
                <a:solidFill>
                  <a:schemeClr val="tx1"/>
                </a:solidFill>
                <a:effectLst/>
                <a:uLnTx/>
                <a:uFillTx/>
                <a:latin typeface="+mn-lt"/>
                <a:ea typeface="+mn-ea"/>
                <a:cs typeface="Symbol" charset="2"/>
              </a:rPr>
              <a:t> modes given by the index </a:t>
            </a:r>
            <a:r>
              <a:rPr kumimoji="0" lang="en-US" sz="2880" b="0" i="0" u="none" strike="noStrike" kern="1200" cap="none" spc="0" normalizeH="0" noProof="0" dirty="0" err="1" smtClean="0">
                <a:ln>
                  <a:noFill/>
                </a:ln>
                <a:solidFill>
                  <a:schemeClr val="tx1"/>
                </a:solidFill>
                <a:effectLst/>
                <a:uLnTx/>
                <a:uFillTx/>
                <a:latin typeface="+mn-lt"/>
                <a:ea typeface="+mn-ea"/>
                <a:cs typeface="Symbol" charset="2"/>
              </a:rPr>
              <a:t>l</a:t>
            </a:r>
            <a:r>
              <a:rPr kumimoji="0" lang="en-US" sz="2880" b="0" i="0" u="none" strike="noStrike" kern="1200" cap="none" spc="0" normalizeH="0" noProof="0" dirty="0" smtClean="0">
                <a:ln>
                  <a:noFill/>
                </a:ln>
                <a:solidFill>
                  <a:schemeClr val="tx1"/>
                </a:solidFill>
                <a:effectLst/>
                <a:uLnTx/>
                <a:uFillTx/>
                <a:latin typeface="+mn-lt"/>
                <a:ea typeface="+mn-ea"/>
                <a:cs typeface="Symbol" charset="2"/>
              </a:rPr>
              <a:t> oscillate at frequencies close to </a:t>
            </a:r>
            <a:r>
              <a:rPr kumimoji="0" lang="en-US" sz="2880" b="0" i="0" u="none" strike="noStrike" kern="1200" cap="none" spc="0" normalizeH="0" noProof="0" dirty="0" err="1" smtClean="0">
                <a:ln>
                  <a:noFill/>
                </a:ln>
                <a:solidFill>
                  <a:schemeClr val="tx1"/>
                </a:solidFill>
                <a:effectLst/>
                <a:uLnTx/>
                <a:uFillTx/>
                <a:latin typeface="+mn-lt"/>
                <a:ea typeface="+mn-ea"/>
                <a:cs typeface="Symbol" charset="2"/>
              </a:rPr>
              <a:t>l</a:t>
            </a:r>
            <a:r>
              <a:rPr kumimoji="0" lang="en-US" sz="2880" b="0" i="0" u="none" strike="noStrike" kern="1200" cap="none" spc="0" normalizeH="0" noProof="0" dirty="0" err="1" smtClean="0">
                <a:ln>
                  <a:noFill/>
                </a:ln>
                <a:solidFill>
                  <a:schemeClr val="tx1"/>
                </a:solidFill>
                <a:effectLst/>
                <a:uLnTx/>
                <a:uFillTx/>
                <a:latin typeface="Symbol" charset="2"/>
                <a:ea typeface="+mn-ea"/>
                <a:cs typeface="Symbol" charset="2"/>
              </a:rPr>
              <a:t>w</a:t>
            </a:r>
            <a:r>
              <a:rPr kumimoji="0" lang="en-US" sz="2880" b="0" i="0" u="none" strike="noStrike" kern="1200" cap="none" spc="0" normalizeH="0" baseline="-25000" noProof="0" dirty="0" err="1" smtClean="0">
                <a:ln>
                  <a:noFill/>
                </a:ln>
                <a:solidFill>
                  <a:schemeClr val="tx1"/>
                </a:solidFill>
                <a:effectLst/>
                <a:uLnTx/>
                <a:uFillTx/>
                <a:latin typeface="+mn-lt"/>
                <a:ea typeface="+mn-ea"/>
                <a:cs typeface="Symbol" charset="2"/>
              </a:rPr>
              <a:t>s</a:t>
            </a:r>
            <a:r>
              <a:rPr kumimoji="0" lang="en-US" sz="2880" b="0" i="0" u="none" strike="noStrike" kern="1200" cap="none" spc="0" normalizeH="0" noProof="0" dirty="0" smtClean="0">
                <a:ln>
                  <a:noFill/>
                </a:ln>
                <a:solidFill>
                  <a:schemeClr val="tx1"/>
                </a:solidFill>
                <a:effectLst/>
                <a:uLnTx/>
                <a:uFillTx/>
                <a:latin typeface="+mn-lt"/>
                <a:ea typeface="+mn-ea"/>
                <a:cs typeface="Symbol" charset="2"/>
              </a:rPr>
              <a:t>.</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2880" baseline="0" dirty="0" smtClean="0">
                <a:cs typeface="Symbol" charset="2"/>
              </a:rPr>
              <a:t>Since they have been introduced in relation</a:t>
            </a:r>
            <a:r>
              <a:rPr lang="en-US" sz="2880" dirty="0" smtClean="0">
                <a:cs typeface="Symbol" charset="2"/>
              </a:rPr>
              <a:t> with the </a:t>
            </a:r>
            <a:r>
              <a:rPr lang="en-US" sz="2880" dirty="0" err="1" smtClean="0">
                <a:cs typeface="Symbol" charset="2"/>
              </a:rPr>
              <a:t>azimuthal</a:t>
            </a:r>
            <a:r>
              <a:rPr lang="en-US" sz="2880" dirty="0" smtClean="0">
                <a:cs typeface="Symbol" charset="2"/>
              </a:rPr>
              <a:t> structure of the longitudinal phase space, t</a:t>
            </a:r>
            <a:r>
              <a:rPr lang="en-US" sz="2880" baseline="0" dirty="0" smtClean="0">
                <a:cs typeface="Symbol" charset="2"/>
              </a:rPr>
              <a:t>hey are </a:t>
            </a:r>
            <a:r>
              <a:rPr lang="en-US" sz="2880" dirty="0" smtClean="0">
                <a:cs typeface="Symbol" charset="2"/>
              </a:rPr>
              <a:t>referred to as longitudinal </a:t>
            </a:r>
            <a:r>
              <a:rPr lang="en-US" sz="2880" dirty="0" err="1" smtClean="0">
                <a:cs typeface="Symbol" charset="2"/>
              </a:rPr>
              <a:t>azimuthal</a:t>
            </a:r>
            <a:r>
              <a:rPr lang="en-US" sz="2880" dirty="0" smtClean="0">
                <a:cs typeface="Symbol" charset="2"/>
              </a:rPr>
              <a:t> modes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2880" dirty="0" smtClean="0">
                <a:cs typeface="Symbol" charset="2"/>
              </a:rPr>
              <a:t>From their definition and their oscillation frequencies, they can easily be associated to well distortion (</a:t>
            </a:r>
            <a:r>
              <a:rPr lang="en-US" sz="2880" dirty="0" err="1" smtClean="0">
                <a:cs typeface="Symbol" charset="2"/>
              </a:rPr>
              <a:t>l</a:t>
            </a:r>
            <a:r>
              <a:rPr lang="en-US" sz="2880" dirty="0" smtClean="0">
                <a:cs typeface="Symbol" charset="2"/>
              </a:rPr>
              <a:t>=0), dipole oscillation (</a:t>
            </a:r>
            <a:r>
              <a:rPr lang="en-US" sz="2880" dirty="0" err="1" smtClean="0">
                <a:cs typeface="Symbol" charset="2"/>
              </a:rPr>
              <a:t>l</a:t>
            </a:r>
            <a:r>
              <a:rPr lang="en-US" sz="2880" dirty="0" smtClean="0">
                <a:cs typeface="Symbol" charset="2"/>
              </a:rPr>
              <a:t>=1), </a:t>
            </a:r>
            <a:r>
              <a:rPr lang="en-US" sz="2880" dirty="0" err="1" smtClean="0">
                <a:cs typeface="Symbol" charset="2"/>
              </a:rPr>
              <a:t>quadrupole</a:t>
            </a:r>
            <a:r>
              <a:rPr lang="en-US" sz="2880" dirty="0" smtClean="0">
                <a:cs typeface="Symbol" charset="2"/>
              </a:rPr>
              <a:t> oscillation (</a:t>
            </a:r>
            <a:r>
              <a:rPr lang="en-US" sz="2880" dirty="0" err="1" smtClean="0">
                <a:cs typeface="Symbol" charset="2"/>
              </a:rPr>
              <a:t>l</a:t>
            </a:r>
            <a:r>
              <a:rPr lang="en-US" sz="2880" dirty="0" smtClean="0">
                <a:cs typeface="Symbol" charset="2"/>
              </a:rPr>
              <a:t>=2), etc.  </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9" name="Picture 8"/>
          <p:cNvPicPr>
            <a:picLocks noChangeAspect="1"/>
          </p:cNvPicPr>
          <p:nvPr/>
        </p:nvPicPr>
        <p:blipFill>
          <a:blip r:embed="rId4"/>
          <a:stretch>
            <a:fillRect/>
          </a:stretch>
        </p:blipFill>
        <p:spPr>
          <a:xfrm>
            <a:off x="1828800" y="3618000"/>
            <a:ext cx="5330554" cy="3240000"/>
          </a:xfrm>
          <a:prstGeom prst="rect">
            <a:avLst/>
          </a:prstGeom>
        </p:spPr>
      </p:pic>
      <p:pic>
        <p:nvPicPr>
          <p:cNvPr id="10" name="Picture 9"/>
          <p:cNvPicPr>
            <a:picLocks noChangeAspect="1"/>
          </p:cNvPicPr>
          <p:nvPr/>
        </p:nvPicPr>
        <p:blipFill>
          <a:blip r:embed="rId5"/>
          <a:srcRect l="18407"/>
          <a:stretch>
            <a:fillRect/>
          </a:stretch>
        </p:blipFill>
        <p:spPr>
          <a:xfrm>
            <a:off x="5083877" y="5840405"/>
            <a:ext cx="946785" cy="972000"/>
          </a:xfrm>
          <a:prstGeom prst="rect">
            <a:avLst/>
          </a:prstGeom>
        </p:spPr>
      </p:pic>
      <p:sp>
        <p:nvSpPr>
          <p:cNvPr id="8" name="Slide Number Placeholder 7"/>
          <p:cNvSpPr>
            <a:spLocks noGrp="1"/>
          </p:cNvSpPr>
          <p:nvPr>
            <p:ph type="sldNum" sz="quarter" idx="12"/>
          </p:nvPr>
        </p:nvSpPr>
        <p:spPr/>
        <p:txBody>
          <a:bodyPr/>
          <a:lstStyle/>
          <a:p>
            <a:fld id="{2E081447-C3CE-9F4F-A689-9A72CAFF10CA}" type="slidenum">
              <a:rPr lang="en-US" smtClean="0"/>
              <a:pPr/>
              <a:t>73</a:t>
            </a:fld>
            <a:endParaRPr 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Linearization of </a:t>
            </a:r>
            <a:r>
              <a:rPr lang="en-US" sz="3400" dirty="0" err="1" smtClean="0"/>
              <a:t>Vlasov</a:t>
            </a:r>
            <a:r>
              <a:rPr lang="en-US" sz="3400" dirty="0" smtClean="0"/>
              <a:t> equation</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pic>
        <p:nvPicPr>
          <p:cNvPr id="8" name="Picture 7" descr="l1mode.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4223788" y="1370253"/>
            <a:ext cx="4658823" cy="3600000"/>
          </a:xfrm>
          <a:prstGeom prst="rect">
            <a:avLst/>
          </a:prstGeom>
        </p:spPr>
      </p:pic>
      <p:sp>
        <p:nvSpPr>
          <p:cNvPr id="11" name="TextBox 10"/>
          <p:cNvSpPr txBox="1"/>
          <p:nvPr/>
        </p:nvSpPr>
        <p:spPr>
          <a:xfrm>
            <a:off x="1752600" y="1337987"/>
            <a:ext cx="1828800" cy="369332"/>
          </a:xfrm>
          <a:prstGeom prst="rect">
            <a:avLst/>
          </a:prstGeom>
          <a:noFill/>
        </p:spPr>
        <p:txBody>
          <a:bodyPr wrap="square" rtlCol="0">
            <a:spAutoFit/>
          </a:bodyPr>
          <a:lstStyle/>
          <a:p>
            <a:r>
              <a:rPr lang="en-US" dirty="0" smtClean="0"/>
              <a:t>1. (</a:t>
            </a:r>
            <a:r>
              <a:rPr lang="en-US" dirty="0" err="1" smtClean="0"/>
              <a:t>m</a:t>
            </a:r>
            <a:r>
              <a:rPr lang="en-US" dirty="0" smtClean="0"/>
              <a:t>=0 and </a:t>
            </a:r>
            <a:r>
              <a:rPr lang="en-US" dirty="0" err="1" smtClean="0"/>
              <a:t>l</a:t>
            </a:r>
            <a:r>
              <a:rPr lang="en-US" dirty="0" smtClean="0"/>
              <a:t>=1)</a:t>
            </a:r>
            <a:endParaRPr lang="en-US" dirty="0"/>
          </a:p>
        </p:txBody>
      </p:sp>
      <p:sp>
        <p:nvSpPr>
          <p:cNvPr id="12" name="TextBox 11"/>
          <p:cNvSpPr txBox="1"/>
          <p:nvPr/>
        </p:nvSpPr>
        <p:spPr>
          <a:xfrm>
            <a:off x="6019800" y="1337987"/>
            <a:ext cx="1828800" cy="369332"/>
          </a:xfrm>
          <a:prstGeom prst="rect">
            <a:avLst/>
          </a:prstGeom>
          <a:noFill/>
        </p:spPr>
        <p:txBody>
          <a:bodyPr wrap="square" rtlCol="0">
            <a:spAutoFit/>
          </a:bodyPr>
          <a:lstStyle/>
          <a:p>
            <a:r>
              <a:rPr lang="en-US" dirty="0" smtClean="0"/>
              <a:t>2. (</a:t>
            </a:r>
            <a:r>
              <a:rPr lang="en-US" dirty="0" err="1" smtClean="0"/>
              <a:t>m</a:t>
            </a:r>
            <a:r>
              <a:rPr lang="en-US" dirty="0" smtClean="0"/>
              <a:t>=0 and </a:t>
            </a:r>
            <a:r>
              <a:rPr lang="en-US" dirty="0" err="1" smtClean="0"/>
              <a:t>l</a:t>
            </a:r>
            <a:r>
              <a:rPr lang="en-US" dirty="0" smtClean="0"/>
              <a:t>=2)</a:t>
            </a:r>
            <a:endParaRPr lang="en-US" dirty="0"/>
          </a:p>
        </p:txBody>
      </p:sp>
      <p:sp>
        <p:nvSpPr>
          <p:cNvPr id="13" name="TextBox 12"/>
          <p:cNvSpPr txBox="1"/>
          <p:nvPr/>
        </p:nvSpPr>
        <p:spPr>
          <a:xfrm>
            <a:off x="529015" y="4883727"/>
            <a:ext cx="8236528" cy="1631216"/>
          </a:xfrm>
          <a:prstGeom prst="rect">
            <a:avLst/>
          </a:prstGeom>
          <a:noFill/>
        </p:spPr>
        <p:txBody>
          <a:bodyPr wrap="square" rtlCol="0">
            <a:spAutoFit/>
          </a:bodyPr>
          <a:lstStyle/>
          <a:p>
            <a:r>
              <a:rPr lang="en-US" dirty="0" smtClean="0"/>
              <a:t>Seen at a wide band pick up that can resolve the bunch (e.g. a wall current monitor)</a:t>
            </a:r>
          </a:p>
          <a:p>
            <a:r>
              <a:rPr lang="en-US" dirty="0" smtClean="0"/>
              <a:t>These are mountain range plots showing the evolution in time of the bunch shape</a:t>
            </a:r>
          </a:p>
          <a:p>
            <a:pPr marL="342900" indent="-342900">
              <a:buFont typeface="+mj-lt"/>
              <a:buAutoNum type="arabicPeriod"/>
            </a:pPr>
            <a:r>
              <a:rPr lang="en-US" sz="1600" dirty="0" smtClean="0"/>
              <a:t>The bunch is executing a rigid dipole oscillation in the longitudinal phase space at the synchrotron frequency</a:t>
            </a:r>
          </a:p>
          <a:p>
            <a:pPr marL="342900" indent="-342900">
              <a:buFont typeface="+mj-lt"/>
              <a:buAutoNum type="arabicPeriod"/>
            </a:pPr>
            <a:r>
              <a:rPr lang="en-US" sz="1600" dirty="0" smtClean="0"/>
              <a:t>The bunch is mismatched in the bucket and it executes a </a:t>
            </a:r>
            <a:r>
              <a:rPr lang="en-US" sz="1600" dirty="0" err="1" smtClean="0"/>
              <a:t>quadrupole</a:t>
            </a:r>
            <a:r>
              <a:rPr lang="en-US" sz="1600" dirty="0" smtClean="0"/>
              <a:t> oscillation in the longitudinal phase space at twice the synchrotron frequency</a:t>
            </a:r>
            <a:endParaRPr lang="en-US" sz="1600" dirty="0"/>
          </a:p>
        </p:txBody>
      </p:sp>
      <p:pic>
        <p:nvPicPr>
          <p:cNvPr id="14" name="Picture 13" descr="l0mode.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0" y="1370253"/>
            <a:ext cx="4658824" cy="3600000"/>
          </a:xfrm>
          <a:prstGeom prst="rect">
            <a:avLst/>
          </a:prstGeom>
        </p:spPr>
      </p:pic>
      <p:sp>
        <p:nvSpPr>
          <p:cNvPr id="10" name="Slide Number Placeholder 9"/>
          <p:cNvSpPr>
            <a:spLocks noGrp="1"/>
          </p:cNvSpPr>
          <p:nvPr>
            <p:ph type="sldNum" sz="quarter" idx="12"/>
          </p:nvPr>
        </p:nvSpPr>
        <p:spPr/>
        <p:txBody>
          <a:bodyPr/>
          <a:lstStyle/>
          <a:p>
            <a:fld id="{2E081447-C3CE-9F4F-A689-9A72CAFF10CA}" type="slidenum">
              <a:rPr lang="en-US" smtClean="0"/>
              <a:pPr/>
              <a:t>74</a:t>
            </a:fld>
            <a:endParaRPr lang="en-US"/>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The Robinson instability</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3" name="Content Placeholder 8"/>
          <p:cNvSpPr>
            <a:spLocks noGrp="1"/>
          </p:cNvSpPr>
          <p:nvPr>
            <p:ph idx="1"/>
          </p:nvPr>
        </p:nvSpPr>
        <p:spPr>
          <a:xfrm>
            <a:off x="609600" y="1600199"/>
            <a:ext cx="7772400" cy="1371601"/>
          </a:xfrm>
        </p:spPr>
        <p:txBody>
          <a:bodyPr>
            <a:normAutofit fontScale="55000" lnSpcReduction="20000"/>
          </a:bodyPr>
          <a:lstStyle/>
          <a:p>
            <a:r>
              <a:rPr lang="en-US" dirty="0" smtClean="0">
                <a:latin typeface="+mj-lt"/>
                <a:cs typeface="Symbol" charset="2"/>
              </a:rPr>
              <a:t>An interesting (and usual) case is when the impedance is peaked around a value h</a:t>
            </a:r>
            <a:r>
              <a:rPr lang="en-US" dirty="0" smtClean="0">
                <a:latin typeface="Symbol" charset="2"/>
                <a:cs typeface="Symbol" charset="2"/>
              </a:rPr>
              <a:t>w</a:t>
            </a:r>
            <a:r>
              <a:rPr lang="en-US" baseline="-25000" dirty="0" smtClean="0">
                <a:latin typeface="+mj-lt"/>
                <a:cs typeface="Symbol" charset="2"/>
              </a:rPr>
              <a:t>0</a:t>
            </a:r>
            <a:r>
              <a:rPr lang="en-US" dirty="0" smtClean="0">
                <a:latin typeface="+mj-lt"/>
                <a:cs typeface="Symbol" charset="2"/>
              </a:rPr>
              <a:t> (impedance of the main </a:t>
            </a:r>
            <a:r>
              <a:rPr lang="en-US" dirty="0" err="1" smtClean="0">
                <a:latin typeface="+mj-lt"/>
                <a:cs typeface="Symbol" charset="2"/>
              </a:rPr>
              <a:t>rf</a:t>
            </a:r>
            <a:r>
              <a:rPr lang="en-US" dirty="0" smtClean="0">
                <a:latin typeface="+mj-lt"/>
                <a:cs typeface="Symbol" charset="2"/>
              </a:rPr>
              <a:t> cavity), because only the two terms </a:t>
            </a:r>
            <a:r>
              <a:rPr lang="en-US" dirty="0" err="1" smtClean="0">
                <a:latin typeface="+mj-lt"/>
                <a:cs typeface="Symbol" charset="2"/>
              </a:rPr>
              <a:t>p</a:t>
            </a:r>
            <a:r>
              <a:rPr lang="en-US" dirty="0" smtClean="0">
                <a:latin typeface="+mj-lt"/>
                <a:cs typeface="Symbol" charset="2"/>
              </a:rPr>
              <a:t>=±</a:t>
            </a:r>
            <a:r>
              <a:rPr lang="en-US" dirty="0" err="1" smtClean="0">
                <a:latin typeface="+mj-lt"/>
                <a:cs typeface="Symbol" charset="2"/>
              </a:rPr>
              <a:t>h</a:t>
            </a:r>
            <a:r>
              <a:rPr lang="en-US" dirty="0" smtClean="0">
                <a:latin typeface="+mj-lt"/>
                <a:cs typeface="Symbol" charset="2"/>
              </a:rPr>
              <a:t> in the summation will contribute to the growth rate</a:t>
            </a:r>
          </a:p>
          <a:p>
            <a:r>
              <a:rPr lang="en-US" dirty="0" smtClean="0">
                <a:latin typeface="+mj-lt"/>
                <a:cs typeface="Symbol" charset="2"/>
              </a:rPr>
              <a:t>We also take the short bunch approximation (anyway the wake field lasts much longer than the bunch, being the impedance narrow-band)</a:t>
            </a:r>
            <a:endParaRPr lang="en-US" dirty="0" smtClean="0"/>
          </a:p>
        </p:txBody>
      </p:sp>
      <p:pic>
        <p:nvPicPr>
          <p:cNvPr id="8" name="Picture 7"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420542" y="4291942"/>
            <a:ext cx="8511221" cy="684000"/>
          </a:xfrm>
          <a:prstGeom prst="rect">
            <a:avLst/>
          </a:prstGeom>
        </p:spPr>
      </p:pic>
      <p:pic>
        <p:nvPicPr>
          <p:cNvPr id="10" name="Picture 9" descr="latex-im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737773" y="3236912"/>
            <a:ext cx="4880250" cy="648000"/>
          </a:xfrm>
          <a:prstGeom prst="rect">
            <a:avLst/>
          </a:prstGeom>
        </p:spPr>
      </p:pic>
      <p:sp>
        <p:nvSpPr>
          <p:cNvPr id="11" name="Left Brace 10"/>
          <p:cNvSpPr/>
          <p:nvPr/>
        </p:nvSpPr>
        <p:spPr>
          <a:xfrm rot="16200000">
            <a:off x="6618239" y="2904200"/>
            <a:ext cx="334819" cy="4359765"/>
          </a:xfrm>
          <a:prstGeom prst="leftBrace">
            <a:avLst>
              <a:gd name="adj1" fmla="val 42816"/>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4953000" y="5410200"/>
            <a:ext cx="3978763" cy="646331"/>
          </a:xfrm>
          <a:prstGeom prst="rect">
            <a:avLst/>
          </a:prstGeom>
          <a:noFill/>
        </p:spPr>
        <p:txBody>
          <a:bodyPr wrap="square" rtlCol="0">
            <a:spAutoFit/>
          </a:bodyPr>
          <a:lstStyle/>
          <a:p>
            <a:r>
              <a:rPr lang="en-US" dirty="0" smtClean="0"/>
              <a:t>Instability or not, depends on the sign of this part…. Reminds: dRe(Z)/d</a:t>
            </a:r>
            <a:r>
              <a:rPr lang="en-US" dirty="0" smtClean="0">
                <a:latin typeface="Symbol" charset="2"/>
                <a:cs typeface="Symbol" charset="2"/>
              </a:rPr>
              <a:t>w</a:t>
            </a:r>
            <a:r>
              <a:rPr lang="en-US" dirty="0" smtClean="0"/>
              <a:t>(h</a:t>
            </a:r>
            <a:r>
              <a:rPr lang="en-US" dirty="0" smtClean="0">
                <a:latin typeface="Symbol" charset="2"/>
                <a:cs typeface="Symbol" charset="2"/>
              </a:rPr>
              <a:t>w</a:t>
            </a:r>
            <a:r>
              <a:rPr lang="en-US" baseline="-25000" dirty="0" smtClean="0"/>
              <a:t>0</a:t>
            </a:r>
            <a:r>
              <a:rPr lang="en-US" dirty="0" smtClean="0"/>
              <a:t>)</a:t>
            </a:r>
            <a:endParaRPr lang="en-US" dirty="0"/>
          </a:p>
        </p:txBody>
      </p:sp>
      <p:sp>
        <p:nvSpPr>
          <p:cNvPr id="14" name="Slide Number Placeholder 13"/>
          <p:cNvSpPr>
            <a:spLocks noGrp="1"/>
          </p:cNvSpPr>
          <p:nvPr>
            <p:ph type="sldNum" sz="quarter" idx="12"/>
          </p:nvPr>
        </p:nvSpPr>
        <p:spPr/>
        <p:txBody>
          <a:bodyPr/>
          <a:lstStyle/>
          <a:p>
            <a:fld id="{2E081447-C3CE-9F4F-A689-9A72CAFF10CA}" type="slidenum">
              <a:rPr lang="en-US" smtClean="0"/>
              <a:pPr/>
              <a:t>75</a:t>
            </a:fld>
            <a:endParaRPr 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The Robinson instability</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3" name="Content Placeholder 8"/>
          <p:cNvSpPr>
            <a:spLocks noGrp="1"/>
          </p:cNvSpPr>
          <p:nvPr>
            <p:ph idx="1"/>
          </p:nvPr>
        </p:nvSpPr>
        <p:spPr>
          <a:xfrm>
            <a:off x="609600" y="1600199"/>
            <a:ext cx="7772400" cy="1066801"/>
          </a:xfrm>
        </p:spPr>
        <p:txBody>
          <a:bodyPr>
            <a:normAutofit fontScale="55000" lnSpcReduction="20000"/>
          </a:bodyPr>
          <a:lstStyle/>
          <a:p>
            <a:r>
              <a:rPr lang="en-US" dirty="0" smtClean="0">
                <a:latin typeface="+mj-lt"/>
                <a:cs typeface="Symbol" charset="2"/>
              </a:rPr>
              <a:t>The unstable modes that can be triggered by the </a:t>
            </a:r>
            <a:r>
              <a:rPr lang="en-US" dirty="0" err="1" smtClean="0">
                <a:latin typeface="+mj-lt"/>
                <a:cs typeface="Symbol" charset="2"/>
              </a:rPr>
              <a:t>rf</a:t>
            </a:r>
            <a:r>
              <a:rPr lang="en-US" dirty="0" smtClean="0">
                <a:latin typeface="+mj-lt"/>
                <a:cs typeface="Symbol" charset="2"/>
              </a:rPr>
              <a:t> cavities are called Robinson modes</a:t>
            </a:r>
          </a:p>
          <a:p>
            <a:r>
              <a:rPr lang="en-US" dirty="0" smtClean="0">
                <a:latin typeface="+mj-lt"/>
                <a:cs typeface="Symbol" charset="2"/>
              </a:rPr>
              <a:t>The most unstable one is the fundamental mode </a:t>
            </a:r>
            <a:r>
              <a:rPr lang="en-US" dirty="0" err="1" smtClean="0">
                <a:latin typeface="+mj-lt"/>
                <a:cs typeface="Symbol" charset="2"/>
              </a:rPr>
              <a:t>l</a:t>
            </a:r>
            <a:r>
              <a:rPr lang="en-US" dirty="0" smtClean="0">
                <a:latin typeface="+mj-lt"/>
                <a:cs typeface="Symbol" charset="2"/>
              </a:rPr>
              <a:t>=1, which is found also with a simple one particle approach. </a:t>
            </a:r>
            <a:endParaRPr lang="en-US" dirty="0" smtClean="0"/>
          </a:p>
        </p:txBody>
      </p:sp>
      <p:pic>
        <p:nvPicPr>
          <p:cNvPr id="14" name="Picture 13"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1369659" y="2806720"/>
            <a:ext cx="6573600" cy="648000"/>
          </a:xfrm>
          <a:prstGeom prst="rect">
            <a:avLst/>
          </a:prstGeom>
        </p:spPr>
      </p:pic>
      <p:pic>
        <p:nvPicPr>
          <p:cNvPr id="15" name="Picture 14"/>
          <p:cNvPicPr>
            <a:picLocks noChangeAspect="1"/>
          </p:cNvPicPr>
          <p:nvPr/>
        </p:nvPicPr>
        <p:blipFill>
          <a:blip r:embed="rId6"/>
          <a:stretch>
            <a:fillRect/>
          </a:stretch>
        </p:blipFill>
        <p:spPr>
          <a:xfrm>
            <a:off x="1617096" y="3716777"/>
            <a:ext cx="6278673" cy="2880000"/>
          </a:xfrm>
          <a:prstGeom prst="rect">
            <a:avLst/>
          </a:prstGeom>
        </p:spPr>
      </p:pic>
      <p:pic>
        <p:nvPicPr>
          <p:cNvPr id="20" name="Picture 19" descr="latex-image-1.pdf"/>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7000842" y="4038600"/>
            <a:ext cx="2126316" cy="720000"/>
          </a:xfrm>
          <a:prstGeom prst="rect">
            <a:avLst/>
          </a:prstGeom>
        </p:spPr>
      </p:pic>
      <p:pic>
        <p:nvPicPr>
          <p:cNvPr id="21" name="Picture 20" descr="latex-image-1.pdf"/>
          <p:cNvPicPr>
            <a:picLocks noChangeAspect="1"/>
          </p:cNvPicPr>
          <p:nvPr/>
        </p:nvPicPr>
        <mc:AlternateContent>
          <mc:Choice xmlns:ma="http://schemas.microsoft.com/office/mac/drawingml/2008/main" Requires="ma">
            <p:blipFill>
              <a:blip r:embed="rId9"/>
              <a:stretch>
                <a:fillRect/>
              </a:stretch>
            </p:blipFill>
          </mc:Choice>
          <mc:Fallback>
            <p:blipFill>
              <a:blip r:embed="rId10"/>
              <a:stretch>
                <a:fillRect/>
              </a:stretch>
            </p:blipFill>
          </mc:Fallback>
        </mc:AlternateContent>
        <p:spPr>
          <a:xfrm>
            <a:off x="293637" y="5334000"/>
            <a:ext cx="2130526" cy="720000"/>
          </a:xfrm>
          <a:prstGeom prst="rect">
            <a:avLst/>
          </a:prstGeom>
        </p:spPr>
      </p:pic>
      <p:sp>
        <p:nvSpPr>
          <p:cNvPr id="10" name="Slide Number Placeholder 9"/>
          <p:cNvSpPr>
            <a:spLocks noGrp="1"/>
          </p:cNvSpPr>
          <p:nvPr>
            <p:ph type="sldNum" sz="quarter" idx="12"/>
          </p:nvPr>
        </p:nvSpPr>
        <p:spPr/>
        <p:txBody>
          <a:bodyPr/>
          <a:lstStyle/>
          <a:p>
            <a:fld id="{2E081447-C3CE-9F4F-A689-9A72CAFF10CA}" type="slidenum">
              <a:rPr lang="en-US" smtClean="0"/>
              <a:pPr/>
              <a:t>76</a:t>
            </a:fld>
            <a:endParaRPr 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The Robinson instability</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3" name="Content Placeholder 8"/>
          <p:cNvSpPr>
            <a:spLocks noGrp="1"/>
          </p:cNvSpPr>
          <p:nvPr>
            <p:ph idx="1"/>
          </p:nvPr>
        </p:nvSpPr>
        <p:spPr>
          <a:xfrm>
            <a:off x="638002" y="1561218"/>
            <a:ext cx="7772400" cy="5029201"/>
          </a:xfrm>
        </p:spPr>
        <p:txBody>
          <a:bodyPr>
            <a:normAutofit fontScale="62500" lnSpcReduction="20000"/>
          </a:bodyPr>
          <a:lstStyle/>
          <a:p>
            <a:r>
              <a:rPr lang="en-US" dirty="0" smtClean="0">
                <a:latin typeface="+mj-lt"/>
                <a:cs typeface="Symbol" charset="2"/>
              </a:rPr>
              <a:t>Physically, the fundamental Robinson instability comes from the fact that the revolution frequency of an off-momentum beam is actually </a:t>
            </a:r>
            <a:r>
              <a:rPr lang="en-US" dirty="0" smtClean="0">
                <a:latin typeface="Symbol" charset="2"/>
                <a:cs typeface="Symbol" charset="2"/>
              </a:rPr>
              <a:t>w</a:t>
            </a:r>
            <a:r>
              <a:rPr lang="en-US" baseline="-25000" dirty="0" smtClean="0">
                <a:latin typeface="+mj-lt"/>
                <a:cs typeface="Symbol" charset="2"/>
              </a:rPr>
              <a:t>0</a:t>
            </a:r>
            <a:r>
              <a:rPr lang="en-US" dirty="0" smtClean="0">
                <a:latin typeface="+mj-lt"/>
                <a:cs typeface="Symbol" charset="2"/>
              </a:rPr>
              <a:t>(1-</a:t>
            </a:r>
            <a:r>
              <a:rPr lang="en-US" dirty="0" smtClean="0">
                <a:latin typeface="Symbol" charset="2"/>
                <a:cs typeface="Symbol" charset="2"/>
              </a:rPr>
              <a:t>hd</a:t>
            </a:r>
            <a:r>
              <a:rPr lang="en-US" dirty="0" smtClean="0">
                <a:latin typeface="+mj-lt"/>
                <a:cs typeface="Symbol" charset="2"/>
              </a:rPr>
              <a:t>). If the beam has an energy error, it will start a dipole oscillation and circulate at a frequency slightly higher than nominal when </a:t>
            </a:r>
            <a:r>
              <a:rPr lang="en-US" dirty="0" err="1" smtClean="0">
                <a:latin typeface="Symbol" charset="2"/>
                <a:cs typeface="Symbol" charset="2"/>
              </a:rPr>
              <a:t>hd</a:t>
            </a:r>
            <a:r>
              <a:rPr lang="en-US" dirty="0" smtClean="0">
                <a:latin typeface="+mj-lt"/>
                <a:cs typeface="Symbol" charset="2"/>
              </a:rPr>
              <a:t>&lt;0, or slightly lower when </a:t>
            </a:r>
            <a:r>
              <a:rPr lang="en-US" dirty="0" err="1" smtClean="0">
                <a:latin typeface="Symbol" charset="2"/>
                <a:cs typeface="Symbol" charset="2"/>
              </a:rPr>
              <a:t>hd</a:t>
            </a:r>
            <a:r>
              <a:rPr lang="en-US" dirty="0" smtClean="0">
                <a:latin typeface="+mj-lt"/>
                <a:cs typeface="Symbol" charset="2"/>
              </a:rPr>
              <a:t>&gt;0. Only if the beam samples the resistive part of the impedance such that it loses more energy when </a:t>
            </a:r>
            <a:r>
              <a:rPr lang="en-US" dirty="0" err="1" smtClean="0">
                <a:latin typeface="Symbol" charset="2"/>
                <a:cs typeface="Symbol" charset="2"/>
              </a:rPr>
              <a:t>d</a:t>
            </a:r>
            <a:r>
              <a:rPr lang="en-US" dirty="0" smtClean="0">
                <a:latin typeface="+mj-lt"/>
                <a:cs typeface="Symbol" charset="2"/>
              </a:rPr>
              <a:t>&gt;0 than when </a:t>
            </a:r>
            <a:r>
              <a:rPr lang="en-US" dirty="0" err="1" smtClean="0">
                <a:latin typeface="Symbol" charset="2"/>
                <a:cs typeface="Symbol" charset="2"/>
              </a:rPr>
              <a:t>d</a:t>
            </a:r>
            <a:r>
              <a:rPr lang="en-US" dirty="0" smtClean="0">
                <a:latin typeface="+mj-lt"/>
                <a:cs typeface="Symbol" charset="2"/>
              </a:rPr>
              <a:t>&lt;0, the motion will be damped.</a:t>
            </a:r>
          </a:p>
          <a:p>
            <a:r>
              <a:rPr lang="en-US" dirty="0" smtClean="0">
                <a:latin typeface="+mj-lt"/>
                <a:cs typeface="Symbol" charset="2"/>
              </a:rPr>
              <a:t>Although the Robinson instability was originally considered for the fundamental mode of the </a:t>
            </a:r>
            <a:r>
              <a:rPr lang="en-US" dirty="0" err="1" smtClean="0">
                <a:latin typeface="+mj-lt"/>
                <a:cs typeface="Symbol" charset="2"/>
              </a:rPr>
              <a:t>rf</a:t>
            </a:r>
            <a:r>
              <a:rPr lang="en-US" dirty="0" smtClean="0">
                <a:latin typeface="+mj-lt"/>
                <a:cs typeface="Symbol" charset="2"/>
              </a:rPr>
              <a:t> cavities, obviously the same analysis equally applies to all higher order </a:t>
            </a:r>
            <a:r>
              <a:rPr lang="en-US" dirty="0" err="1" smtClean="0">
                <a:latin typeface="+mj-lt"/>
                <a:cs typeface="Symbol" charset="2"/>
              </a:rPr>
              <a:t>rf</a:t>
            </a:r>
            <a:r>
              <a:rPr lang="en-US" dirty="0" smtClean="0">
                <a:latin typeface="+mj-lt"/>
                <a:cs typeface="Symbol" charset="2"/>
              </a:rPr>
              <a:t> modes</a:t>
            </a:r>
          </a:p>
          <a:p>
            <a:pPr lvl="1"/>
            <a:r>
              <a:rPr lang="en-US" dirty="0" smtClean="0">
                <a:latin typeface="+mj-lt"/>
                <a:cs typeface="Symbol" charset="2"/>
              </a:rPr>
              <a:t>Attention must be paid that none of the p</a:t>
            </a:r>
            <a:r>
              <a:rPr lang="en-US" dirty="0" smtClean="0">
                <a:latin typeface="Symbol" charset="2"/>
                <a:cs typeface="Symbol" charset="2"/>
              </a:rPr>
              <a:t>w</a:t>
            </a:r>
            <a:r>
              <a:rPr lang="en-US" baseline="-25000" dirty="0" smtClean="0">
                <a:latin typeface="+mj-lt"/>
                <a:cs typeface="Symbol" charset="2"/>
              </a:rPr>
              <a:t>0</a:t>
            </a:r>
            <a:r>
              <a:rPr lang="en-US" dirty="0" smtClean="0">
                <a:latin typeface="+mj-lt"/>
                <a:cs typeface="Symbol" charset="2"/>
              </a:rPr>
              <a:t> lands accidentally on the wrong side of some higher order impedance peak</a:t>
            </a:r>
          </a:p>
          <a:p>
            <a:pPr lvl="1"/>
            <a:r>
              <a:rPr lang="en-US" dirty="0" smtClean="0">
                <a:latin typeface="+mj-lt"/>
                <a:cs typeface="Symbol" charset="2"/>
              </a:rPr>
              <a:t>Since there are typically several higher order modes in a cavity, and their tuning could be difficult to control, it is sometimes better to rely on a design of the cavity that damps these modes.</a:t>
            </a:r>
          </a:p>
          <a:p>
            <a:r>
              <a:rPr lang="en-US" dirty="0" smtClean="0">
                <a:latin typeface="+mj-lt"/>
                <a:cs typeface="Symbol" charset="2"/>
              </a:rPr>
              <a:t>The relative tuning of cavities with respect to the beam nominal revolution frequency is therefore yet one more thing that needs to be carefully controlled upon crossing transition in an accelerator…. (beside the </a:t>
            </a:r>
            <a:r>
              <a:rPr lang="en-US" dirty="0" err="1" smtClean="0">
                <a:latin typeface="+mj-lt"/>
                <a:cs typeface="Symbol" charset="2"/>
              </a:rPr>
              <a:t>rf</a:t>
            </a:r>
            <a:r>
              <a:rPr lang="en-US" dirty="0" smtClean="0">
                <a:latin typeface="+mj-lt"/>
                <a:cs typeface="Symbol" charset="2"/>
              </a:rPr>
              <a:t> phase and the sign of chromaticity) </a:t>
            </a:r>
            <a:endParaRPr lang="en-US" dirty="0" smtClean="0"/>
          </a:p>
        </p:txBody>
      </p:sp>
      <p:sp>
        <p:nvSpPr>
          <p:cNvPr id="6" name="Slide Number Placeholder 5"/>
          <p:cNvSpPr>
            <a:spLocks noGrp="1"/>
          </p:cNvSpPr>
          <p:nvPr>
            <p:ph type="sldNum" sz="quarter" idx="12"/>
          </p:nvPr>
        </p:nvSpPr>
        <p:spPr/>
        <p:txBody>
          <a:bodyPr/>
          <a:lstStyle/>
          <a:p>
            <a:fld id="{2E081447-C3CE-9F4F-A689-9A72CAFF10CA}" type="slidenum">
              <a:rPr lang="en-US" smtClean="0"/>
              <a:pPr/>
              <a:t>77</a:t>
            </a:fld>
            <a:endParaRPr 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The Robinson instability</a:t>
            </a:r>
            <a:br>
              <a:rPr lang="en-US" sz="3400" dirty="0" smtClean="0"/>
            </a:br>
            <a:r>
              <a:rPr lang="en-US" sz="3400" dirty="0" err="1" smtClean="0"/>
              <a:t>HOMs</a:t>
            </a:r>
            <a:r>
              <a:rPr lang="en-US" sz="3400" dirty="0" smtClean="0"/>
              <a:t> in cavities</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3" name="Content Placeholder 8"/>
          <p:cNvSpPr>
            <a:spLocks noGrp="1"/>
          </p:cNvSpPr>
          <p:nvPr>
            <p:ph idx="1"/>
          </p:nvPr>
        </p:nvSpPr>
        <p:spPr>
          <a:xfrm>
            <a:off x="638002" y="1561219"/>
            <a:ext cx="7772400" cy="1943981"/>
          </a:xfrm>
        </p:spPr>
        <p:txBody>
          <a:bodyPr>
            <a:normAutofit fontScale="47500" lnSpcReduction="20000"/>
          </a:bodyPr>
          <a:lstStyle/>
          <a:p>
            <a:r>
              <a:rPr lang="en-US" dirty="0" smtClean="0">
                <a:latin typeface="+mj-lt"/>
                <a:cs typeface="Symbol" charset="2"/>
              </a:rPr>
              <a:t>To avoid getting into troubles with High Order Modes (</a:t>
            </a:r>
            <a:r>
              <a:rPr lang="en-US" dirty="0" err="1" smtClean="0">
                <a:latin typeface="+mj-lt"/>
                <a:cs typeface="Symbol" charset="2"/>
              </a:rPr>
              <a:t>HOMs</a:t>
            </a:r>
            <a:r>
              <a:rPr lang="en-US" dirty="0" smtClean="0">
                <a:latin typeface="+mj-lt"/>
                <a:cs typeface="Symbol" charset="2"/>
              </a:rPr>
              <a:t>) due to Robinson instabilities (or other types, too), usually cavities are equipped with HOM absorbers, purposely designed to absorb and suppress all the </a:t>
            </a:r>
            <a:r>
              <a:rPr lang="en-US" dirty="0" err="1" smtClean="0">
                <a:latin typeface="+mj-lt"/>
                <a:cs typeface="Symbol" charset="2"/>
              </a:rPr>
              <a:t>HOMs</a:t>
            </a:r>
            <a:r>
              <a:rPr lang="en-US" dirty="0" smtClean="0">
                <a:latin typeface="+mj-lt"/>
                <a:cs typeface="Symbol" charset="2"/>
              </a:rPr>
              <a:t> in the cavities</a:t>
            </a:r>
          </a:p>
          <a:p>
            <a:r>
              <a:rPr lang="en-US" dirty="0" smtClean="0">
                <a:latin typeface="+mj-lt"/>
                <a:cs typeface="Symbol" charset="2"/>
              </a:rPr>
              <a:t>Special purpose cavities, like crab cavities for example, which are not required to operate routinely on their fundamental mode, may need also LOM and SOM absorbers.</a:t>
            </a:r>
          </a:p>
          <a:p>
            <a:r>
              <a:rPr lang="en-US" dirty="0" smtClean="0">
                <a:latin typeface="+mj-lt"/>
                <a:cs typeface="Symbol" charset="2"/>
              </a:rPr>
              <a:t>Recently, the so called “photonic band” cavities are under investigation: through a special transverse arrangement (array-like structure), they have a very peaked resonance on the fundamental mode and naturally have all the </a:t>
            </a:r>
            <a:r>
              <a:rPr lang="en-US" dirty="0" err="1" smtClean="0">
                <a:latin typeface="+mj-lt"/>
                <a:cs typeface="Symbol" charset="2"/>
              </a:rPr>
              <a:t>HOMs</a:t>
            </a:r>
            <a:r>
              <a:rPr lang="en-US" dirty="0" smtClean="0">
                <a:latin typeface="+mj-lt"/>
                <a:cs typeface="Symbol" charset="2"/>
              </a:rPr>
              <a:t> flow away.</a:t>
            </a:r>
          </a:p>
          <a:p>
            <a:endParaRPr lang="en-US" dirty="0" smtClean="0"/>
          </a:p>
        </p:txBody>
      </p:sp>
      <p:pic>
        <p:nvPicPr>
          <p:cNvPr id="6" name="Picture 5" descr="HOMs.jpg"/>
          <p:cNvPicPr>
            <a:picLocks noChangeAspect="1"/>
          </p:cNvPicPr>
          <p:nvPr/>
        </p:nvPicPr>
        <p:blipFill>
          <a:blip r:embed="rId4"/>
          <a:stretch>
            <a:fillRect/>
          </a:stretch>
        </p:blipFill>
        <p:spPr>
          <a:xfrm>
            <a:off x="4617506" y="3907188"/>
            <a:ext cx="3906383" cy="2520000"/>
          </a:xfrm>
          <a:prstGeom prst="rect">
            <a:avLst/>
          </a:prstGeom>
        </p:spPr>
      </p:pic>
      <p:pic>
        <p:nvPicPr>
          <p:cNvPr id="8" name="Picture 7" descr="AppendixB-FY2006_img_98.jpg"/>
          <p:cNvPicPr>
            <a:picLocks noChangeAspect="1"/>
          </p:cNvPicPr>
          <p:nvPr/>
        </p:nvPicPr>
        <p:blipFill>
          <a:blip r:embed="rId5"/>
          <a:stretch>
            <a:fillRect/>
          </a:stretch>
        </p:blipFill>
        <p:spPr>
          <a:xfrm>
            <a:off x="566002" y="4278414"/>
            <a:ext cx="3548185" cy="1555262"/>
          </a:xfrm>
          <a:prstGeom prst="rect">
            <a:avLst/>
          </a:prstGeom>
        </p:spPr>
      </p:pic>
      <p:sp>
        <p:nvSpPr>
          <p:cNvPr id="9" name="Slide Number Placeholder 8"/>
          <p:cNvSpPr>
            <a:spLocks noGrp="1"/>
          </p:cNvSpPr>
          <p:nvPr>
            <p:ph type="sldNum" sz="quarter" idx="12"/>
          </p:nvPr>
        </p:nvSpPr>
        <p:spPr/>
        <p:txBody>
          <a:bodyPr/>
          <a:lstStyle/>
          <a:p>
            <a:fld id="{2E081447-C3CE-9F4F-A689-9A72CAFF10CA}" type="slidenum">
              <a:rPr lang="en-US" smtClean="0"/>
              <a:pPr/>
              <a:t>78</a:t>
            </a:fld>
            <a:endParaRPr lang="en-US"/>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Radial modes</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3" name="Content Placeholder 8"/>
          <p:cNvSpPr>
            <a:spLocks noGrp="1"/>
          </p:cNvSpPr>
          <p:nvPr>
            <p:ph idx="1"/>
          </p:nvPr>
        </p:nvSpPr>
        <p:spPr>
          <a:xfrm>
            <a:off x="684611" y="1491313"/>
            <a:ext cx="7772400" cy="5029201"/>
          </a:xfrm>
        </p:spPr>
        <p:txBody>
          <a:bodyPr>
            <a:normAutofit fontScale="70000" lnSpcReduction="20000"/>
          </a:bodyPr>
          <a:lstStyle/>
          <a:p>
            <a:r>
              <a:rPr lang="en-US" dirty="0" smtClean="0">
                <a:latin typeface="+mj-lt"/>
                <a:cs typeface="Symbol" charset="2"/>
              </a:rPr>
              <a:t>Having assumed a water bag model for the unperturbed distribution, it turned out that one index alone would be sufficient to describe the collective motion, which we called </a:t>
            </a:r>
            <a:r>
              <a:rPr lang="en-US" dirty="0" err="1" smtClean="0">
                <a:latin typeface="+mj-lt"/>
                <a:cs typeface="Symbol" charset="2"/>
              </a:rPr>
              <a:t>l</a:t>
            </a:r>
            <a:r>
              <a:rPr lang="en-US" dirty="0" smtClean="0">
                <a:latin typeface="+mj-lt"/>
                <a:cs typeface="Symbol" charset="2"/>
              </a:rPr>
              <a:t> and was introduced in relation with the </a:t>
            </a:r>
            <a:r>
              <a:rPr lang="en-US" dirty="0" err="1" smtClean="0">
                <a:latin typeface="+mj-lt"/>
                <a:cs typeface="Symbol" charset="2"/>
              </a:rPr>
              <a:t>azimuthal</a:t>
            </a:r>
            <a:r>
              <a:rPr lang="en-US" dirty="0" smtClean="0">
                <a:latin typeface="+mj-lt"/>
                <a:cs typeface="Symbol" charset="2"/>
              </a:rPr>
              <a:t> structure in the longitudinal phase space</a:t>
            </a:r>
          </a:p>
          <a:p>
            <a:r>
              <a:rPr lang="en-US" dirty="0" smtClean="0">
                <a:latin typeface="+mj-lt"/>
                <a:cs typeface="Symbol" charset="2"/>
              </a:rPr>
              <a:t>This was an extremely simplified situation. For a general distribution, two longitudinal indices are needed. We call them </a:t>
            </a:r>
            <a:r>
              <a:rPr lang="en-US" dirty="0" err="1" smtClean="0">
                <a:latin typeface="+mj-lt"/>
                <a:cs typeface="Symbol" charset="2"/>
              </a:rPr>
              <a:t>l</a:t>
            </a:r>
            <a:r>
              <a:rPr lang="en-US" dirty="0" smtClean="0">
                <a:latin typeface="+mj-lt"/>
                <a:cs typeface="Symbol" charset="2"/>
              </a:rPr>
              <a:t> and </a:t>
            </a:r>
            <a:r>
              <a:rPr lang="en-US" dirty="0" err="1" smtClean="0">
                <a:latin typeface="+mj-lt"/>
                <a:cs typeface="Symbol" charset="2"/>
              </a:rPr>
              <a:t>n</a:t>
            </a:r>
            <a:r>
              <a:rPr lang="en-US" dirty="0" smtClean="0">
                <a:latin typeface="+mj-lt"/>
                <a:cs typeface="Symbol" charset="2"/>
              </a:rPr>
              <a:t>, where </a:t>
            </a:r>
            <a:r>
              <a:rPr lang="en-US" dirty="0" err="1" smtClean="0">
                <a:latin typeface="+mj-lt"/>
                <a:cs typeface="Symbol" charset="2"/>
              </a:rPr>
              <a:t>n</a:t>
            </a:r>
            <a:r>
              <a:rPr lang="en-US" dirty="0" smtClean="0">
                <a:latin typeface="+mj-lt"/>
                <a:cs typeface="Symbol" charset="2"/>
              </a:rPr>
              <a:t> is newly introduced to describe also the radial structure in the longitudinal phase space.</a:t>
            </a:r>
          </a:p>
          <a:p>
            <a:r>
              <a:rPr lang="en-US" dirty="0" smtClean="0">
                <a:latin typeface="+mj-lt"/>
                <a:cs typeface="Symbol" charset="2"/>
              </a:rPr>
              <a:t>Even with a distribution that highlights the radial structure of the longitudinal phase space, in the limit of zero beam intensity, all radial modes having the same </a:t>
            </a:r>
            <a:r>
              <a:rPr lang="en-US" dirty="0" err="1" smtClean="0">
                <a:latin typeface="+mj-lt"/>
                <a:cs typeface="Symbol" charset="2"/>
              </a:rPr>
              <a:t>azimuthal</a:t>
            </a:r>
            <a:r>
              <a:rPr lang="en-US" dirty="0" smtClean="0">
                <a:latin typeface="+mj-lt"/>
                <a:cs typeface="Symbol" charset="2"/>
              </a:rPr>
              <a:t> index </a:t>
            </a:r>
            <a:r>
              <a:rPr lang="en-US" dirty="0" err="1" smtClean="0">
                <a:latin typeface="+mj-lt"/>
                <a:cs typeface="Symbol" charset="2"/>
              </a:rPr>
              <a:t>l</a:t>
            </a:r>
            <a:r>
              <a:rPr lang="en-US" dirty="0" smtClean="0">
                <a:latin typeface="+mj-lt"/>
                <a:cs typeface="Symbol" charset="2"/>
              </a:rPr>
              <a:t> are degenerate and correspond to the same mode frequency </a:t>
            </a:r>
            <a:r>
              <a:rPr lang="en-US" dirty="0" smtClean="0">
                <a:latin typeface="Symbol" charset="2"/>
                <a:cs typeface="Symbol" charset="2"/>
              </a:rPr>
              <a:t>W</a:t>
            </a:r>
            <a:r>
              <a:rPr lang="en-US" dirty="0" smtClean="0">
                <a:latin typeface="+mj-lt"/>
                <a:cs typeface="Symbol" charset="2"/>
              </a:rPr>
              <a:t>=</a:t>
            </a:r>
            <a:r>
              <a:rPr lang="en-US" dirty="0" err="1" smtClean="0">
                <a:latin typeface="+mj-lt"/>
                <a:cs typeface="Symbol" charset="2"/>
              </a:rPr>
              <a:t>l</a:t>
            </a:r>
            <a:r>
              <a:rPr lang="en-US" dirty="0" err="1" smtClean="0">
                <a:latin typeface="Symbol" charset="2"/>
                <a:cs typeface="Symbol" charset="2"/>
              </a:rPr>
              <a:t>w</a:t>
            </a:r>
            <a:r>
              <a:rPr lang="en-US" baseline="-25000" dirty="0" err="1" smtClean="0">
                <a:latin typeface="+mj-lt"/>
                <a:cs typeface="Symbol" charset="2"/>
              </a:rPr>
              <a:t>s</a:t>
            </a:r>
            <a:r>
              <a:rPr lang="en-US" dirty="0" smtClean="0">
                <a:latin typeface="+mj-lt"/>
                <a:cs typeface="Symbol" charset="2"/>
              </a:rPr>
              <a:t>. As the beam intensity is increased slightly, their frequencies shift away from this unperturbed value and modes with different </a:t>
            </a:r>
            <a:r>
              <a:rPr lang="en-US" dirty="0" err="1" smtClean="0">
                <a:latin typeface="+mj-lt"/>
                <a:cs typeface="Symbol" charset="2"/>
              </a:rPr>
              <a:t>n’s</a:t>
            </a:r>
            <a:r>
              <a:rPr lang="en-US" dirty="0" smtClean="0">
                <a:latin typeface="+mj-lt"/>
                <a:cs typeface="Symbol" charset="2"/>
              </a:rPr>
              <a:t> will move differently, breaking the previous degeneracy.</a:t>
            </a:r>
            <a:endParaRPr lang="en-US" dirty="0" smtClean="0"/>
          </a:p>
        </p:txBody>
      </p:sp>
      <p:sp>
        <p:nvSpPr>
          <p:cNvPr id="6" name="Slide Number Placeholder 5"/>
          <p:cNvSpPr>
            <a:spLocks noGrp="1"/>
          </p:cNvSpPr>
          <p:nvPr>
            <p:ph type="sldNum" sz="quarter" idx="12"/>
          </p:nvPr>
        </p:nvSpPr>
        <p:spPr/>
        <p:txBody>
          <a:bodyPr/>
          <a:lstStyle/>
          <a:p>
            <a:fld id="{2E081447-C3CE-9F4F-A689-9A72CAFF10CA}" type="slidenum">
              <a:rPr lang="en-US" smtClean="0"/>
              <a:pPr/>
              <a:t>79</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800" dirty="0" smtClean="0"/>
              <a:t>Space charge</a:t>
            </a:r>
            <a:endParaRPr lang="en-US" sz="3800" dirty="0"/>
          </a:p>
        </p:txBody>
      </p:sp>
      <p:sp>
        <p:nvSpPr>
          <p:cNvPr id="3" name="Content Placeholder 2"/>
          <p:cNvSpPr>
            <a:spLocks noGrp="1"/>
          </p:cNvSpPr>
          <p:nvPr>
            <p:ph idx="1"/>
          </p:nvPr>
        </p:nvSpPr>
        <p:spPr>
          <a:xfrm>
            <a:off x="457200" y="3124200"/>
            <a:ext cx="8229600" cy="3276600"/>
          </a:xfrm>
        </p:spPr>
        <p:txBody>
          <a:bodyPr>
            <a:normAutofit fontScale="92500"/>
          </a:bodyPr>
          <a:lstStyle/>
          <a:p>
            <a:r>
              <a:rPr lang="en-US" sz="2000" dirty="0" smtClean="0">
                <a:latin typeface="Arial"/>
                <a:cs typeface="Arial"/>
              </a:rPr>
              <a:t>Longitudinal space charge has the following interesting dependencies:</a:t>
            </a:r>
          </a:p>
          <a:p>
            <a:pPr lvl="1"/>
            <a:r>
              <a:rPr lang="en-US" sz="1600" dirty="0" smtClean="0">
                <a:latin typeface="Arial"/>
                <a:cs typeface="Arial"/>
              </a:rPr>
              <a:t>It </a:t>
            </a:r>
            <a:r>
              <a:rPr lang="en-US" sz="1600" dirty="0" smtClean="0">
                <a:solidFill>
                  <a:srgbClr val="FF0000"/>
                </a:solidFill>
                <a:latin typeface="Arial"/>
                <a:cs typeface="Arial"/>
              </a:rPr>
              <a:t>decreases with energy like </a:t>
            </a:r>
            <a:r>
              <a:rPr lang="en-US" sz="1600" dirty="0" smtClean="0">
                <a:solidFill>
                  <a:srgbClr val="FF0000"/>
                </a:solidFill>
                <a:latin typeface="Symbol" charset="2"/>
                <a:cs typeface="Symbol" charset="2"/>
              </a:rPr>
              <a:t>g</a:t>
            </a:r>
            <a:r>
              <a:rPr lang="en-US" sz="1600" baseline="30000" dirty="0" smtClean="0">
                <a:solidFill>
                  <a:srgbClr val="FF0000"/>
                </a:solidFill>
                <a:latin typeface="Arial"/>
                <a:cs typeface="Arial"/>
              </a:rPr>
              <a:t>-2</a:t>
            </a:r>
            <a:r>
              <a:rPr lang="en-US" sz="1600" dirty="0" smtClean="0">
                <a:latin typeface="Arial"/>
                <a:cs typeface="Arial"/>
              </a:rPr>
              <a:t>. Therefore it vanishes in the </a:t>
            </a:r>
            <a:r>
              <a:rPr lang="en-US" sz="1600" dirty="0" err="1" smtClean="0">
                <a:latin typeface="Arial"/>
                <a:cs typeface="Arial"/>
              </a:rPr>
              <a:t>ultrarelativistic</a:t>
            </a:r>
            <a:r>
              <a:rPr lang="en-US" sz="1600" dirty="0" smtClean="0">
                <a:latin typeface="Arial"/>
                <a:cs typeface="Arial"/>
              </a:rPr>
              <a:t> limit</a:t>
            </a:r>
          </a:p>
          <a:p>
            <a:pPr lvl="1"/>
            <a:r>
              <a:rPr lang="en-US" sz="1600" dirty="0" smtClean="0">
                <a:latin typeface="Arial"/>
                <a:cs typeface="Arial"/>
              </a:rPr>
              <a:t>It is </a:t>
            </a:r>
            <a:r>
              <a:rPr lang="en-US" sz="1600" dirty="0" smtClean="0">
                <a:solidFill>
                  <a:srgbClr val="FF0000"/>
                </a:solidFill>
                <a:latin typeface="Arial"/>
                <a:cs typeface="Arial"/>
              </a:rPr>
              <a:t>proportional to the opposite of the derivative of the line density –</a:t>
            </a:r>
            <a:r>
              <a:rPr lang="en-US" sz="1600" dirty="0" err="1" smtClean="0">
                <a:solidFill>
                  <a:srgbClr val="FF0000"/>
                </a:solidFill>
                <a:latin typeface="Symbol" charset="2"/>
                <a:cs typeface="Symbol" charset="2"/>
              </a:rPr>
              <a:t>l</a:t>
            </a:r>
            <a:r>
              <a:rPr lang="en-US" sz="1600" dirty="0" smtClean="0">
                <a:solidFill>
                  <a:srgbClr val="FF0000"/>
                </a:solidFill>
                <a:latin typeface="Symbol" charset="2"/>
                <a:cs typeface="Symbol" charset="2"/>
              </a:rPr>
              <a:t>’</a:t>
            </a:r>
            <a:r>
              <a:rPr lang="en-US" sz="1600" dirty="0" smtClean="0">
                <a:latin typeface="Arial"/>
                <a:cs typeface="Arial"/>
              </a:rPr>
              <a:t>. This can be understood intuitively because it must be directed from a region with higher charge density to a region with lower charge density (i.e. it pushes with the opposite of the gradient of the line charge)</a:t>
            </a:r>
          </a:p>
          <a:p>
            <a:pPr lvl="1"/>
            <a:r>
              <a:rPr lang="en-US" sz="1600" dirty="0" smtClean="0">
                <a:latin typeface="Arial"/>
                <a:cs typeface="Arial"/>
              </a:rPr>
              <a:t>Space charge would then spread out charge bumps. However, remember that only below transition energy, accelerated particles go faster and space charge has this smoothing action. Above transition, accelerated particles take a longer time to go around the accelerator and density peaks can be enhanced. This is the origin of the so-called </a:t>
            </a:r>
            <a:r>
              <a:rPr lang="en-US" sz="1600" b="1" dirty="0" smtClean="0">
                <a:solidFill>
                  <a:srgbClr val="FF0000"/>
                </a:solidFill>
                <a:latin typeface="Arial"/>
                <a:cs typeface="Arial"/>
              </a:rPr>
              <a:t>negative mass instability</a:t>
            </a:r>
            <a:r>
              <a:rPr lang="en-US" sz="1600" dirty="0" smtClean="0">
                <a:latin typeface="Arial"/>
                <a:cs typeface="Arial"/>
              </a:rPr>
              <a:t>. Momentum spread (</a:t>
            </a:r>
            <a:r>
              <a:rPr lang="en-US" sz="1600" dirty="0" err="1" smtClean="0">
                <a:latin typeface="Arial"/>
                <a:cs typeface="Arial"/>
              </a:rPr>
              <a:t>unbunched</a:t>
            </a:r>
            <a:r>
              <a:rPr lang="en-US" sz="1600" dirty="0" smtClean="0">
                <a:latin typeface="Arial"/>
                <a:cs typeface="Arial"/>
              </a:rPr>
              <a:t> beams) or synchrotron motion (bunched beams) can usually stabilize this effect. </a:t>
            </a:r>
            <a:endParaRPr lang="en-US" sz="1600" dirty="0">
              <a:latin typeface="Arial"/>
              <a:cs typeface="Aria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pic>
        <p:nvPicPr>
          <p:cNvPr id="9" name="Picture 8"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594981" y="1828800"/>
            <a:ext cx="8091819" cy="828000"/>
          </a:xfrm>
          <a:prstGeom prst="rect">
            <a:avLst/>
          </a:prstGeom>
        </p:spPr>
      </p:pic>
      <p:sp>
        <p:nvSpPr>
          <p:cNvPr id="12" name="Snip Same Side Corner Rectangle 11"/>
          <p:cNvSpPr/>
          <p:nvPr/>
        </p:nvSpPr>
        <p:spPr>
          <a:xfrm>
            <a:off x="457200" y="1676400"/>
            <a:ext cx="8458200" cy="1143000"/>
          </a:xfrm>
          <a:prstGeom prst="snip2SameRect">
            <a:avLst/>
          </a:prstGeom>
          <a:solidFill>
            <a:srgbClr val="FF6600">
              <a:alpha val="24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2E081447-C3CE-9F4F-A689-9A72CAFF10CA}" type="slidenum">
              <a:rPr lang="en-US" smtClean="0"/>
              <a:pPr/>
              <a:t>8</a:t>
            </a:fld>
            <a:endParaRPr lang="en-US"/>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Radial modes</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3" name="Content Placeholder 8"/>
          <p:cNvSpPr>
            <a:spLocks noGrp="1"/>
          </p:cNvSpPr>
          <p:nvPr>
            <p:ph idx="1"/>
          </p:nvPr>
        </p:nvSpPr>
        <p:spPr>
          <a:xfrm>
            <a:off x="684611" y="1491313"/>
            <a:ext cx="7772400" cy="1632887"/>
          </a:xfrm>
        </p:spPr>
        <p:txBody>
          <a:bodyPr>
            <a:normAutofit fontScale="62500" lnSpcReduction="20000"/>
          </a:bodyPr>
          <a:lstStyle/>
          <a:p>
            <a:r>
              <a:rPr lang="en-US" dirty="0" smtClean="0">
                <a:latin typeface="+mj-lt"/>
                <a:cs typeface="Symbol" charset="2"/>
              </a:rPr>
              <a:t>Oscillation frequencies of the radial modes for different </a:t>
            </a:r>
            <a:r>
              <a:rPr lang="en-US" dirty="0" err="1" smtClean="0">
                <a:latin typeface="+mj-lt"/>
                <a:cs typeface="Symbol" charset="2"/>
              </a:rPr>
              <a:t>azimuthal</a:t>
            </a:r>
            <a:r>
              <a:rPr lang="en-US" dirty="0" smtClean="0">
                <a:latin typeface="+mj-lt"/>
                <a:cs typeface="Symbol" charset="2"/>
              </a:rPr>
              <a:t> families can be calculated for parabolic and Gaussian beams, for example</a:t>
            </a:r>
          </a:p>
          <a:p>
            <a:r>
              <a:rPr lang="en-US" dirty="0" smtClean="0">
                <a:latin typeface="+mj-lt"/>
                <a:cs typeface="Symbol" charset="2"/>
              </a:rPr>
              <a:t>Although not rigorous, the formulae here below are used in practice to establish synchrotron tune shifts and growth rates of the most prominent radial modes for each </a:t>
            </a:r>
            <a:r>
              <a:rPr lang="en-US" dirty="0" err="1" smtClean="0">
                <a:latin typeface="+mj-lt"/>
                <a:cs typeface="Symbol" charset="2"/>
              </a:rPr>
              <a:t>azimuthal</a:t>
            </a:r>
            <a:r>
              <a:rPr lang="en-US" dirty="0" smtClean="0">
                <a:latin typeface="+mj-lt"/>
                <a:cs typeface="Symbol" charset="2"/>
              </a:rPr>
              <a:t> mode </a:t>
            </a:r>
            <a:endParaRPr lang="en-US" dirty="0" smtClean="0"/>
          </a:p>
        </p:txBody>
      </p:sp>
      <p:pic>
        <p:nvPicPr>
          <p:cNvPr id="7" name="Picture 6"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1764551" y="3306100"/>
            <a:ext cx="5328624" cy="1367999"/>
          </a:xfrm>
          <a:prstGeom prst="rect">
            <a:avLst/>
          </a:prstGeom>
        </p:spPr>
      </p:pic>
      <p:pic>
        <p:nvPicPr>
          <p:cNvPr id="8" name="Picture 7" descr="latex-im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457200" y="5029200"/>
            <a:ext cx="4131346" cy="1260000"/>
          </a:xfrm>
          <a:prstGeom prst="rect">
            <a:avLst/>
          </a:prstGeom>
        </p:spPr>
      </p:pic>
      <p:pic>
        <p:nvPicPr>
          <p:cNvPr id="9" name="Picture 8" descr="latex-image-1.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5880370" y="5126388"/>
            <a:ext cx="2510271" cy="1080000"/>
          </a:xfrm>
          <a:prstGeom prst="rect">
            <a:avLst/>
          </a:prstGeom>
        </p:spPr>
      </p:pic>
      <p:pic>
        <p:nvPicPr>
          <p:cNvPr id="10" name="Picture 9" descr="latex-image-1.pdf"/>
          <p:cNvPicPr>
            <a:picLocks noChangeAspect="1"/>
          </p:cNvPicPr>
          <p:nvPr/>
        </p:nvPicPr>
        <mc:AlternateContent>
          <mc:Choice xmlns:ma="http://schemas.microsoft.com/office/mac/drawingml/2008/main" Requires="ma">
            <p:blipFill>
              <a:blip r:embed="rId10"/>
              <a:stretch>
                <a:fillRect/>
              </a:stretch>
            </p:blipFill>
          </mc:Choice>
          <mc:Fallback>
            <p:blipFill>
              <a:blip r:embed="rId11"/>
              <a:stretch>
                <a:fillRect/>
              </a:stretch>
            </p:blipFill>
          </mc:Fallback>
        </mc:AlternateContent>
        <p:spPr>
          <a:xfrm>
            <a:off x="457201" y="4631248"/>
            <a:ext cx="1307350" cy="215997"/>
          </a:xfrm>
          <a:prstGeom prst="rect">
            <a:avLst/>
          </a:prstGeom>
        </p:spPr>
      </p:pic>
      <p:sp>
        <p:nvSpPr>
          <p:cNvPr id="11" name="Oval 10"/>
          <p:cNvSpPr/>
          <p:nvPr/>
        </p:nvSpPr>
        <p:spPr>
          <a:xfrm>
            <a:off x="5181600" y="3124200"/>
            <a:ext cx="2057400" cy="172304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6995079" y="4520542"/>
            <a:ext cx="1649710" cy="307777"/>
          </a:xfrm>
          <a:prstGeom prst="rect">
            <a:avLst/>
          </a:prstGeom>
          <a:noFill/>
        </p:spPr>
        <p:txBody>
          <a:bodyPr wrap="none" rtlCol="0">
            <a:spAutoFit/>
          </a:bodyPr>
          <a:lstStyle/>
          <a:p>
            <a:r>
              <a:rPr lang="en-US" sz="1400" dirty="0" smtClean="0">
                <a:solidFill>
                  <a:srgbClr val="FF0000"/>
                </a:solidFill>
              </a:rPr>
              <a:t>Effective impedance</a:t>
            </a:r>
            <a:endParaRPr lang="en-US" sz="1400" dirty="0">
              <a:solidFill>
                <a:srgbClr val="FF0000"/>
              </a:solidFill>
            </a:endParaRPr>
          </a:p>
        </p:txBody>
      </p:sp>
      <p:sp>
        <p:nvSpPr>
          <p:cNvPr id="14" name="Slide Number Placeholder 13"/>
          <p:cNvSpPr>
            <a:spLocks noGrp="1"/>
          </p:cNvSpPr>
          <p:nvPr>
            <p:ph type="sldNum" sz="quarter" idx="12"/>
          </p:nvPr>
        </p:nvSpPr>
        <p:spPr/>
        <p:txBody>
          <a:bodyPr/>
          <a:lstStyle/>
          <a:p>
            <a:fld id="{2E081447-C3CE-9F4F-A689-9A72CAFF10CA}" type="slidenum">
              <a:rPr lang="en-US" smtClean="0"/>
              <a:pPr/>
              <a:t>80</a:t>
            </a:fld>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Radial modes</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3" name="Content Placeholder 8"/>
          <p:cNvSpPr>
            <a:spLocks noGrp="1"/>
          </p:cNvSpPr>
          <p:nvPr>
            <p:ph idx="1"/>
          </p:nvPr>
        </p:nvSpPr>
        <p:spPr>
          <a:xfrm>
            <a:off x="684611" y="1491313"/>
            <a:ext cx="7772400" cy="1632887"/>
          </a:xfrm>
        </p:spPr>
        <p:txBody>
          <a:bodyPr>
            <a:normAutofit fontScale="55000" lnSpcReduction="20000"/>
          </a:bodyPr>
          <a:lstStyle/>
          <a:p>
            <a:r>
              <a:rPr lang="en-US" dirty="0" smtClean="0">
                <a:latin typeface="+mj-lt"/>
                <a:cs typeface="Symbol" charset="2"/>
              </a:rPr>
              <a:t>For each mode, real and imaginary part of the coherent frequency shifts depend on the effective impedance associated to the mode</a:t>
            </a:r>
          </a:p>
          <a:p>
            <a:r>
              <a:rPr lang="en-US" dirty="0" smtClean="0">
                <a:latin typeface="+mj-lt"/>
                <a:cs typeface="Symbol" charset="2"/>
              </a:rPr>
              <a:t>For a broad-band resonator, the effective impedance is purely imaginary because the real part of the impedance is an even function. Again, we find the result that a broad-band impedance cannot make a weak beam unstable, not even when we consider radial modes in the analysis </a:t>
            </a:r>
            <a:endParaRPr lang="en-US" dirty="0" smtClean="0"/>
          </a:p>
        </p:txBody>
      </p:sp>
      <p:pic>
        <p:nvPicPr>
          <p:cNvPr id="14" name="Picture 13"/>
          <p:cNvPicPr>
            <a:picLocks noChangeAspect="1"/>
          </p:cNvPicPr>
          <p:nvPr/>
        </p:nvPicPr>
        <p:blipFill>
          <a:blip r:embed="rId4"/>
          <a:stretch>
            <a:fillRect/>
          </a:stretch>
        </p:blipFill>
        <p:spPr>
          <a:xfrm>
            <a:off x="201176" y="3506632"/>
            <a:ext cx="4418631" cy="2880000"/>
          </a:xfrm>
          <a:prstGeom prst="rect">
            <a:avLst/>
          </a:prstGeom>
        </p:spPr>
      </p:pic>
      <p:pic>
        <p:nvPicPr>
          <p:cNvPr id="15" name="Picture 14"/>
          <p:cNvPicPr>
            <a:picLocks noChangeAspect="1"/>
          </p:cNvPicPr>
          <p:nvPr/>
        </p:nvPicPr>
        <p:blipFill>
          <a:blip r:embed="rId5"/>
          <a:stretch>
            <a:fillRect/>
          </a:stretch>
        </p:blipFill>
        <p:spPr>
          <a:xfrm>
            <a:off x="4762240" y="3506632"/>
            <a:ext cx="3924560" cy="2880000"/>
          </a:xfrm>
          <a:prstGeom prst="rect">
            <a:avLst/>
          </a:prstGeom>
        </p:spPr>
      </p:pic>
      <p:sp>
        <p:nvSpPr>
          <p:cNvPr id="8" name="Slide Number Placeholder 7"/>
          <p:cNvSpPr>
            <a:spLocks noGrp="1"/>
          </p:cNvSpPr>
          <p:nvPr>
            <p:ph type="sldNum" sz="quarter" idx="12"/>
          </p:nvPr>
        </p:nvSpPr>
        <p:spPr/>
        <p:txBody>
          <a:bodyPr/>
          <a:lstStyle/>
          <a:p>
            <a:fld id="{2E081447-C3CE-9F4F-A689-9A72CAFF10CA}" type="slidenum">
              <a:rPr lang="en-US" smtClean="0"/>
              <a:pPr/>
              <a:t>81</a:t>
            </a:fld>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Mode coupling</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3" name="Content Placeholder 8"/>
          <p:cNvSpPr>
            <a:spLocks noGrp="1"/>
          </p:cNvSpPr>
          <p:nvPr>
            <p:ph idx="1"/>
          </p:nvPr>
        </p:nvSpPr>
        <p:spPr>
          <a:xfrm>
            <a:off x="688374" y="1398106"/>
            <a:ext cx="7772400" cy="5029201"/>
          </a:xfrm>
        </p:spPr>
        <p:txBody>
          <a:bodyPr>
            <a:normAutofit fontScale="70000" lnSpcReduction="20000"/>
          </a:bodyPr>
          <a:lstStyle/>
          <a:p>
            <a:r>
              <a:rPr lang="en-US" dirty="0" smtClean="0">
                <a:latin typeface="+mj-lt"/>
                <a:cs typeface="Symbol" charset="2"/>
              </a:rPr>
              <a:t>All the previous analyses have been made for low intensity beams, and we always found that instability can only occur when the impedance consists of sharp peaks, or equivalently, when the wake fields last longer than the revolution period (Robinson type)</a:t>
            </a:r>
          </a:p>
          <a:p>
            <a:r>
              <a:rPr lang="en-US" dirty="0" smtClean="0">
                <a:latin typeface="+mj-lt"/>
                <a:cs typeface="Symbol" charset="2"/>
              </a:rPr>
              <a:t>The previous statement still holds even when radial modes are included in the analysis</a:t>
            </a:r>
          </a:p>
          <a:p>
            <a:r>
              <a:rPr lang="en-US" dirty="0" smtClean="0">
                <a:latin typeface="+mj-lt"/>
                <a:cs typeface="Symbol" charset="2"/>
              </a:rPr>
              <a:t>The reason is that, when the considered beam intensity is weak, the mode frequency shifts are small compared with the </a:t>
            </a:r>
            <a:r>
              <a:rPr lang="en-US" dirty="0" err="1" smtClean="0">
                <a:latin typeface="Symbol" charset="2"/>
                <a:cs typeface="Symbol" charset="2"/>
              </a:rPr>
              <a:t>w</a:t>
            </a:r>
            <a:r>
              <a:rPr lang="en-US" baseline="-25000" dirty="0" err="1" smtClean="0">
                <a:latin typeface="+mj-lt"/>
                <a:cs typeface="Symbol" charset="2"/>
              </a:rPr>
              <a:t>s</a:t>
            </a:r>
            <a:r>
              <a:rPr lang="en-US" dirty="0" smtClean="0">
                <a:latin typeface="+mj-lt"/>
                <a:cs typeface="Symbol" charset="2"/>
              </a:rPr>
              <a:t> and hence, coupling between modes belonging to different </a:t>
            </a:r>
            <a:r>
              <a:rPr lang="en-US" dirty="0" err="1" smtClean="0">
                <a:latin typeface="+mj-lt"/>
                <a:cs typeface="Symbol" charset="2"/>
              </a:rPr>
              <a:t>azimuthal</a:t>
            </a:r>
            <a:r>
              <a:rPr lang="en-US" dirty="0" smtClean="0">
                <a:latin typeface="+mj-lt"/>
                <a:cs typeface="Symbol" charset="2"/>
              </a:rPr>
              <a:t> families could be excluded.</a:t>
            </a:r>
          </a:p>
          <a:p>
            <a:r>
              <a:rPr lang="en-US" dirty="0" smtClean="0">
                <a:latin typeface="+mj-lt"/>
                <a:cs typeface="Symbol" charset="2"/>
              </a:rPr>
              <a:t>When the beam intensity is increased and the frequency shifts become comparable to </a:t>
            </a:r>
            <a:r>
              <a:rPr lang="en-US" dirty="0" err="1" smtClean="0">
                <a:latin typeface="Symbol" charset="2"/>
                <a:cs typeface="Symbol" charset="2"/>
              </a:rPr>
              <a:t>w</a:t>
            </a:r>
            <a:r>
              <a:rPr lang="en-US" baseline="-25000" dirty="0" err="1" smtClean="0">
                <a:latin typeface="+mj-lt"/>
                <a:cs typeface="Symbol" charset="2"/>
              </a:rPr>
              <a:t>s</a:t>
            </a:r>
            <a:r>
              <a:rPr lang="en-US" dirty="0" smtClean="0">
                <a:latin typeface="+mj-lt"/>
                <a:cs typeface="Symbol" charset="2"/>
              </a:rPr>
              <a:t>, possible coupling among modes must be taken into account, which can give rise to a different type of instability than the Robinson one.</a:t>
            </a:r>
          </a:p>
          <a:p>
            <a:r>
              <a:rPr lang="en-US" dirty="0" smtClean="0">
                <a:latin typeface="+mj-lt"/>
                <a:cs typeface="Symbol" charset="2"/>
              </a:rPr>
              <a:t>These instabilities are referred to as “microwave”, “mode coupling”, “mode mixing”, “turbulence” -type    </a:t>
            </a:r>
            <a:endParaRPr lang="en-US" dirty="0" smtClean="0"/>
          </a:p>
        </p:txBody>
      </p:sp>
      <p:sp>
        <p:nvSpPr>
          <p:cNvPr id="6" name="Slide Number Placeholder 5"/>
          <p:cNvSpPr>
            <a:spLocks noGrp="1"/>
          </p:cNvSpPr>
          <p:nvPr>
            <p:ph type="sldNum" sz="quarter" idx="12"/>
          </p:nvPr>
        </p:nvSpPr>
        <p:spPr/>
        <p:txBody>
          <a:bodyPr/>
          <a:lstStyle/>
          <a:p>
            <a:fld id="{2E081447-C3CE-9F4F-A689-9A72CAFF10CA}" type="slidenum">
              <a:rPr lang="en-US" smtClean="0"/>
              <a:pPr/>
              <a:t>82</a:t>
            </a:fld>
            <a:endParaRPr lang="en-US"/>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Mode coupling</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3" name="Content Placeholder 8"/>
          <p:cNvSpPr>
            <a:spLocks noGrp="1"/>
          </p:cNvSpPr>
          <p:nvPr>
            <p:ph idx="1"/>
          </p:nvPr>
        </p:nvSpPr>
        <p:spPr>
          <a:xfrm>
            <a:off x="688374" y="1600200"/>
            <a:ext cx="7772400" cy="5029201"/>
          </a:xfrm>
        </p:spPr>
        <p:txBody>
          <a:bodyPr>
            <a:normAutofit fontScale="70000" lnSpcReduction="20000"/>
          </a:bodyPr>
          <a:lstStyle/>
          <a:p>
            <a:r>
              <a:rPr lang="en-US" dirty="0" smtClean="0">
                <a:latin typeface="+mj-lt"/>
                <a:cs typeface="Symbol" charset="2"/>
              </a:rPr>
              <a:t>Mode coupling is first investigated with an unperturbed water bag distribution and a broad-band impedance.</a:t>
            </a:r>
          </a:p>
          <a:p>
            <a:r>
              <a:rPr lang="en-US" dirty="0" smtClean="0">
                <a:latin typeface="+mj-lt"/>
                <a:cs typeface="Symbol" charset="2"/>
              </a:rPr>
              <a:t>As we know, for each </a:t>
            </a:r>
            <a:r>
              <a:rPr lang="en-US" dirty="0" err="1" smtClean="0">
                <a:latin typeface="+mj-lt"/>
                <a:cs typeface="Symbol" charset="2"/>
              </a:rPr>
              <a:t>azimuthal</a:t>
            </a:r>
            <a:r>
              <a:rPr lang="en-US" dirty="0" smtClean="0">
                <a:latin typeface="+mj-lt"/>
                <a:cs typeface="Symbol" charset="2"/>
              </a:rPr>
              <a:t> family, all radial modes converge together due to the radial degeneracy of the water bag distribution.</a:t>
            </a:r>
          </a:p>
          <a:p>
            <a:r>
              <a:rPr lang="en-US" dirty="0" smtClean="0">
                <a:latin typeface="+mj-lt"/>
                <a:cs typeface="Symbol" charset="2"/>
              </a:rPr>
              <a:t>For each </a:t>
            </a:r>
            <a:r>
              <a:rPr lang="en-US" dirty="0" err="1" smtClean="0">
                <a:latin typeface="+mj-lt"/>
                <a:cs typeface="Symbol" charset="2"/>
              </a:rPr>
              <a:t>azimuthal</a:t>
            </a:r>
            <a:r>
              <a:rPr lang="en-US" dirty="0" smtClean="0">
                <a:latin typeface="+mj-lt"/>
                <a:cs typeface="Symbol" charset="2"/>
              </a:rPr>
              <a:t> index </a:t>
            </a:r>
            <a:r>
              <a:rPr lang="en-US" dirty="0" err="1" smtClean="0">
                <a:latin typeface="+mj-lt"/>
                <a:cs typeface="Symbol" charset="2"/>
              </a:rPr>
              <a:t>l</a:t>
            </a:r>
            <a:r>
              <a:rPr lang="en-US" dirty="0" smtClean="0">
                <a:latin typeface="+mj-lt"/>
                <a:cs typeface="Symbol" charset="2"/>
              </a:rPr>
              <a:t>, the mode shift can be expressed as a function of a parameter </a:t>
            </a:r>
            <a:r>
              <a:rPr lang="en-US" dirty="0" err="1" smtClean="0">
                <a:latin typeface="+mj-lt"/>
                <a:cs typeface="Symbol" charset="2"/>
              </a:rPr>
              <a:t>ϒ</a:t>
            </a:r>
            <a:r>
              <a:rPr lang="en-US" dirty="0" smtClean="0">
                <a:latin typeface="+mj-lt"/>
                <a:cs typeface="Symbol" charset="2"/>
              </a:rPr>
              <a:t>, proportional to the bunch intensity</a:t>
            </a:r>
          </a:p>
          <a:p>
            <a:r>
              <a:rPr lang="en-US" dirty="0" smtClean="0">
                <a:latin typeface="+mj-lt"/>
                <a:cs typeface="Symbol" charset="2"/>
              </a:rPr>
              <a:t>For a broad-band impedance model (shunt impedance </a:t>
            </a:r>
            <a:r>
              <a:rPr lang="en-US" dirty="0" err="1" smtClean="0">
                <a:latin typeface="+mj-lt"/>
                <a:cs typeface="Symbol" charset="2"/>
              </a:rPr>
              <a:t>R</a:t>
            </a:r>
            <a:r>
              <a:rPr lang="en-US" baseline="-25000" dirty="0" err="1" smtClean="0">
                <a:latin typeface="+mj-lt"/>
                <a:cs typeface="Symbol" charset="2"/>
              </a:rPr>
              <a:t>s</a:t>
            </a:r>
            <a:r>
              <a:rPr lang="en-US" dirty="0" smtClean="0">
                <a:latin typeface="+mj-lt"/>
                <a:cs typeface="Symbol" charset="2"/>
              </a:rPr>
              <a:t>), it is found that there exists a threshold value </a:t>
            </a:r>
            <a:r>
              <a:rPr lang="en-US" dirty="0" err="1" smtClean="0">
                <a:latin typeface="Lucida Grande"/>
                <a:ea typeface="Lucida Grande"/>
                <a:cs typeface="Lucida Grande"/>
              </a:rPr>
              <a:t>ϒ</a:t>
            </a:r>
            <a:r>
              <a:rPr lang="en-US" baseline="-25000" dirty="0" err="1" smtClean="0">
                <a:latin typeface="Lucida Grande"/>
                <a:ea typeface="Lucida Grande"/>
                <a:cs typeface="Lucida Grande"/>
              </a:rPr>
              <a:t>thr</a:t>
            </a:r>
            <a:r>
              <a:rPr lang="en-US" dirty="0" smtClean="0">
                <a:latin typeface="Lucida Grande"/>
                <a:ea typeface="Lucida Grande"/>
                <a:cs typeface="Lucida Grande"/>
              </a:rPr>
              <a:t> </a:t>
            </a:r>
            <a:r>
              <a:rPr lang="en-US" dirty="0" smtClean="0">
                <a:latin typeface="+mj-lt"/>
                <a:ea typeface="Lucida Grande"/>
                <a:cs typeface="Lucida Grande"/>
              </a:rPr>
              <a:t>above which two adjacent modes merge into one, meaning that two previously real solutions become a pair of complex conjugates, one damped and the other unstable</a:t>
            </a:r>
          </a:p>
          <a:p>
            <a:r>
              <a:rPr lang="en-US" dirty="0" smtClean="0">
                <a:latin typeface="+mj-lt"/>
                <a:ea typeface="Lucida Grande"/>
                <a:cs typeface="Lucida Grande"/>
              </a:rPr>
              <a:t>Therefore, </a:t>
            </a:r>
            <a:r>
              <a:rPr lang="en-US" dirty="0" err="1" smtClean="0">
                <a:latin typeface="Lucida Grande"/>
                <a:ea typeface="Lucida Grande"/>
                <a:cs typeface="Lucida Grande"/>
              </a:rPr>
              <a:t>ϒ</a:t>
            </a:r>
            <a:r>
              <a:rPr lang="en-US" baseline="-25000" dirty="0" err="1" smtClean="0">
                <a:latin typeface="Lucida Grande"/>
                <a:ea typeface="Lucida Grande"/>
                <a:cs typeface="Lucida Grande"/>
              </a:rPr>
              <a:t>thr</a:t>
            </a:r>
            <a:r>
              <a:rPr lang="en-US" dirty="0" smtClean="0">
                <a:latin typeface="Lucida Grande"/>
                <a:ea typeface="Lucida Grande"/>
                <a:cs typeface="Lucida Grande"/>
              </a:rPr>
              <a:t> </a:t>
            </a:r>
            <a:r>
              <a:rPr lang="en-US" dirty="0" smtClean="0">
                <a:ea typeface="Lucida Grande"/>
                <a:cs typeface="Lucida Grande"/>
              </a:rPr>
              <a:t>determines the bunch intensity above which an instability sets in. This instability is clearly a high intensity effect and is of a different nature than the one developed at lower beam intensities for sharply peaked impedances. </a:t>
            </a:r>
            <a:r>
              <a:rPr lang="en-US" dirty="0" smtClean="0">
                <a:latin typeface="+mj-lt"/>
                <a:ea typeface="Lucida Grande"/>
                <a:cs typeface="Lucida Grande"/>
              </a:rPr>
              <a:t>    </a:t>
            </a:r>
            <a:r>
              <a:rPr lang="en-US" dirty="0" smtClean="0">
                <a:latin typeface="+mj-lt"/>
                <a:cs typeface="Symbol" charset="2"/>
              </a:rPr>
              <a:t> </a:t>
            </a:r>
            <a:endParaRPr lang="en-US" dirty="0" smtClean="0">
              <a:latin typeface="+mj-lt"/>
            </a:endParaRPr>
          </a:p>
        </p:txBody>
      </p:sp>
      <p:sp>
        <p:nvSpPr>
          <p:cNvPr id="6" name="Slide Number Placeholder 5"/>
          <p:cNvSpPr>
            <a:spLocks noGrp="1"/>
          </p:cNvSpPr>
          <p:nvPr>
            <p:ph type="sldNum" sz="quarter" idx="12"/>
          </p:nvPr>
        </p:nvSpPr>
        <p:spPr/>
        <p:txBody>
          <a:bodyPr/>
          <a:lstStyle/>
          <a:p>
            <a:fld id="{2E081447-C3CE-9F4F-A689-9A72CAFF10CA}" type="slidenum">
              <a:rPr lang="en-US" smtClean="0"/>
              <a:pPr/>
              <a:t>83</a:t>
            </a:fld>
            <a:endParaRPr lang="en-US"/>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3" name="Content Placeholder 8"/>
          <p:cNvSpPr>
            <a:spLocks noGrp="1"/>
          </p:cNvSpPr>
          <p:nvPr>
            <p:ph idx="1"/>
          </p:nvPr>
        </p:nvSpPr>
        <p:spPr>
          <a:xfrm>
            <a:off x="494138" y="1502964"/>
            <a:ext cx="3571490" cy="5012434"/>
          </a:xfrm>
        </p:spPr>
        <p:txBody>
          <a:bodyPr>
            <a:normAutofit fontScale="55000" lnSpcReduction="20000"/>
          </a:bodyPr>
          <a:lstStyle/>
          <a:p>
            <a:r>
              <a:rPr lang="en-US" dirty="0" smtClean="0">
                <a:latin typeface="+mj-lt"/>
                <a:cs typeface="Symbol" charset="2"/>
              </a:rPr>
              <a:t>Mode 0 does not shift, because it corresponds to the potential well distortion. Mode 1 should not shift either, because it is related to rigid dipole motion and the wake field moves with the beam</a:t>
            </a:r>
          </a:p>
          <a:p>
            <a:r>
              <a:rPr lang="en-US" dirty="0" smtClean="0">
                <a:latin typeface="+mj-lt"/>
                <a:cs typeface="Symbol" charset="2"/>
              </a:rPr>
              <a:t>The reason why a shift appears in the plot on the right is that the term that would cancel it, i.e. a potential well distortion term, is neglected in the mathematical treatment. The </a:t>
            </a:r>
            <a:r>
              <a:rPr lang="en-US" b="1" dirty="0" smtClean="0">
                <a:solidFill>
                  <a:srgbClr val="0000FF"/>
                </a:solidFill>
                <a:latin typeface="+mj-lt"/>
                <a:cs typeface="Symbol" charset="2"/>
              </a:rPr>
              <a:t>physical behavior of mode 1 </a:t>
            </a:r>
            <a:r>
              <a:rPr lang="en-US" dirty="0" smtClean="0">
                <a:latin typeface="+mj-lt"/>
                <a:cs typeface="Symbol" charset="2"/>
              </a:rPr>
              <a:t>is shown</a:t>
            </a:r>
          </a:p>
          <a:p>
            <a:r>
              <a:rPr lang="en-US" dirty="0" smtClean="0">
                <a:latin typeface="+mj-lt"/>
                <a:cs typeface="Symbol" charset="2"/>
              </a:rPr>
              <a:t>Unlike in the transverse plane, since modes 0 and 1 do not move, mode coupling instability in the longitudinal plane always involves modes with l≥2  </a:t>
            </a:r>
            <a:endParaRPr lang="en-US" dirty="0" smtClean="0">
              <a:latin typeface="+mj-lt"/>
            </a:endParaRPr>
          </a:p>
        </p:txBody>
      </p:sp>
      <p:pic>
        <p:nvPicPr>
          <p:cNvPr id="8" name="Picture 7"/>
          <p:cNvPicPr>
            <a:picLocks noChangeAspect="1"/>
          </p:cNvPicPr>
          <p:nvPr/>
        </p:nvPicPr>
        <p:blipFill>
          <a:blip r:embed="rId4"/>
          <a:stretch>
            <a:fillRect/>
          </a:stretch>
        </p:blipFill>
        <p:spPr>
          <a:xfrm>
            <a:off x="4113256" y="1579978"/>
            <a:ext cx="4388723" cy="5040000"/>
          </a:xfrm>
          <a:prstGeom prst="rect">
            <a:avLst/>
          </a:prstGeom>
        </p:spPr>
      </p:pic>
      <p:grpSp>
        <p:nvGrpSpPr>
          <p:cNvPr id="26" name="Group 25"/>
          <p:cNvGrpSpPr/>
          <p:nvPr/>
        </p:nvGrpSpPr>
        <p:grpSpPr>
          <a:xfrm>
            <a:off x="4660847" y="4147714"/>
            <a:ext cx="3775287" cy="1980650"/>
            <a:chOff x="4660847" y="4147714"/>
            <a:chExt cx="3775287" cy="1980650"/>
          </a:xfrm>
        </p:grpSpPr>
        <p:sp>
          <p:nvSpPr>
            <p:cNvPr id="10" name="Freeform 9"/>
            <p:cNvSpPr/>
            <p:nvPr/>
          </p:nvSpPr>
          <p:spPr>
            <a:xfrm>
              <a:off x="4684152" y="5079784"/>
              <a:ext cx="1712861" cy="79615"/>
            </a:xfrm>
            <a:custGeom>
              <a:avLst/>
              <a:gdLst>
                <a:gd name="connsiteX0" fmla="*/ 0 w 1712861"/>
                <a:gd name="connsiteY0" fmla="*/ 58255 h 79615"/>
                <a:gd name="connsiteX1" fmla="*/ 1176864 w 1712861"/>
                <a:gd name="connsiteY1" fmla="*/ 69906 h 79615"/>
                <a:gd name="connsiteX2" fmla="*/ 1712861 w 1712861"/>
                <a:gd name="connsiteY2" fmla="*/ 0 h 79615"/>
              </a:gdLst>
              <a:ahLst/>
              <a:cxnLst>
                <a:cxn ang="0">
                  <a:pos x="connsiteX0" y="connsiteY0"/>
                </a:cxn>
                <a:cxn ang="0">
                  <a:pos x="connsiteX1" y="connsiteY1"/>
                </a:cxn>
                <a:cxn ang="0">
                  <a:pos x="connsiteX2" y="connsiteY2"/>
                </a:cxn>
              </a:cxnLst>
              <a:rect l="l" t="t" r="r" b="b"/>
              <a:pathLst>
                <a:path w="1712861" h="79615">
                  <a:moveTo>
                    <a:pt x="0" y="58255"/>
                  </a:moveTo>
                  <a:cubicBezTo>
                    <a:pt x="445693" y="68935"/>
                    <a:pt x="891387" y="79615"/>
                    <a:pt x="1176864" y="69906"/>
                  </a:cubicBezTo>
                  <a:cubicBezTo>
                    <a:pt x="1462341" y="60197"/>
                    <a:pt x="1587601" y="30098"/>
                    <a:pt x="1712861" y="0"/>
                  </a:cubicBez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4660847" y="4147714"/>
              <a:ext cx="1724514" cy="908768"/>
            </a:xfrm>
            <a:custGeom>
              <a:avLst/>
              <a:gdLst>
                <a:gd name="connsiteX0" fmla="*/ 0 w 1724514"/>
                <a:gd name="connsiteY0" fmla="*/ 0 h 908768"/>
                <a:gd name="connsiteX1" fmla="*/ 932170 w 1724514"/>
                <a:gd name="connsiteY1" fmla="*/ 302923 h 908768"/>
                <a:gd name="connsiteX2" fmla="*/ 1724514 w 1724514"/>
                <a:gd name="connsiteY2" fmla="*/ 908768 h 908768"/>
              </a:gdLst>
              <a:ahLst/>
              <a:cxnLst>
                <a:cxn ang="0">
                  <a:pos x="connsiteX0" y="connsiteY0"/>
                </a:cxn>
                <a:cxn ang="0">
                  <a:pos x="connsiteX1" y="connsiteY1"/>
                </a:cxn>
                <a:cxn ang="0">
                  <a:pos x="connsiteX2" y="connsiteY2"/>
                </a:cxn>
              </a:cxnLst>
              <a:rect l="l" t="t" r="r" b="b"/>
              <a:pathLst>
                <a:path w="1724514" h="908768">
                  <a:moveTo>
                    <a:pt x="0" y="0"/>
                  </a:moveTo>
                  <a:cubicBezTo>
                    <a:pt x="322375" y="75731"/>
                    <a:pt x="644751" y="151462"/>
                    <a:pt x="932170" y="302923"/>
                  </a:cubicBezTo>
                  <a:cubicBezTo>
                    <a:pt x="1219589" y="454384"/>
                    <a:pt x="1472051" y="681576"/>
                    <a:pt x="1724514" y="908768"/>
                  </a:cubicBezTo>
                </a:path>
              </a:pathLst>
            </a:cu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5" name="Straight Connector 14"/>
            <p:cNvCxnSpPr>
              <a:stCxn id="10" idx="2"/>
            </p:cNvCxnSpPr>
            <p:nvPr/>
          </p:nvCxnSpPr>
          <p:spPr>
            <a:xfrm flipV="1">
              <a:off x="6397013" y="4590447"/>
              <a:ext cx="2039121" cy="489337"/>
            </a:xfrm>
            <a:prstGeom prst="line">
              <a:avLst/>
            </a:prstGeom>
            <a:ln w="28575"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6" name="Freeform 15"/>
            <p:cNvSpPr/>
            <p:nvPr/>
          </p:nvSpPr>
          <p:spPr>
            <a:xfrm>
              <a:off x="6385360" y="4572000"/>
              <a:ext cx="2039121" cy="1556364"/>
            </a:xfrm>
            <a:custGeom>
              <a:avLst/>
              <a:gdLst>
                <a:gd name="connsiteX0" fmla="*/ 15536 w 2182830"/>
                <a:gd name="connsiteY0" fmla="*/ 1677727 h 1677727"/>
                <a:gd name="connsiteX1" fmla="*/ 38840 w 2182830"/>
                <a:gd name="connsiteY1" fmla="*/ 1328200 h 1677727"/>
                <a:gd name="connsiteX2" fmla="*/ 248578 w 2182830"/>
                <a:gd name="connsiteY2" fmla="*/ 1025277 h 1677727"/>
                <a:gd name="connsiteX3" fmla="*/ 644750 w 2182830"/>
                <a:gd name="connsiteY3" fmla="*/ 745656 h 1677727"/>
                <a:gd name="connsiteX4" fmla="*/ 1821614 w 2182830"/>
                <a:gd name="connsiteY4" fmla="*/ 128159 h 1677727"/>
                <a:gd name="connsiteX5" fmla="*/ 2182830 w 2182830"/>
                <a:gd name="connsiteY5" fmla="*/ 0 h 167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2830" h="1677727">
                  <a:moveTo>
                    <a:pt x="15536" y="1677727"/>
                  </a:moveTo>
                  <a:cubicBezTo>
                    <a:pt x="7768" y="1557334"/>
                    <a:pt x="0" y="1436942"/>
                    <a:pt x="38840" y="1328200"/>
                  </a:cubicBezTo>
                  <a:cubicBezTo>
                    <a:pt x="77680" y="1219458"/>
                    <a:pt x="147593" y="1122368"/>
                    <a:pt x="248578" y="1025277"/>
                  </a:cubicBezTo>
                  <a:cubicBezTo>
                    <a:pt x="349563" y="928186"/>
                    <a:pt x="382577" y="895176"/>
                    <a:pt x="644750" y="745656"/>
                  </a:cubicBezTo>
                  <a:cubicBezTo>
                    <a:pt x="906923" y="596136"/>
                    <a:pt x="1565267" y="252435"/>
                    <a:pt x="1821614" y="128159"/>
                  </a:cubicBezTo>
                  <a:cubicBezTo>
                    <a:pt x="2077961" y="3883"/>
                    <a:pt x="2130395" y="1941"/>
                    <a:pt x="2182830" y="0"/>
                  </a:cubicBezTo>
                </a:path>
              </a:pathLst>
            </a:custGeom>
            <a:ln w="25400" cap="flat" cmpd="sng" algn="ctr">
              <a:solidFill>
                <a:srgbClr val="0000FF"/>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1" name="Title 1"/>
          <p:cNvSpPr txBox="1">
            <a:spLocks/>
          </p:cNvSpPr>
          <p:nvPr/>
        </p:nvSpPr>
        <p:spPr>
          <a:xfrm>
            <a:off x="609600" y="304800"/>
            <a:ext cx="8229600" cy="1143000"/>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400" b="0" i="0" u="none" strike="noStrike" kern="1200" cap="none" spc="0" normalizeH="0" baseline="0" noProof="0" dirty="0" smtClean="0">
                <a:ln>
                  <a:noFill/>
                </a:ln>
                <a:solidFill>
                  <a:schemeClr val="tx1"/>
                </a:solidFill>
                <a:effectLst/>
                <a:uLnTx/>
                <a:uFillTx/>
                <a:latin typeface="+mj-lt"/>
                <a:ea typeface="+mj-ea"/>
                <a:cs typeface="+mj-cs"/>
              </a:rPr>
              <a:t>Mode coupling</a:t>
            </a:r>
            <a:endParaRPr kumimoji="0" lang="en-US" sz="3400" b="1" i="0" u="none" strike="noStrike" kern="1200" cap="none" spc="0" normalizeH="0" baseline="0" noProof="0" dirty="0">
              <a:ln>
                <a:noFill/>
              </a:ln>
              <a:solidFill>
                <a:srgbClr val="FF0000"/>
              </a:solidFill>
              <a:effectLst/>
              <a:uLnTx/>
              <a:uFillTx/>
              <a:latin typeface="+mj-lt"/>
              <a:ea typeface="+mj-ea"/>
              <a:cs typeface="+mj-cs"/>
            </a:endParaRPr>
          </a:p>
        </p:txBody>
      </p:sp>
      <p:pic>
        <p:nvPicPr>
          <p:cNvPr id="23" name="Picture 22" descr="latex-image-1.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6166102" y="1782036"/>
            <a:ext cx="2011006" cy="467999"/>
          </a:xfrm>
          <a:prstGeom prst="rect">
            <a:avLst/>
          </a:prstGeom>
        </p:spPr>
      </p:pic>
      <p:sp>
        <p:nvSpPr>
          <p:cNvPr id="14" name="Slide Number Placeholder 13"/>
          <p:cNvSpPr>
            <a:spLocks noGrp="1"/>
          </p:cNvSpPr>
          <p:nvPr>
            <p:ph type="sldNum" sz="quarter" idx="12"/>
          </p:nvPr>
        </p:nvSpPr>
        <p:spPr/>
        <p:txBody>
          <a:bodyPr/>
          <a:lstStyle/>
          <a:p>
            <a:fld id="{2E081447-C3CE-9F4F-A689-9A72CAFF10CA}" type="slidenum">
              <a:rPr lang="en-US" smtClean="0"/>
              <a:pPr/>
              <a:t>84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Turbulent bunch lengthening</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3" name="Content Placeholder 8"/>
          <p:cNvSpPr>
            <a:spLocks noGrp="1"/>
          </p:cNvSpPr>
          <p:nvPr>
            <p:ph idx="1"/>
          </p:nvPr>
        </p:nvSpPr>
        <p:spPr>
          <a:xfrm>
            <a:off x="559351" y="1386455"/>
            <a:ext cx="8001024" cy="1516378"/>
          </a:xfrm>
        </p:spPr>
        <p:txBody>
          <a:bodyPr>
            <a:normAutofit fontScale="62500" lnSpcReduction="20000"/>
          </a:bodyPr>
          <a:lstStyle/>
          <a:p>
            <a:r>
              <a:rPr lang="en-US" dirty="0" smtClean="0">
                <a:latin typeface="+mj-lt"/>
                <a:cs typeface="Symbol" charset="2"/>
              </a:rPr>
              <a:t>The mode coupling instability is usually a non-destructive instability.</a:t>
            </a:r>
          </a:p>
          <a:p>
            <a:r>
              <a:rPr lang="en-US" dirty="0" smtClean="0">
                <a:latin typeface="+mj-lt"/>
                <a:cs typeface="Symbol" charset="2"/>
              </a:rPr>
              <a:t>In fact, as the intensity threshold for this instability is crossed, the beam becomes unstable and lengthens, causing the parameter </a:t>
            </a:r>
            <a:r>
              <a:rPr lang="en-US" dirty="0" err="1" smtClean="0">
                <a:latin typeface="Lucida Grande"/>
                <a:ea typeface="Lucida Grande"/>
                <a:cs typeface="Lucida Grande"/>
              </a:rPr>
              <a:t>ϒ</a:t>
            </a:r>
            <a:r>
              <a:rPr lang="en-US" dirty="0" smtClean="0">
                <a:latin typeface="Lucida Grande"/>
                <a:ea typeface="Lucida Grande"/>
                <a:cs typeface="Lucida Grande"/>
              </a:rPr>
              <a:t> </a:t>
            </a:r>
            <a:r>
              <a:rPr lang="en-US" dirty="0" smtClean="0">
                <a:latin typeface="+mj-lt"/>
                <a:ea typeface="Lucida Grande"/>
                <a:cs typeface="Lucida Grande"/>
              </a:rPr>
              <a:t>(inversely proportional to the 3/2 power of the bunch length) to fall back below the threshold value.  </a:t>
            </a:r>
            <a:endParaRPr lang="en-US" dirty="0" smtClean="0">
              <a:latin typeface="+mj-lt"/>
            </a:endParaRPr>
          </a:p>
        </p:txBody>
      </p:sp>
      <p:pic>
        <p:nvPicPr>
          <p:cNvPr id="8" name="Picture 7"/>
          <p:cNvPicPr>
            <a:picLocks noChangeAspect="1"/>
          </p:cNvPicPr>
          <p:nvPr/>
        </p:nvPicPr>
        <p:blipFill>
          <a:blip r:embed="rId4"/>
          <a:stretch>
            <a:fillRect/>
          </a:stretch>
        </p:blipFill>
        <p:spPr>
          <a:xfrm>
            <a:off x="1357548" y="2902833"/>
            <a:ext cx="6706452" cy="2520000"/>
          </a:xfrm>
          <a:prstGeom prst="rect">
            <a:avLst/>
          </a:prstGeom>
        </p:spPr>
      </p:pic>
      <p:sp>
        <p:nvSpPr>
          <p:cNvPr id="10" name="Rounded Rectangle 9"/>
          <p:cNvSpPr/>
          <p:nvPr/>
        </p:nvSpPr>
        <p:spPr>
          <a:xfrm>
            <a:off x="5534756" y="5604074"/>
            <a:ext cx="2959637" cy="850514"/>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rot="10800000">
            <a:off x="3682070" y="3886200"/>
            <a:ext cx="2185330" cy="1717874"/>
          </a:xfrm>
          <a:prstGeom prst="straightConnector1">
            <a:avLst/>
          </a:prstGeom>
          <a:ln w="952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rot="16200000" flipV="1">
            <a:off x="6620097" y="4428904"/>
            <a:ext cx="1706223" cy="620815"/>
          </a:xfrm>
          <a:prstGeom prst="straightConnector1">
            <a:avLst/>
          </a:prstGeom>
          <a:ln w="952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060343" y="4492548"/>
            <a:ext cx="1117923" cy="1099875"/>
          </a:xfrm>
          <a:prstGeom prst="straightConnector1">
            <a:avLst/>
          </a:prstGeom>
          <a:ln w="9525" cap="flat" cmpd="sng" algn="ctr">
            <a:solidFill>
              <a:srgbClr val="0000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2178266" y="4492548"/>
            <a:ext cx="3408803" cy="1111526"/>
          </a:xfrm>
          <a:prstGeom prst="straightConnector1">
            <a:avLst/>
          </a:prstGeom>
          <a:ln w="9525" cap="flat" cmpd="sng" algn="ctr">
            <a:solidFill>
              <a:srgbClr val="0000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34017" y="5592422"/>
            <a:ext cx="3651034" cy="1077218"/>
          </a:xfrm>
          <a:prstGeom prst="rect">
            <a:avLst/>
          </a:prstGeom>
          <a:noFill/>
        </p:spPr>
        <p:txBody>
          <a:bodyPr wrap="square" rtlCol="0">
            <a:spAutoFit/>
          </a:bodyPr>
          <a:lstStyle/>
          <a:p>
            <a:r>
              <a:rPr lang="en-US" sz="1600" dirty="0" smtClean="0">
                <a:solidFill>
                  <a:srgbClr val="0000FF"/>
                </a:solidFill>
              </a:rPr>
              <a:t>Potential well distortion below mode coupling threshold: example for an electron machine, with bunch shortening and constant momentum spread</a:t>
            </a:r>
            <a:endParaRPr lang="en-US" sz="1600" dirty="0">
              <a:solidFill>
                <a:srgbClr val="0000FF"/>
              </a:solidFill>
            </a:endParaRPr>
          </a:p>
        </p:txBody>
      </p:sp>
      <p:sp>
        <p:nvSpPr>
          <p:cNvPr id="24" name="Rounded Rectangle 23"/>
          <p:cNvSpPr/>
          <p:nvPr/>
        </p:nvSpPr>
        <p:spPr>
          <a:xfrm>
            <a:off x="89222" y="5604076"/>
            <a:ext cx="3604499" cy="1071879"/>
          </a:xfrm>
          <a:prstGeom prst="round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latex-image-1.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5709634" y="5607780"/>
            <a:ext cx="2693709" cy="756000"/>
          </a:xfrm>
          <a:prstGeom prst="rect">
            <a:avLst/>
          </a:prstGeom>
        </p:spPr>
      </p:pic>
      <p:sp>
        <p:nvSpPr>
          <p:cNvPr id="17" name="Slide Number Placeholder 16"/>
          <p:cNvSpPr>
            <a:spLocks noGrp="1"/>
          </p:cNvSpPr>
          <p:nvPr>
            <p:ph type="sldNum" sz="quarter" idx="12"/>
          </p:nvPr>
        </p:nvSpPr>
        <p:spPr/>
        <p:txBody>
          <a:bodyPr/>
          <a:lstStyle/>
          <a:p>
            <a:fld id="{2E081447-C3CE-9F4F-A689-9A72CAFF10CA}" type="slidenum">
              <a:rPr lang="en-US" smtClean="0"/>
              <a:pPr/>
              <a:t>85</a:t>
            </a:fld>
            <a:endParaRPr lang="en-US"/>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Stability of bunches in                                   realistic </a:t>
            </a:r>
            <a:r>
              <a:rPr lang="en-US" sz="3400" dirty="0" err="1" smtClean="0"/>
              <a:t>rf</a:t>
            </a:r>
            <a:r>
              <a:rPr lang="en-US" sz="3400" dirty="0" smtClean="0"/>
              <a:t> systems</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3" name="Content Placeholder 8"/>
          <p:cNvSpPr>
            <a:spLocks noGrp="1"/>
          </p:cNvSpPr>
          <p:nvPr>
            <p:ph idx="1"/>
          </p:nvPr>
        </p:nvSpPr>
        <p:spPr>
          <a:xfrm>
            <a:off x="541766" y="1464566"/>
            <a:ext cx="8153424" cy="2265034"/>
          </a:xfrm>
        </p:spPr>
        <p:txBody>
          <a:bodyPr>
            <a:normAutofit fontScale="55000" lnSpcReduction="20000"/>
          </a:bodyPr>
          <a:lstStyle/>
          <a:p>
            <a:r>
              <a:rPr lang="en-US" dirty="0" smtClean="0">
                <a:latin typeface="+mj-lt"/>
                <a:cs typeface="Symbol" charset="2"/>
              </a:rPr>
              <a:t>Until now, we made an assumption on the Hamiltonian of the system, which limits the applicability of all results to the case of linear restoring force.</a:t>
            </a:r>
          </a:p>
          <a:p>
            <a:r>
              <a:rPr lang="en-US" dirty="0" smtClean="0">
                <a:latin typeface="+mj-lt"/>
                <a:cs typeface="Symbol" charset="2"/>
              </a:rPr>
              <a:t>The case of the stability of bunches in realistic </a:t>
            </a:r>
            <a:r>
              <a:rPr lang="en-US" dirty="0" err="1" smtClean="0">
                <a:latin typeface="+mj-lt"/>
                <a:cs typeface="Symbol" charset="2"/>
              </a:rPr>
              <a:t>rf</a:t>
            </a:r>
            <a:r>
              <a:rPr lang="en-US" dirty="0" smtClean="0">
                <a:latin typeface="+mj-lt"/>
                <a:cs typeface="Symbol" charset="2"/>
              </a:rPr>
              <a:t> systems (nonlinear) has been also studied in detail –at least for single and double sinusoidal voltage in  the accelerating and stationary cases.</a:t>
            </a:r>
          </a:p>
          <a:p>
            <a:r>
              <a:rPr lang="en-US" dirty="0" smtClean="0">
                <a:latin typeface="+mj-lt"/>
                <a:cs typeface="Symbol" charset="2"/>
              </a:rPr>
              <a:t>The main general result of this study is that the nonlinearity of the force causes a spread in the synchrotron tune distribution, which helps stabilize the beam through Landau damping. The instability rates predicted by the case with </a:t>
            </a:r>
            <a:r>
              <a:rPr lang="en-US" dirty="0" err="1" smtClean="0">
                <a:latin typeface="+mj-lt"/>
                <a:cs typeface="Symbol" charset="2"/>
              </a:rPr>
              <a:t>linearized</a:t>
            </a:r>
            <a:r>
              <a:rPr lang="en-US" dirty="0" smtClean="0">
                <a:latin typeface="+mj-lt"/>
                <a:cs typeface="Symbol" charset="2"/>
              </a:rPr>
              <a:t> terms are therefore the “worst-case” ones. </a:t>
            </a:r>
            <a:endParaRPr lang="en-US" dirty="0" smtClean="0">
              <a:latin typeface="+mj-lt"/>
            </a:endParaRPr>
          </a:p>
        </p:txBody>
      </p:sp>
      <p:pic>
        <p:nvPicPr>
          <p:cNvPr id="18" name="Picture 4"/>
          <p:cNvPicPr>
            <a:picLocks noChangeAspect="1" noChangeArrowheads="1"/>
          </p:cNvPicPr>
          <p:nvPr/>
        </p:nvPicPr>
        <p:blipFill>
          <a:blip r:embed="rId4"/>
          <a:srcRect/>
          <a:stretch>
            <a:fillRect/>
          </a:stretch>
        </p:blipFill>
        <p:spPr bwMode="auto">
          <a:xfrm>
            <a:off x="1371600" y="3978000"/>
            <a:ext cx="3994179" cy="2880000"/>
          </a:xfrm>
          <a:prstGeom prst="rect">
            <a:avLst/>
          </a:prstGeom>
          <a:noFill/>
          <a:ln w="9525">
            <a:noFill/>
            <a:miter lim="800000"/>
            <a:headEnd/>
            <a:tailEnd/>
          </a:ln>
          <a:effectLst/>
        </p:spPr>
      </p:pic>
      <p:sp>
        <p:nvSpPr>
          <p:cNvPr id="8" name="TextBox 7"/>
          <p:cNvSpPr txBox="1"/>
          <p:nvPr/>
        </p:nvSpPr>
        <p:spPr>
          <a:xfrm>
            <a:off x="5715000" y="4800600"/>
            <a:ext cx="2980190" cy="1246495"/>
          </a:xfrm>
          <a:prstGeom prst="rect">
            <a:avLst/>
          </a:prstGeom>
          <a:noFill/>
        </p:spPr>
        <p:txBody>
          <a:bodyPr wrap="square" rtlCol="0">
            <a:spAutoFit/>
          </a:bodyPr>
          <a:lstStyle/>
          <a:p>
            <a:r>
              <a:rPr lang="en-US" sz="1500" dirty="0" smtClean="0"/>
              <a:t>Calculated and measured synchrotron tunes for particles having different synchrotron amplitudes (case of single harmonic cavity)</a:t>
            </a:r>
            <a:endParaRPr lang="en-US" sz="1500" dirty="0"/>
          </a:p>
        </p:txBody>
      </p:sp>
      <p:sp>
        <p:nvSpPr>
          <p:cNvPr id="9" name="Slide Number Placeholder 8"/>
          <p:cNvSpPr>
            <a:spLocks noGrp="1"/>
          </p:cNvSpPr>
          <p:nvPr>
            <p:ph type="sldNum" sz="quarter" idx="12"/>
          </p:nvPr>
        </p:nvSpPr>
        <p:spPr/>
        <p:txBody>
          <a:bodyPr/>
          <a:lstStyle/>
          <a:p>
            <a:fld id="{2E081447-C3CE-9F4F-A689-9A72CAFF10CA}" type="slidenum">
              <a:rPr lang="en-US" smtClean="0"/>
              <a:pPr/>
              <a:t>86</a:t>
            </a:fld>
            <a:endParaRPr lang="en-US"/>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Stability of bunches in                                   double harmonic </a:t>
            </a:r>
            <a:r>
              <a:rPr lang="en-US" sz="3400" dirty="0" err="1" smtClean="0"/>
              <a:t>rf</a:t>
            </a:r>
            <a:r>
              <a:rPr lang="en-US" sz="3400" dirty="0" smtClean="0"/>
              <a:t> systems</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3" name="Content Placeholder 8"/>
          <p:cNvSpPr>
            <a:spLocks noGrp="1"/>
          </p:cNvSpPr>
          <p:nvPr>
            <p:ph idx="1"/>
          </p:nvPr>
        </p:nvSpPr>
        <p:spPr>
          <a:xfrm>
            <a:off x="541766" y="1464566"/>
            <a:ext cx="8153424" cy="2477434"/>
          </a:xfrm>
        </p:spPr>
        <p:txBody>
          <a:bodyPr>
            <a:normAutofit fontScale="55000" lnSpcReduction="20000"/>
          </a:bodyPr>
          <a:lstStyle/>
          <a:p>
            <a:r>
              <a:rPr lang="en-US" dirty="0" smtClean="0">
                <a:latin typeface="+mj-lt"/>
                <a:cs typeface="Symbol" charset="2"/>
              </a:rPr>
              <a:t>The stability of bunches in a double harmonic </a:t>
            </a:r>
            <a:r>
              <a:rPr lang="en-US" dirty="0" err="1" smtClean="0">
                <a:latin typeface="+mj-lt"/>
                <a:cs typeface="Symbol" charset="2"/>
              </a:rPr>
              <a:t>rf</a:t>
            </a:r>
            <a:r>
              <a:rPr lang="en-US" dirty="0" smtClean="0">
                <a:latin typeface="+mj-lt"/>
                <a:cs typeface="Symbol" charset="2"/>
              </a:rPr>
              <a:t> system (accelerating and stationary bucket) has been studied.</a:t>
            </a:r>
          </a:p>
          <a:p>
            <a:r>
              <a:rPr lang="en-US" dirty="0" smtClean="0">
                <a:latin typeface="+mj-lt"/>
                <a:cs typeface="Symbol" charset="2"/>
              </a:rPr>
              <a:t>The main result is that the stability is found to depend on the derivative of the distribution of synchrotron tunes for particles at different amplitudes in the bucket:</a:t>
            </a:r>
          </a:p>
          <a:p>
            <a:pPr lvl="1"/>
            <a:r>
              <a:rPr lang="en-US" dirty="0" smtClean="0">
                <a:latin typeface="+mj-lt"/>
                <a:cs typeface="Symbol" charset="2"/>
              </a:rPr>
              <a:t>Landau damping is lost in regions in which the derivative of the distribution of Q</a:t>
            </a:r>
            <a:r>
              <a:rPr lang="en-US" baseline="-25000" dirty="0" smtClean="0">
                <a:latin typeface="+mj-lt"/>
                <a:cs typeface="Symbol" charset="2"/>
              </a:rPr>
              <a:t>s</a:t>
            </a:r>
            <a:r>
              <a:rPr lang="en-US" dirty="0" smtClean="0">
                <a:latin typeface="+mj-lt"/>
                <a:cs typeface="Symbol" charset="2"/>
              </a:rPr>
              <a:t> goes to zero. Beam current perturbations are enhanced and a microwave-type instability sets in.</a:t>
            </a:r>
          </a:p>
          <a:p>
            <a:pPr lvl="1"/>
            <a:r>
              <a:rPr lang="en-US" dirty="0" smtClean="0">
                <a:latin typeface="+mj-lt"/>
                <a:cs typeface="Symbol" charset="2"/>
              </a:rPr>
              <a:t>Therefore, the single harmonic bucket is intrinsically stable, but when higher harmonic cavities are included, sensitive regions of the bunch are created (in fact we fall locally in the “worst case” mentioned on the previous slide). </a:t>
            </a:r>
            <a:endParaRPr lang="en-US" dirty="0" smtClean="0">
              <a:latin typeface="+mj-lt"/>
            </a:endParaRPr>
          </a:p>
        </p:txBody>
      </p:sp>
      <p:pic>
        <p:nvPicPr>
          <p:cNvPr id="14" name="Picture 4"/>
          <p:cNvPicPr>
            <a:picLocks noChangeAspect="1" noChangeArrowheads="1"/>
          </p:cNvPicPr>
          <p:nvPr/>
        </p:nvPicPr>
        <p:blipFill>
          <a:blip r:embed="rId4"/>
          <a:srcRect/>
          <a:stretch>
            <a:fillRect/>
          </a:stretch>
        </p:blipFill>
        <p:spPr bwMode="auto">
          <a:xfrm>
            <a:off x="838200" y="3942000"/>
            <a:ext cx="4280525" cy="2916000"/>
          </a:xfrm>
          <a:prstGeom prst="rect">
            <a:avLst/>
          </a:prstGeom>
          <a:noFill/>
          <a:ln w="9525">
            <a:noFill/>
            <a:miter lim="800000"/>
            <a:headEnd/>
            <a:tailEnd/>
          </a:ln>
          <a:effectLst/>
        </p:spPr>
      </p:pic>
      <p:sp>
        <p:nvSpPr>
          <p:cNvPr id="8" name="TextBox 7"/>
          <p:cNvSpPr txBox="1"/>
          <p:nvPr/>
        </p:nvSpPr>
        <p:spPr>
          <a:xfrm>
            <a:off x="5715000" y="4800600"/>
            <a:ext cx="2980190" cy="1246495"/>
          </a:xfrm>
          <a:prstGeom prst="rect">
            <a:avLst/>
          </a:prstGeom>
          <a:noFill/>
        </p:spPr>
        <p:txBody>
          <a:bodyPr wrap="square" rtlCol="0">
            <a:spAutoFit/>
          </a:bodyPr>
          <a:lstStyle/>
          <a:p>
            <a:r>
              <a:rPr lang="en-US" sz="1500" dirty="0" smtClean="0"/>
              <a:t>Calculated and measured synchrotron tunes for particles having different synchrotron amplitudes (case of double harmonic cavity)</a:t>
            </a:r>
            <a:endParaRPr lang="en-US" sz="1500" dirty="0"/>
          </a:p>
        </p:txBody>
      </p:sp>
      <p:sp>
        <p:nvSpPr>
          <p:cNvPr id="9" name="Oval 8"/>
          <p:cNvSpPr/>
          <p:nvPr/>
        </p:nvSpPr>
        <p:spPr>
          <a:xfrm>
            <a:off x="2819400" y="4495800"/>
            <a:ext cx="1600200" cy="762000"/>
          </a:xfrm>
          <a:prstGeom prst="ellipse">
            <a:avLst/>
          </a:prstGeom>
          <a:noFill/>
          <a:ln w="28575"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9"/>
          <p:cNvSpPr>
            <a:spLocks noGrp="1"/>
          </p:cNvSpPr>
          <p:nvPr>
            <p:ph type="sldNum" sz="quarter" idx="12"/>
          </p:nvPr>
        </p:nvSpPr>
        <p:spPr/>
        <p:txBody>
          <a:bodyPr/>
          <a:lstStyle/>
          <a:p>
            <a:fld id="{2E081447-C3CE-9F4F-A689-9A72CAFF10CA}" type="slidenum">
              <a:rPr lang="en-US" smtClean="0"/>
              <a:pPr/>
              <a:t>87</a:t>
            </a:fld>
            <a:endParaRPr lang="en-US"/>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Coasting (</a:t>
            </a:r>
            <a:r>
              <a:rPr lang="en-US" sz="3400" dirty="0" err="1" smtClean="0"/>
              <a:t>unbunched</a:t>
            </a:r>
            <a:r>
              <a:rPr lang="en-US" sz="3400" dirty="0" smtClean="0"/>
              <a:t>) beams</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3" name="Content Placeholder 8"/>
          <p:cNvSpPr>
            <a:spLocks noGrp="1"/>
          </p:cNvSpPr>
          <p:nvPr>
            <p:ph idx="1"/>
          </p:nvPr>
        </p:nvSpPr>
        <p:spPr>
          <a:xfrm>
            <a:off x="559351" y="1386455"/>
            <a:ext cx="8001024" cy="975745"/>
          </a:xfrm>
        </p:spPr>
        <p:txBody>
          <a:bodyPr>
            <a:normAutofit fontScale="62500" lnSpcReduction="20000"/>
          </a:bodyPr>
          <a:lstStyle/>
          <a:p>
            <a:r>
              <a:rPr lang="en-US" dirty="0" smtClean="0">
                <a:latin typeface="+mj-lt"/>
                <a:cs typeface="Symbol" charset="2"/>
              </a:rPr>
              <a:t>For an </a:t>
            </a:r>
            <a:r>
              <a:rPr lang="en-US" dirty="0" err="1" smtClean="0">
                <a:latin typeface="+mj-lt"/>
                <a:cs typeface="Symbol" charset="2"/>
              </a:rPr>
              <a:t>unbunched</a:t>
            </a:r>
            <a:r>
              <a:rPr lang="en-US" dirty="0" smtClean="0">
                <a:latin typeface="+mj-lt"/>
                <a:cs typeface="Symbol" charset="2"/>
              </a:rPr>
              <a:t> beam, the previously used equations of longitudinal motion still hold, assuming that </a:t>
            </a:r>
            <a:r>
              <a:rPr lang="en-US" dirty="0" err="1" smtClean="0">
                <a:latin typeface="+mj-lt"/>
                <a:cs typeface="Symbol" charset="2"/>
              </a:rPr>
              <a:t>V</a:t>
            </a:r>
            <a:r>
              <a:rPr lang="en-US" baseline="-25000" dirty="0" err="1" smtClean="0">
                <a:latin typeface="+mj-lt"/>
                <a:cs typeface="Symbol" charset="2"/>
              </a:rPr>
              <a:t>rf</a:t>
            </a:r>
            <a:r>
              <a:rPr lang="en-US" dirty="0" err="1" smtClean="0">
                <a:latin typeface="+mj-lt"/>
                <a:cs typeface="Symbol" charset="2"/>
              </a:rPr>
              <a:t>(z</a:t>
            </a:r>
            <a:r>
              <a:rPr lang="en-US" dirty="0" smtClean="0">
                <a:latin typeface="+mj-lt"/>
                <a:cs typeface="Symbol" charset="2"/>
              </a:rPr>
              <a:t>)=0 and the only driving term in the momentum equation comes from space charge and wake fields</a:t>
            </a:r>
            <a:r>
              <a:rPr lang="en-US" dirty="0" smtClean="0">
                <a:latin typeface="+mj-lt"/>
                <a:ea typeface="Lucida Grande"/>
                <a:cs typeface="Lucida Grande"/>
              </a:rPr>
              <a:t>  </a:t>
            </a:r>
            <a:endParaRPr lang="en-US" dirty="0" smtClean="0">
              <a:latin typeface="+mj-lt"/>
            </a:endParaRPr>
          </a:p>
        </p:txBody>
      </p:sp>
      <p:sp>
        <p:nvSpPr>
          <p:cNvPr id="15" name="Rectangle 14"/>
          <p:cNvSpPr/>
          <p:nvPr/>
        </p:nvSpPr>
        <p:spPr>
          <a:xfrm>
            <a:off x="1019232" y="2563194"/>
            <a:ext cx="2491108" cy="164277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1032228" y="5814166"/>
            <a:ext cx="4217685" cy="252000"/>
          </a:xfrm>
          <a:prstGeom prst="rect">
            <a:avLst/>
          </a:prstGeom>
        </p:spPr>
      </p:pic>
      <p:sp>
        <p:nvSpPr>
          <p:cNvPr id="22" name="TextBox 21"/>
          <p:cNvSpPr txBox="1"/>
          <p:nvPr/>
        </p:nvSpPr>
        <p:spPr>
          <a:xfrm>
            <a:off x="431225" y="4492823"/>
            <a:ext cx="8255575" cy="877163"/>
          </a:xfrm>
          <a:prstGeom prst="rect">
            <a:avLst/>
          </a:prstGeom>
          <a:noFill/>
        </p:spPr>
        <p:txBody>
          <a:bodyPr wrap="square" rtlCol="0">
            <a:spAutoFit/>
          </a:bodyPr>
          <a:lstStyle/>
          <a:p>
            <a:r>
              <a:rPr lang="en-US" sz="1700" dirty="0" smtClean="0"/>
              <a:t>Given the </a:t>
            </a:r>
            <a:r>
              <a:rPr lang="en-US" sz="1700" dirty="0" err="1" smtClean="0"/>
              <a:t>unbunched</a:t>
            </a:r>
            <a:r>
              <a:rPr lang="en-US" sz="1700" dirty="0" smtClean="0"/>
              <a:t> and periodic nature of the solution, the unperturbed distribution will be only function of </a:t>
            </a:r>
            <a:r>
              <a:rPr lang="en-US" sz="1700" dirty="0" err="1" smtClean="0">
                <a:latin typeface="Symbol" charset="2"/>
                <a:cs typeface="Symbol" charset="2"/>
              </a:rPr>
              <a:t>d</a:t>
            </a:r>
            <a:r>
              <a:rPr lang="en-US" sz="1700" dirty="0" smtClean="0"/>
              <a:t> and we express the </a:t>
            </a:r>
            <a:r>
              <a:rPr lang="en-US" sz="1700" dirty="0" err="1" smtClean="0"/>
              <a:t>z</a:t>
            </a:r>
            <a:r>
              <a:rPr lang="en-US" sz="1700" dirty="0" smtClean="0"/>
              <a:t>-dependence of the perturbation through an angle variable</a:t>
            </a:r>
            <a:endParaRPr lang="en-US" sz="1700" dirty="0"/>
          </a:p>
        </p:txBody>
      </p:sp>
      <p:pic>
        <p:nvPicPr>
          <p:cNvPr id="25" name="Picture 24" descr="latex-im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5955640" y="5324337"/>
            <a:ext cx="1864286" cy="540000"/>
          </a:xfrm>
          <a:prstGeom prst="rect">
            <a:avLst/>
          </a:prstGeom>
        </p:spPr>
      </p:pic>
      <p:pic>
        <p:nvPicPr>
          <p:cNvPr id="26" name="Picture 25" descr="latex-image-1.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6091386" y="6128414"/>
            <a:ext cx="1362703" cy="467999"/>
          </a:xfrm>
          <a:prstGeom prst="rect">
            <a:avLst/>
          </a:prstGeom>
        </p:spPr>
      </p:pic>
      <p:sp>
        <p:nvSpPr>
          <p:cNvPr id="27" name="Left Brace 26"/>
          <p:cNvSpPr/>
          <p:nvPr/>
        </p:nvSpPr>
        <p:spPr>
          <a:xfrm>
            <a:off x="5674582" y="5254221"/>
            <a:ext cx="267998" cy="1386781"/>
          </a:xfrm>
          <a:prstGeom prst="leftBrace">
            <a:avLst>
              <a:gd name="adj1" fmla="val 54202"/>
              <a:gd name="adj2" fmla="val 50000"/>
            </a:avLst>
          </a:prstGeom>
          <a:ln w="9525"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8" name="Picture 27" descr="latex-image-1.pdf"/>
          <p:cNvPicPr>
            <a:picLocks noChangeAspect="1"/>
          </p:cNvPicPr>
          <p:nvPr/>
        </p:nvPicPr>
        <mc:AlternateContent>
          <mc:Choice xmlns:ma="http://schemas.microsoft.com/office/mac/drawingml/2008/main" Requires="ma">
            <p:blipFill>
              <a:blip r:embed="rId10"/>
              <a:stretch>
                <a:fillRect/>
              </a:stretch>
            </p:blipFill>
          </mc:Choice>
          <mc:Fallback>
            <p:blipFill>
              <a:blip r:embed="rId11"/>
              <a:stretch>
                <a:fillRect/>
              </a:stretch>
            </p:blipFill>
          </mc:Fallback>
        </mc:AlternateContent>
        <p:spPr>
          <a:xfrm>
            <a:off x="1044535" y="2675949"/>
            <a:ext cx="2425091" cy="1368000"/>
          </a:xfrm>
          <a:prstGeom prst="rect">
            <a:avLst/>
          </a:prstGeom>
        </p:spPr>
      </p:pic>
      <p:pic>
        <p:nvPicPr>
          <p:cNvPr id="31" name="Picture 30" descr="latex-image-1.pdf"/>
          <p:cNvPicPr>
            <a:picLocks noChangeAspect="1"/>
          </p:cNvPicPr>
          <p:nvPr/>
        </p:nvPicPr>
        <mc:AlternateContent>
          <mc:Choice xmlns:ma="http://schemas.microsoft.com/office/mac/drawingml/2008/main" Requires="ma">
            <p:blipFill>
              <a:blip r:embed="rId12"/>
              <a:stretch>
                <a:fillRect/>
              </a:stretch>
            </p:blipFill>
          </mc:Choice>
          <mc:Fallback>
            <p:blipFill>
              <a:blip r:embed="rId13"/>
              <a:stretch>
                <a:fillRect/>
              </a:stretch>
            </p:blipFill>
          </mc:Fallback>
        </mc:AlternateContent>
        <p:spPr>
          <a:xfrm>
            <a:off x="4186541" y="2982626"/>
            <a:ext cx="4235294" cy="720000"/>
          </a:xfrm>
          <a:prstGeom prst="rect">
            <a:avLst/>
          </a:prstGeom>
        </p:spPr>
      </p:pic>
      <p:sp>
        <p:nvSpPr>
          <p:cNvPr id="14" name="Slide Number Placeholder 13"/>
          <p:cNvSpPr>
            <a:spLocks noGrp="1"/>
          </p:cNvSpPr>
          <p:nvPr>
            <p:ph type="sldNum" sz="quarter" idx="12"/>
          </p:nvPr>
        </p:nvSpPr>
        <p:spPr/>
        <p:txBody>
          <a:bodyPr/>
          <a:lstStyle/>
          <a:p>
            <a:fld id="{2E081447-C3CE-9F4F-A689-9A72CAFF10CA}" type="slidenum">
              <a:rPr lang="en-US" smtClean="0"/>
              <a:pPr/>
              <a:t>88</a:t>
            </a:fld>
            <a:endParaRPr lang="en-US"/>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 name="Rectangle 33"/>
          <p:cNvSpPr/>
          <p:nvPr/>
        </p:nvSpPr>
        <p:spPr>
          <a:xfrm>
            <a:off x="473574" y="5338312"/>
            <a:ext cx="3690943" cy="685193"/>
          </a:xfrm>
          <a:prstGeom prst="rect">
            <a:avLst/>
          </a:prstGeom>
          <a:solidFill>
            <a:srgbClr val="3366FF">
              <a:alpha val="88000"/>
            </a:srgb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3400" dirty="0" smtClean="0"/>
              <a:t>Coasting (</a:t>
            </a:r>
            <a:r>
              <a:rPr lang="en-US" sz="3400" dirty="0" err="1" smtClean="0"/>
              <a:t>unbunched</a:t>
            </a:r>
            <a:r>
              <a:rPr lang="en-US" sz="3400" dirty="0" smtClean="0"/>
              <a:t>) beams</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3" name="Content Placeholder 8"/>
          <p:cNvSpPr>
            <a:spLocks noGrp="1"/>
          </p:cNvSpPr>
          <p:nvPr>
            <p:ph idx="1"/>
          </p:nvPr>
        </p:nvSpPr>
        <p:spPr>
          <a:xfrm>
            <a:off x="4729789" y="2703004"/>
            <a:ext cx="4212387" cy="3702828"/>
          </a:xfrm>
        </p:spPr>
        <p:txBody>
          <a:bodyPr>
            <a:normAutofit fontScale="55000" lnSpcReduction="20000"/>
          </a:bodyPr>
          <a:lstStyle/>
          <a:p>
            <a:r>
              <a:rPr lang="en-US" dirty="0" smtClean="0">
                <a:latin typeface="+mj-lt"/>
                <a:cs typeface="Symbol" charset="2"/>
              </a:rPr>
              <a:t>We change perspective: a charge located in </a:t>
            </a:r>
            <a:r>
              <a:rPr lang="en-US" dirty="0" err="1" smtClean="0">
                <a:latin typeface="+mj-lt"/>
                <a:cs typeface="Symbol" charset="2"/>
              </a:rPr>
              <a:t>z</a:t>
            </a:r>
            <a:r>
              <a:rPr lang="en-US" dirty="0" smtClean="0">
                <a:latin typeface="+mj-lt"/>
                <a:cs typeface="Symbol" charset="2"/>
              </a:rPr>
              <a:t> at time </a:t>
            </a:r>
            <a:r>
              <a:rPr lang="en-US" dirty="0" err="1" smtClean="0">
                <a:latin typeface="+mj-lt"/>
                <a:cs typeface="Symbol" charset="2"/>
              </a:rPr>
              <a:t>t</a:t>
            </a:r>
            <a:r>
              <a:rPr lang="en-US" dirty="0" smtClean="0">
                <a:latin typeface="+mj-lt"/>
                <a:cs typeface="Symbol" charset="2"/>
              </a:rPr>
              <a:t> feels the effect of the </a:t>
            </a:r>
            <a:r>
              <a:rPr lang="en-US" dirty="0" err="1" smtClean="0">
                <a:latin typeface="+mj-lt"/>
                <a:cs typeface="Symbol" charset="2"/>
              </a:rPr>
              <a:t>z</a:t>
            </a:r>
            <a:r>
              <a:rPr lang="en-US" dirty="0" smtClean="0">
                <a:latin typeface="+mj-lt"/>
                <a:cs typeface="Symbol" charset="2"/>
              </a:rPr>
              <a:t>’ slice through the wake generated in </a:t>
            </a:r>
            <a:r>
              <a:rPr lang="en-US" dirty="0" err="1" smtClean="0">
                <a:latin typeface="+mj-lt"/>
                <a:cs typeface="Symbol" charset="2"/>
              </a:rPr>
              <a:t>z</a:t>
            </a:r>
            <a:r>
              <a:rPr lang="en-US" dirty="0" smtClean="0">
                <a:latin typeface="+mj-lt"/>
                <a:cs typeface="Symbol" charset="2"/>
              </a:rPr>
              <a:t> by the line density at a time     </a:t>
            </a:r>
            <a:r>
              <a:rPr lang="en-US" dirty="0" err="1" smtClean="0">
                <a:latin typeface="Symbol" charset="2"/>
                <a:cs typeface="Symbol" charset="2"/>
              </a:rPr>
              <a:t>D</a:t>
            </a:r>
            <a:r>
              <a:rPr lang="en-US" dirty="0" err="1" smtClean="0">
                <a:latin typeface="+mj-lt"/>
                <a:cs typeface="Symbol" charset="2"/>
              </a:rPr>
              <a:t>t</a:t>
            </a:r>
            <a:r>
              <a:rPr lang="en-US" dirty="0" smtClean="0">
                <a:latin typeface="+mj-lt"/>
                <a:cs typeface="Symbol" charset="2"/>
              </a:rPr>
              <a:t>=(</a:t>
            </a:r>
            <a:r>
              <a:rPr lang="en-US" dirty="0" err="1" smtClean="0">
                <a:latin typeface="+mj-lt"/>
                <a:cs typeface="Symbol" charset="2"/>
              </a:rPr>
              <a:t>z’-z)/c</a:t>
            </a:r>
            <a:r>
              <a:rPr lang="en-US" dirty="0" smtClean="0">
                <a:latin typeface="+mj-lt"/>
                <a:cs typeface="Symbol" charset="2"/>
              </a:rPr>
              <a:t> earlier  </a:t>
            </a:r>
          </a:p>
          <a:p>
            <a:r>
              <a:rPr lang="en-US" dirty="0" smtClean="0">
                <a:latin typeface="+mj-lt"/>
                <a:cs typeface="Symbol" charset="2"/>
              </a:rPr>
              <a:t>The constant part </a:t>
            </a:r>
            <a:r>
              <a:rPr lang="en-US" dirty="0" smtClean="0">
                <a:latin typeface="Symbol" charset="2"/>
                <a:cs typeface="Symbol" charset="2"/>
              </a:rPr>
              <a:t>l</a:t>
            </a:r>
            <a:r>
              <a:rPr lang="en-US" baseline="-25000" dirty="0" smtClean="0">
                <a:latin typeface="+mj-lt"/>
                <a:cs typeface="Symbol" charset="2"/>
              </a:rPr>
              <a:t>0</a:t>
            </a:r>
            <a:r>
              <a:rPr lang="en-US" dirty="0" smtClean="0">
                <a:latin typeface="+mj-lt"/>
                <a:cs typeface="Symbol" charset="2"/>
              </a:rPr>
              <a:t> (not a function of </a:t>
            </a:r>
            <a:r>
              <a:rPr lang="en-US" dirty="0" err="1" smtClean="0">
                <a:latin typeface="+mj-lt"/>
                <a:cs typeface="Symbol" charset="2"/>
              </a:rPr>
              <a:t>z</a:t>
            </a:r>
            <a:r>
              <a:rPr lang="en-US" dirty="0" smtClean="0">
                <a:latin typeface="+mj-lt"/>
                <a:cs typeface="Symbol" charset="2"/>
              </a:rPr>
              <a:t>) only contributes with a constant term, which is a net energy loss if </a:t>
            </a:r>
            <a:r>
              <a:rPr lang="de-DE" sz="4400" dirty="0" smtClean="0">
                <a:sym typeface="Symbol" pitchFamily="-106" charset="2"/>
              </a:rPr>
              <a:t></a:t>
            </a:r>
            <a:r>
              <a:rPr lang="de-DE" dirty="0" smtClean="0">
                <a:sym typeface="Symbol" pitchFamily="-106" charset="2"/>
              </a:rPr>
              <a:t>W‘</a:t>
            </a:r>
            <a:r>
              <a:rPr lang="de-DE" baseline="-25000" dirty="0" smtClean="0">
                <a:sym typeface="Symbol" pitchFamily="-106" charset="2"/>
              </a:rPr>
              <a:t>0</a:t>
            </a:r>
            <a:r>
              <a:rPr lang="de-DE" dirty="0" smtClean="0">
                <a:sym typeface="Symbol" pitchFamily="-106" charset="2"/>
              </a:rPr>
              <a:t>(z)dz&gt;0, </a:t>
            </a:r>
            <a:r>
              <a:rPr lang="de-DE" dirty="0" err="1" smtClean="0">
                <a:sym typeface="Symbol" pitchFamily="-106" charset="2"/>
              </a:rPr>
              <a:t>or</a:t>
            </a:r>
            <a:r>
              <a:rPr lang="de-DE" dirty="0" smtClean="0">
                <a:sym typeface="Symbol" pitchFamily="-106" charset="2"/>
              </a:rPr>
              <a:t> </a:t>
            </a:r>
            <a:r>
              <a:rPr lang="de-DE" dirty="0" err="1" smtClean="0">
                <a:sym typeface="Symbol" pitchFamily="-106" charset="2"/>
              </a:rPr>
              <a:t>equivalently</a:t>
            </a:r>
            <a:r>
              <a:rPr lang="de-DE" dirty="0" smtClean="0">
                <a:sym typeface="Symbol" pitchFamily="-106" charset="2"/>
              </a:rPr>
              <a:t>         </a:t>
            </a:r>
            <a:r>
              <a:rPr lang="en-US" dirty="0" smtClean="0">
                <a:latin typeface="+mj-lt"/>
                <a:cs typeface="Symbol" charset="2"/>
              </a:rPr>
              <a:t> Re[Z</a:t>
            </a:r>
            <a:r>
              <a:rPr lang="en-US" baseline="-25000" dirty="0" smtClean="0">
                <a:latin typeface="+mj-lt"/>
                <a:cs typeface="Symbol" charset="2"/>
              </a:rPr>
              <a:t>0</a:t>
            </a:r>
            <a:r>
              <a:rPr lang="en-US" baseline="30000" dirty="0" smtClean="0">
                <a:latin typeface="+mj-lt"/>
                <a:cs typeface="Symbol" charset="2"/>
              </a:rPr>
              <a:t>||</a:t>
            </a:r>
            <a:r>
              <a:rPr lang="en-US" dirty="0" smtClean="0">
                <a:latin typeface="+mj-lt"/>
                <a:cs typeface="Symbol" charset="2"/>
              </a:rPr>
              <a:t>(</a:t>
            </a:r>
            <a:r>
              <a:rPr lang="en-US" dirty="0" smtClean="0">
                <a:latin typeface="Symbol" charset="2"/>
                <a:cs typeface="Symbol" charset="2"/>
              </a:rPr>
              <a:t>w</a:t>
            </a:r>
            <a:r>
              <a:rPr lang="en-US" dirty="0" smtClean="0">
                <a:latin typeface="+mj-lt"/>
                <a:cs typeface="Symbol" charset="2"/>
              </a:rPr>
              <a:t>=0)]&gt;0, (i.e. the beam produces dc losses)</a:t>
            </a:r>
          </a:p>
          <a:p>
            <a:r>
              <a:rPr lang="en-US" dirty="0" smtClean="0">
                <a:latin typeface="+mj-lt"/>
                <a:cs typeface="Symbol" charset="2"/>
              </a:rPr>
              <a:t>The time varying part of </a:t>
            </a:r>
            <a:r>
              <a:rPr lang="en-US" dirty="0" err="1" smtClean="0">
                <a:latin typeface="Symbol" charset="2"/>
                <a:cs typeface="Symbol" charset="2"/>
              </a:rPr>
              <a:t>l</a:t>
            </a:r>
            <a:r>
              <a:rPr lang="en-US" dirty="0" err="1" smtClean="0">
                <a:latin typeface="+mj-lt"/>
                <a:cs typeface="Symbol" charset="2"/>
              </a:rPr>
              <a:t>(z,t</a:t>
            </a:r>
            <a:r>
              <a:rPr lang="en-US" dirty="0" smtClean="0">
                <a:latin typeface="+mj-lt"/>
                <a:cs typeface="Symbol" charset="2"/>
              </a:rPr>
              <a:t>) generates a retarding field potentially responsible for instabilities </a:t>
            </a:r>
            <a:endParaRPr lang="en-US" dirty="0" smtClean="0">
              <a:latin typeface="+mj-lt"/>
            </a:endParaRPr>
          </a:p>
        </p:txBody>
      </p:sp>
      <p:pic>
        <p:nvPicPr>
          <p:cNvPr id="14" name="Picture 13"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1832300" y="1752599"/>
            <a:ext cx="5267203" cy="576000"/>
          </a:xfrm>
          <a:prstGeom prst="rect">
            <a:avLst/>
          </a:prstGeom>
        </p:spPr>
      </p:pic>
      <p:pic>
        <p:nvPicPr>
          <p:cNvPr id="16" name="Picture 1027"/>
          <p:cNvPicPr>
            <a:picLocks noChangeAspect="1" noChangeArrowheads="1"/>
          </p:cNvPicPr>
          <p:nvPr/>
        </p:nvPicPr>
        <p:blipFill>
          <a:blip r:embed="rId6"/>
          <a:srcRect/>
          <a:stretch>
            <a:fillRect/>
          </a:stretch>
        </p:blipFill>
        <p:spPr bwMode="auto">
          <a:xfrm>
            <a:off x="867497" y="3031600"/>
            <a:ext cx="3105912" cy="1908373"/>
          </a:xfrm>
          <a:prstGeom prst="rect">
            <a:avLst/>
          </a:prstGeom>
          <a:noFill/>
          <a:ln w="9525">
            <a:noFill/>
            <a:miter lim="800000"/>
            <a:headEnd/>
            <a:tailEnd/>
          </a:ln>
        </p:spPr>
      </p:pic>
      <p:sp>
        <p:nvSpPr>
          <p:cNvPr id="18" name="Rectangle 1053"/>
          <p:cNvSpPr>
            <a:spLocks noChangeArrowheads="1"/>
          </p:cNvSpPr>
          <p:nvPr/>
        </p:nvSpPr>
        <p:spPr bwMode="auto">
          <a:xfrm>
            <a:off x="392009" y="2861586"/>
            <a:ext cx="4000500" cy="3523096"/>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3" name="Line 1057"/>
          <p:cNvSpPr>
            <a:spLocks noChangeShapeType="1"/>
          </p:cNvSpPr>
          <p:nvPr/>
        </p:nvSpPr>
        <p:spPr bwMode="auto">
          <a:xfrm>
            <a:off x="392009" y="6138185"/>
            <a:ext cx="3733800" cy="0"/>
          </a:xfrm>
          <a:prstGeom prst="line">
            <a:avLst/>
          </a:prstGeom>
          <a:noFill/>
          <a:ln w="9525">
            <a:solidFill>
              <a:srgbClr val="0000FF"/>
            </a:solidFill>
            <a:prstDash val="dash"/>
            <a:round/>
            <a:headEnd/>
            <a:tailEnd type="stealth" w="med" len="med"/>
          </a:ln>
        </p:spPr>
        <p:txBody>
          <a:bodyPr wrap="none" anchor="ctr">
            <a:prstTxWarp prst="textNoShape">
              <a:avLst/>
            </a:prstTxWarp>
          </a:bodyPr>
          <a:lstStyle/>
          <a:p>
            <a:endParaRPr lang="en-US"/>
          </a:p>
        </p:txBody>
      </p:sp>
      <p:sp>
        <p:nvSpPr>
          <p:cNvPr id="28" name="Text Box 1061"/>
          <p:cNvSpPr txBox="1">
            <a:spLocks noChangeArrowheads="1"/>
          </p:cNvSpPr>
          <p:nvPr/>
        </p:nvSpPr>
        <p:spPr bwMode="auto">
          <a:xfrm>
            <a:off x="662321" y="4939973"/>
            <a:ext cx="2031807" cy="400110"/>
          </a:xfrm>
          <a:prstGeom prst="rect">
            <a:avLst/>
          </a:prstGeom>
          <a:noFill/>
          <a:ln w="9525">
            <a:noFill/>
            <a:miter lim="800000"/>
            <a:headEnd/>
            <a:tailEnd/>
          </a:ln>
        </p:spPr>
        <p:txBody>
          <a:bodyPr wrap="square">
            <a:prstTxWarp prst="textNoShape">
              <a:avLst/>
            </a:prstTxWarp>
            <a:spAutoFit/>
          </a:bodyPr>
          <a:lstStyle/>
          <a:p>
            <a:pPr>
              <a:spcBef>
                <a:spcPct val="50000"/>
              </a:spcBef>
            </a:pPr>
            <a:r>
              <a:rPr lang="de-DE" sz="2000" dirty="0">
                <a:sym typeface="Symbol" pitchFamily="-106" charset="2"/>
              </a:rPr>
              <a:t></a:t>
            </a:r>
            <a:r>
              <a:rPr lang="de-DE" sz="1400" i="1" dirty="0" smtClean="0">
                <a:sym typeface="Symbol" pitchFamily="-106" charset="2"/>
              </a:rPr>
              <a:t>W‘</a:t>
            </a:r>
            <a:r>
              <a:rPr lang="de-DE" sz="1400" i="1" baseline="-25000" dirty="0" smtClean="0">
                <a:sym typeface="Symbol" pitchFamily="-106" charset="2"/>
              </a:rPr>
              <a:t>0</a:t>
            </a:r>
            <a:r>
              <a:rPr lang="de-DE" sz="1400" i="1" dirty="0" smtClean="0">
                <a:sym typeface="Symbol" pitchFamily="-106" charset="2"/>
              </a:rPr>
              <a:t>(</a:t>
            </a:r>
            <a:r>
              <a:rPr lang="de-DE" sz="1400" i="1" dirty="0">
                <a:sym typeface="Symbol" pitchFamily="-106" charset="2"/>
              </a:rPr>
              <a:t>z-z‘)</a:t>
            </a:r>
            <a:r>
              <a:rPr lang="de-DE" sz="1400" dirty="0">
                <a:latin typeface="Symbol" pitchFamily="-106" charset="2"/>
                <a:sym typeface="Symbol" pitchFamily="-106" charset="2"/>
              </a:rPr>
              <a:t>l</a:t>
            </a:r>
            <a:r>
              <a:rPr lang="de-DE" sz="1400" i="1" dirty="0">
                <a:sym typeface="Symbol" pitchFamily="-106" charset="2"/>
              </a:rPr>
              <a:t>(</a:t>
            </a:r>
            <a:r>
              <a:rPr lang="de-DE" sz="1400" i="1" dirty="0" smtClean="0">
                <a:sym typeface="Symbol" pitchFamily="-106" charset="2"/>
              </a:rPr>
              <a:t>z,t-(z‘-z)/c)</a:t>
            </a:r>
            <a:r>
              <a:rPr lang="de-DE" sz="1400" i="1" dirty="0">
                <a:sym typeface="Symbol" pitchFamily="-106" charset="2"/>
              </a:rPr>
              <a:t>dz‘</a:t>
            </a:r>
            <a:endParaRPr lang="de-DE" sz="1400" i="1" dirty="0"/>
          </a:p>
        </p:txBody>
      </p:sp>
      <p:sp>
        <p:nvSpPr>
          <p:cNvPr id="29" name="Line 1063"/>
          <p:cNvSpPr>
            <a:spLocks noChangeShapeType="1"/>
          </p:cNvSpPr>
          <p:nvPr/>
        </p:nvSpPr>
        <p:spPr bwMode="auto">
          <a:xfrm>
            <a:off x="3821009" y="5338085"/>
            <a:ext cx="0" cy="6858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0" name="Line 1064"/>
          <p:cNvSpPr>
            <a:spLocks noChangeShapeType="1"/>
          </p:cNvSpPr>
          <p:nvPr/>
        </p:nvSpPr>
        <p:spPr bwMode="auto">
          <a:xfrm>
            <a:off x="3973409" y="5338085"/>
            <a:ext cx="0" cy="6858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1" name="Line 1065"/>
          <p:cNvSpPr>
            <a:spLocks noChangeShapeType="1"/>
          </p:cNvSpPr>
          <p:nvPr/>
        </p:nvSpPr>
        <p:spPr bwMode="auto">
          <a:xfrm>
            <a:off x="1687409" y="5680985"/>
            <a:ext cx="2286000" cy="0"/>
          </a:xfrm>
          <a:prstGeom prst="line">
            <a:avLst/>
          </a:prstGeom>
          <a:noFill/>
          <a:ln w="6350" cap="flat" cmpd="sng" algn="ctr">
            <a:solidFill>
              <a:schemeClr val="tx1"/>
            </a:solidFill>
            <a:prstDash val="solid"/>
            <a:round/>
            <a:headEnd type="triangle" w="lg" len="med"/>
            <a:tailEnd type="triangle" w="lg" len="med"/>
          </a:ln>
        </p:spPr>
        <p:txBody>
          <a:bodyPr wrap="none" anchor="ctr">
            <a:prstTxWarp prst="textNoShape">
              <a:avLst/>
            </a:prstTxWarp>
          </a:bodyPr>
          <a:lstStyle/>
          <a:p>
            <a:endParaRPr lang="en-US"/>
          </a:p>
        </p:txBody>
      </p:sp>
      <p:sp>
        <p:nvSpPr>
          <p:cNvPr id="32" name="Text Box 1066"/>
          <p:cNvSpPr txBox="1">
            <a:spLocks noChangeArrowheads="1"/>
          </p:cNvSpPr>
          <p:nvPr/>
        </p:nvSpPr>
        <p:spPr bwMode="auto">
          <a:xfrm>
            <a:off x="2601809" y="5394130"/>
            <a:ext cx="650326" cy="307777"/>
          </a:xfrm>
          <a:prstGeom prst="rect">
            <a:avLst/>
          </a:prstGeom>
          <a:noFill/>
          <a:ln w="9525">
            <a:noFill/>
            <a:miter lim="800000"/>
            <a:headEnd/>
            <a:tailEnd/>
          </a:ln>
        </p:spPr>
        <p:txBody>
          <a:bodyPr wrap="none">
            <a:prstTxWarp prst="textNoShape">
              <a:avLst/>
            </a:prstTxWarp>
            <a:spAutoFit/>
          </a:bodyPr>
          <a:lstStyle/>
          <a:p>
            <a:r>
              <a:rPr lang="de-DE" sz="1400" i="1" dirty="0" smtClean="0"/>
              <a:t>z-z‘&lt;0</a:t>
            </a:r>
            <a:endParaRPr lang="de-DE" sz="1400" i="1" dirty="0"/>
          </a:p>
        </p:txBody>
      </p:sp>
      <p:sp>
        <p:nvSpPr>
          <p:cNvPr id="33" name="Text Box 1068"/>
          <p:cNvSpPr txBox="1">
            <a:spLocks noChangeArrowheads="1"/>
          </p:cNvSpPr>
          <p:nvPr/>
        </p:nvSpPr>
        <p:spPr bwMode="auto">
          <a:xfrm>
            <a:off x="3821009" y="3471185"/>
            <a:ext cx="184150" cy="304800"/>
          </a:xfrm>
          <a:prstGeom prst="rect">
            <a:avLst/>
          </a:prstGeom>
          <a:noFill/>
          <a:ln w="9525">
            <a:noFill/>
            <a:miter lim="800000"/>
            <a:headEnd/>
            <a:tailEnd/>
          </a:ln>
        </p:spPr>
        <p:txBody>
          <a:bodyPr>
            <a:prstTxWarp prst="textNoShape">
              <a:avLst/>
            </a:prstTxWarp>
            <a:spAutoFit/>
          </a:bodyPr>
          <a:lstStyle/>
          <a:p>
            <a:pPr>
              <a:spcBef>
                <a:spcPct val="50000"/>
              </a:spcBef>
            </a:pPr>
            <a:r>
              <a:rPr lang="de-DE" sz="1400" i="1" dirty="0" smtClean="0"/>
              <a:t>W‘</a:t>
            </a:r>
            <a:r>
              <a:rPr lang="de-DE" sz="1400" i="1" baseline="-25000" dirty="0" smtClean="0"/>
              <a:t>0</a:t>
            </a:r>
            <a:endParaRPr lang="de-DE" sz="1400" i="1" dirty="0"/>
          </a:p>
        </p:txBody>
      </p:sp>
      <p:sp>
        <p:nvSpPr>
          <p:cNvPr id="35" name="Text Box 1058"/>
          <p:cNvSpPr txBox="1">
            <a:spLocks noChangeArrowheads="1"/>
          </p:cNvSpPr>
          <p:nvPr/>
        </p:nvSpPr>
        <p:spPr bwMode="auto">
          <a:xfrm>
            <a:off x="3835484" y="6023505"/>
            <a:ext cx="275849" cy="369332"/>
          </a:xfrm>
          <a:prstGeom prst="rect">
            <a:avLst/>
          </a:prstGeom>
          <a:noFill/>
          <a:ln w="9525">
            <a:noFill/>
            <a:miter lim="800000"/>
            <a:headEnd/>
            <a:tailEnd/>
          </a:ln>
        </p:spPr>
        <p:txBody>
          <a:bodyPr wrap="none">
            <a:prstTxWarp prst="textNoShape">
              <a:avLst/>
            </a:prstTxWarp>
            <a:spAutoFit/>
          </a:bodyPr>
          <a:lstStyle/>
          <a:p>
            <a:r>
              <a:rPr lang="de-DE" dirty="0">
                <a:solidFill>
                  <a:srgbClr val="0000FF"/>
                </a:solidFill>
              </a:rPr>
              <a:t>z</a:t>
            </a:r>
            <a:endParaRPr lang="de-DE" sz="1800" dirty="0">
              <a:solidFill>
                <a:srgbClr val="0000FF"/>
              </a:solidFill>
            </a:endParaRPr>
          </a:p>
        </p:txBody>
      </p:sp>
      <p:sp>
        <p:nvSpPr>
          <p:cNvPr id="36" name="Oval 35"/>
          <p:cNvSpPr/>
          <p:nvPr/>
        </p:nvSpPr>
        <p:spPr>
          <a:xfrm>
            <a:off x="1511911" y="5576145"/>
            <a:ext cx="163130" cy="184034"/>
          </a:xfrm>
          <a:prstGeom prst="ellipse">
            <a:avLst/>
          </a:prstGeom>
          <a:solidFill>
            <a:srgbClr val="FF000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 Box 1058"/>
          <p:cNvSpPr txBox="1">
            <a:spLocks noChangeArrowheads="1"/>
          </p:cNvSpPr>
          <p:nvPr/>
        </p:nvSpPr>
        <p:spPr bwMode="auto">
          <a:xfrm>
            <a:off x="1458375" y="5689125"/>
            <a:ext cx="275849" cy="369332"/>
          </a:xfrm>
          <a:prstGeom prst="rect">
            <a:avLst/>
          </a:prstGeom>
          <a:noFill/>
          <a:ln w="9525">
            <a:noFill/>
            <a:miter lim="800000"/>
            <a:headEnd/>
            <a:tailEnd/>
          </a:ln>
        </p:spPr>
        <p:txBody>
          <a:bodyPr wrap="none">
            <a:prstTxWarp prst="textNoShape">
              <a:avLst/>
            </a:prstTxWarp>
            <a:spAutoFit/>
          </a:bodyPr>
          <a:lstStyle/>
          <a:p>
            <a:r>
              <a:rPr lang="de-DE" dirty="0">
                <a:solidFill>
                  <a:srgbClr val="FF0000"/>
                </a:solidFill>
              </a:rPr>
              <a:t>z</a:t>
            </a:r>
            <a:endParaRPr lang="de-DE" sz="1800" dirty="0">
              <a:solidFill>
                <a:srgbClr val="FF0000"/>
              </a:solidFill>
            </a:endParaRPr>
          </a:p>
        </p:txBody>
      </p:sp>
      <p:sp>
        <p:nvSpPr>
          <p:cNvPr id="38" name="Text Box 1058"/>
          <p:cNvSpPr txBox="1">
            <a:spLocks noChangeArrowheads="1"/>
          </p:cNvSpPr>
          <p:nvPr/>
        </p:nvSpPr>
        <p:spPr bwMode="auto">
          <a:xfrm>
            <a:off x="3579983" y="5305584"/>
            <a:ext cx="333445" cy="369332"/>
          </a:xfrm>
          <a:prstGeom prst="rect">
            <a:avLst/>
          </a:prstGeom>
          <a:noFill/>
          <a:ln w="9525">
            <a:noFill/>
            <a:miter lim="800000"/>
            <a:headEnd/>
            <a:tailEnd/>
          </a:ln>
        </p:spPr>
        <p:txBody>
          <a:bodyPr wrap="none">
            <a:prstTxWarp prst="textNoShape">
              <a:avLst/>
            </a:prstTxWarp>
            <a:spAutoFit/>
          </a:bodyPr>
          <a:lstStyle/>
          <a:p>
            <a:r>
              <a:rPr lang="de-DE" dirty="0" smtClean="0"/>
              <a:t>z‘</a:t>
            </a:r>
            <a:endParaRPr lang="de-DE" sz="1800" dirty="0"/>
          </a:p>
        </p:txBody>
      </p:sp>
      <p:sp>
        <p:nvSpPr>
          <p:cNvPr id="39" name="Text Box 1061"/>
          <p:cNvSpPr txBox="1">
            <a:spLocks noChangeArrowheads="1"/>
          </p:cNvSpPr>
          <p:nvPr/>
        </p:nvSpPr>
        <p:spPr bwMode="auto">
          <a:xfrm>
            <a:off x="3217928" y="5009878"/>
            <a:ext cx="1373283" cy="307777"/>
          </a:xfrm>
          <a:prstGeom prst="rect">
            <a:avLst/>
          </a:prstGeom>
          <a:noFill/>
          <a:ln w="9525">
            <a:noFill/>
            <a:miter lim="800000"/>
            <a:headEnd/>
            <a:tailEnd/>
          </a:ln>
        </p:spPr>
        <p:txBody>
          <a:bodyPr wrap="square">
            <a:prstTxWarp prst="textNoShape">
              <a:avLst/>
            </a:prstTxWarp>
            <a:spAutoFit/>
          </a:bodyPr>
          <a:lstStyle/>
          <a:p>
            <a:pPr>
              <a:spcBef>
                <a:spcPct val="50000"/>
              </a:spcBef>
            </a:pPr>
            <a:r>
              <a:rPr lang="de-DE" sz="1400" dirty="0" err="1" smtClean="0">
                <a:latin typeface="Symbol" pitchFamily="-106" charset="2"/>
                <a:sym typeface="Symbol" pitchFamily="-106" charset="2"/>
              </a:rPr>
              <a:t>l</a:t>
            </a:r>
            <a:r>
              <a:rPr lang="de-DE" sz="1400" i="1" dirty="0" err="1">
                <a:sym typeface="Symbol" pitchFamily="-106" charset="2"/>
              </a:rPr>
              <a:t>(</a:t>
            </a:r>
            <a:r>
              <a:rPr lang="de-DE" sz="1400" i="1" dirty="0" err="1" smtClean="0">
                <a:sym typeface="Symbol" pitchFamily="-106" charset="2"/>
              </a:rPr>
              <a:t>z,t-(z‘-z)/c</a:t>
            </a:r>
            <a:r>
              <a:rPr lang="de-DE" sz="1400" i="1" dirty="0" smtClean="0">
                <a:sym typeface="Symbol" pitchFamily="-106" charset="2"/>
              </a:rPr>
              <a:t>)</a:t>
            </a:r>
            <a:endParaRPr lang="de-DE" sz="1400" i="1" dirty="0"/>
          </a:p>
        </p:txBody>
      </p:sp>
      <p:sp>
        <p:nvSpPr>
          <p:cNvPr id="40" name="Rectangle 39"/>
          <p:cNvSpPr/>
          <p:nvPr/>
        </p:nvSpPr>
        <p:spPr>
          <a:xfrm flipH="1" flipV="1">
            <a:off x="4346238" y="1859279"/>
            <a:ext cx="69914" cy="1563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Slide Number Placeholder 23"/>
          <p:cNvSpPr>
            <a:spLocks noGrp="1"/>
          </p:cNvSpPr>
          <p:nvPr>
            <p:ph type="sldNum" sz="quarter" idx="12"/>
          </p:nvPr>
        </p:nvSpPr>
        <p:spPr/>
        <p:txBody>
          <a:bodyPr/>
          <a:lstStyle/>
          <a:p>
            <a:fld id="{2E081447-C3CE-9F4F-A689-9A72CAFF10CA}" type="slidenum">
              <a:rPr lang="en-US" smtClean="0"/>
              <a:pPr/>
              <a:t>89</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800" dirty="0" smtClean="0"/>
              <a:t>Space charge: </a:t>
            </a:r>
            <a:r>
              <a:rPr lang="en-US" sz="3800" b="1" dirty="0" smtClean="0">
                <a:solidFill>
                  <a:srgbClr val="FF0000"/>
                </a:solidFill>
              </a:rPr>
              <a:t>exercises</a:t>
            </a:r>
            <a:endParaRPr lang="en-US" sz="3800" b="1" dirty="0">
              <a:solidFill>
                <a:srgbClr val="FF0000"/>
              </a:solidFill>
            </a:endParaRPr>
          </a:p>
        </p:txBody>
      </p:sp>
      <p:sp>
        <p:nvSpPr>
          <p:cNvPr id="3" name="Content Placeholder 2"/>
          <p:cNvSpPr>
            <a:spLocks noGrp="1"/>
          </p:cNvSpPr>
          <p:nvPr>
            <p:ph idx="1"/>
          </p:nvPr>
        </p:nvSpPr>
        <p:spPr>
          <a:xfrm>
            <a:off x="457200" y="1417638"/>
            <a:ext cx="8229600" cy="2773362"/>
          </a:xfrm>
        </p:spPr>
        <p:txBody>
          <a:bodyPr>
            <a:normAutofit fontScale="92500" lnSpcReduction="10000"/>
          </a:bodyPr>
          <a:lstStyle/>
          <a:p>
            <a:pPr marL="457200" indent="-457200">
              <a:buFont typeface="+mj-lt"/>
              <a:buAutoNum type="arabicPeriod"/>
            </a:pPr>
            <a:r>
              <a:rPr lang="en-US" sz="2000" dirty="0" smtClean="0">
                <a:solidFill>
                  <a:srgbClr val="FF0000"/>
                </a:solidFill>
              </a:rPr>
              <a:t>Prove the formula on the previous page (Slide 8)</a:t>
            </a:r>
          </a:p>
          <a:p>
            <a:pPr marL="457200" indent="-457200">
              <a:buFont typeface="+mj-lt"/>
              <a:buAutoNum type="arabicPeriod"/>
            </a:pPr>
            <a:r>
              <a:rPr lang="en-US" sz="2000" dirty="0" smtClean="0">
                <a:solidFill>
                  <a:srgbClr val="FF0000"/>
                </a:solidFill>
              </a:rPr>
              <a:t>Calculate the radial distribution of </a:t>
            </a:r>
            <a:r>
              <a:rPr lang="en-US" sz="2000" i="1" dirty="0" smtClean="0">
                <a:solidFill>
                  <a:srgbClr val="FF0000"/>
                </a:solidFill>
              </a:rPr>
              <a:t>E</a:t>
            </a:r>
            <a:r>
              <a:rPr lang="en-US" sz="2000" i="1" baseline="-25000" dirty="0" smtClean="0">
                <a:solidFill>
                  <a:srgbClr val="FF0000"/>
                </a:solidFill>
              </a:rPr>
              <a:t>s</a:t>
            </a:r>
            <a:r>
              <a:rPr lang="en-US" sz="2000" dirty="0" smtClean="0">
                <a:solidFill>
                  <a:srgbClr val="FF0000"/>
                </a:solidFill>
              </a:rPr>
              <a:t> for a bunch with a uniform distribution for </a:t>
            </a:r>
            <a:r>
              <a:rPr lang="en-US" sz="2000" i="1" dirty="0" err="1" smtClean="0">
                <a:solidFill>
                  <a:srgbClr val="FF0000"/>
                </a:solidFill>
              </a:rPr>
              <a:t>r</a:t>
            </a:r>
            <a:r>
              <a:rPr lang="en-US" sz="2000" i="1" dirty="0" smtClean="0">
                <a:solidFill>
                  <a:srgbClr val="FF0000"/>
                </a:solidFill>
              </a:rPr>
              <a:t>&lt;a</a:t>
            </a:r>
            <a:r>
              <a:rPr lang="en-US" sz="2000" dirty="0" smtClean="0">
                <a:solidFill>
                  <a:srgbClr val="FF0000"/>
                </a:solidFill>
              </a:rPr>
              <a:t> and with parabolic radial distribution </a:t>
            </a:r>
            <a:r>
              <a:rPr lang="en-US" sz="2000" i="1" dirty="0" err="1" smtClean="0">
                <a:solidFill>
                  <a:srgbClr val="FF0000"/>
                </a:solidFill>
              </a:rPr>
              <a:t>n(r</a:t>
            </a:r>
            <a:r>
              <a:rPr lang="en-US" sz="2000" i="1" dirty="0" smtClean="0">
                <a:solidFill>
                  <a:srgbClr val="FF0000"/>
                </a:solidFill>
              </a:rPr>
              <a:t>)=k(a</a:t>
            </a:r>
            <a:r>
              <a:rPr lang="en-US" sz="2000" i="1" baseline="30000" dirty="0" smtClean="0">
                <a:solidFill>
                  <a:srgbClr val="FF0000"/>
                </a:solidFill>
              </a:rPr>
              <a:t>2</a:t>
            </a:r>
            <a:r>
              <a:rPr lang="en-US" sz="2000" i="1" dirty="0" smtClean="0">
                <a:solidFill>
                  <a:srgbClr val="FF0000"/>
                </a:solidFill>
              </a:rPr>
              <a:t>-r</a:t>
            </a:r>
            <a:r>
              <a:rPr lang="en-US" sz="2000" i="1" baseline="30000" dirty="0" smtClean="0">
                <a:solidFill>
                  <a:srgbClr val="FF0000"/>
                </a:solidFill>
              </a:rPr>
              <a:t>2</a:t>
            </a:r>
            <a:r>
              <a:rPr lang="en-US" sz="2000" i="1" dirty="0" smtClean="0">
                <a:solidFill>
                  <a:srgbClr val="FF0000"/>
                </a:solidFill>
              </a:rPr>
              <a:t>)</a:t>
            </a:r>
            <a:r>
              <a:rPr lang="en-US" sz="2000" dirty="0" smtClean="0">
                <a:solidFill>
                  <a:srgbClr val="FF0000"/>
                </a:solidFill>
              </a:rPr>
              <a:t> for </a:t>
            </a:r>
            <a:r>
              <a:rPr lang="en-US" sz="2000" i="1" dirty="0" err="1" smtClean="0">
                <a:solidFill>
                  <a:srgbClr val="FF0000"/>
                </a:solidFill>
              </a:rPr>
              <a:t>r</a:t>
            </a:r>
            <a:r>
              <a:rPr lang="en-US" sz="2000" i="1" dirty="0" smtClean="0">
                <a:solidFill>
                  <a:srgbClr val="FF0000"/>
                </a:solidFill>
              </a:rPr>
              <a:t>&lt;a</a:t>
            </a:r>
          </a:p>
          <a:p>
            <a:pPr marL="457200" indent="-457200">
              <a:buFont typeface="+mj-lt"/>
              <a:buAutoNum type="arabicPeriod"/>
            </a:pPr>
            <a:r>
              <a:rPr lang="en-US" sz="2000" dirty="0" smtClean="0">
                <a:solidFill>
                  <a:srgbClr val="FF0000"/>
                </a:solidFill>
              </a:rPr>
              <a:t>Verify that the fields on Slide 5 and 6 </a:t>
            </a:r>
            <a:r>
              <a:rPr lang="en-US" sz="2000" i="1" dirty="0" smtClean="0">
                <a:solidFill>
                  <a:srgbClr val="FF0000"/>
                </a:solidFill>
              </a:rPr>
              <a:t>(</a:t>
            </a:r>
            <a:r>
              <a:rPr lang="en-US" sz="2000" i="1" dirty="0" err="1" smtClean="0">
                <a:solidFill>
                  <a:srgbClr val="FF0000"/>
                </a:solidFill>
              </a:rPr>
              <a:t>E</a:t>
            </a:r>
            <a:r>
              <a:rPr lang="en-US" sz="2000" i="1" baseline="-25000" dirty="0" err="1" smtClean="0">
                <a:solidFill>
                  <a:srgbClr val="FF0000"/>
                </a:solidFill>
              </a:rPr>
              <a:t>r</a:t>
            </a:r>
            <a:r>
              <a:rPr lang="en-US" sz="2000" i="1" dirty="0" smtClean="0">
                <a:solidFill>
                  <a:srgbClr val="FF0000"/>
                </a:solidFill>
              </a:rPr>
              <a:t>, </a:t>
            </a:r>
            <a:r>
              <a:rPr lang="en-US" sz="2000" i="1" dirty="0" err="1" smtClean="0">
                <a:solidFill>
                  <a:srgbClr val="FF0000"/>
                </a:solidFill>
              </a:rPr>
              <a:t>B</a:t>
            </a:r>
            <a:r>
              <a:rPr lang="en-US" sz="2000" i="1" baseline="-25000" dirty="0" err="1" smtClean="0">
                <a:solidFill>
                  <a:srgbClr val="FF0000"/>
                </a:solidFill>
                <a:latin typeface="Symbol" charset="2"/>
                <a:cs typeface="Symbol" charset="2"/>
              </a:rPr>
              <a:t>q</a:t>
            </a:r>
            <a:r>
              <a:rPr lang="en-US" sz="2000" i="1" baseline="-25000" dirty="0" smtClean="0">
                <a:solidFill>
                  <a:srgbClr val="FF0000"/>
                </a:solidFill>
              </a:rPr>
              <a:t>,</a:t>
            </a:r>
            <a:r>
              <a:rPr lang="en-US" sz="2000" i="1" dirty="0" smtClean="0">
                <a:solidFill>
                  <a:srgbClr val="FF0000"/>
                </a:solidFill>
              </a:rPr>
              <a:t> E</a:t>
            </a:r>
            <a:r>
              <a:rPr lang="en-US" sz="2000" i="1" baseline="-25000" dirty="0" smtClean="0">
                <a:solidFill>
                  <a:srgbClr val="FF0000"/>
                </a:solidFill>
              </a:rPr>
              <a:t>s</a:t>
            </a:r>
            <a:r>
              <a:rPr lang="en-US" sz="2000" i="1" dirty="0" smtClean="0">
                <a:solidFill>
                  <a:srgbClr val="FF0000"/>
                </a:solidFill>
              </a:rPr>
              <a:t>)</a:t>
            </a:r>
            <a:r>
              <a:rPr lang="en-US" sz="2000" dirty="0" smtClean="0">
                <a:solidFill>
                  <a:srgbClr val="FF0000"/>
                </a:solidFill>
              </a:rPr>
              <a:t> do not satisfy Maxwell’s equations, unless a correction term is taken into account. Calculate the leading term for the correction and show that it can be neglected as long as the bunch is much longer than </a:t>
            </a:r>
            <a:r>
              <a:rPr lang="en-US" sz="2000" i="1" dirty="0" err="1" smtClean="0">
                <a:solidFill>
                  <a:srgbClr val="FF0000"/>
                </a:solidFill>
              </a:rPr>
              <a:t>b/</a:t>
            </a:r>
            <a:r>
              <a:rPr lang="en-US" sz="2000" i="1" dirty="0" err="1" smtClean="0">
                <a:solidFill>
                  <a:srgbClr val="FF0000"/>
                </a:solidFill>
                <a:latin typeface="Symbol" charset="2"/>
                <a:cs typeface="Symbol" charset="2"/>
              </a:rPr>
              <a:t>g</a:t>
            </a:r>
            <a:r>
              <a:rPr lang="en-US" sz="2000" dirty="0" smtClean="0">
                <a:solidFill>
                  <a:srgbClr val="FF0000"/>
                </a:solidFill>
              </a:rPr>
              <a:t> </a:t>
            </a:r>
          </a:p>
          <a:p>
            <a:pPr marL="457200" indent="-457200">
              <a:buFont typeface="+mj-lt"/>
              <a:buAutoNum type="arabicPeriod"/>
            </a:pPr>
            <a:r>
              <a:rPr lang="en-US" sz="2000" dirty="0" smtClean="0">
                <a:solidFill>
                  <a:srgbClr val="FF0000"/>
                </a:solidFill>
              </a:rPr>
              <a:t>Compare the strength of transverse and longitudinal space charge forces, and find under which condition the transverse one is dominating.  </a:t>
            </a: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pic>
        <p:nvPicPr>
          <p:cNvPr id="10" name="Picture 9"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1080000" y="5715000"/>
            <a:ext cx="4029231" cy="540000"/>
          </a:xfrm>
          <a:prstGeom prst="rect">
            <a:avLst/>
          </a:prstGeom>
        </p:spPr>
      </p:pic>
      <p:pic>
        <p:nvPicPr>
          <p:cNvPr id="12" name="Picture 11" descr="latex-im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1080000" y="4593450"/>
            <a:ext cx="3531310" cy="612000"/>
          </a:xfrm>
          <a:prstGeom prst="rect">
            <a:avLst/>
          </a:prstGeom>
        </p:spPr>
      </p:pic>
      <p:sp>
        <p:nvSpPr>
          <p:cNvPr id="13" name="Snip and Round Single Corner Rectangle 12"/>
          <p:cNvSpPr/>
          <p:nvPr/>
        </p:nvSpPr>
        <p:spPr>
          <a:xfrm>
            <a:off x="762000" y="4469224"/>
            <a:ext cx="4953000" cy="2007776"/>
          </a:xfrm>
          <a:prstGeom prst="snip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8"/>
          <p:cNvSpPr>
            <a:spLocks noGrp="1"/>
          </p:cNvSpPr>
          <p:nvPr>
            <p:ph type="sldNum" sz="quarter" idx="12"/>
          </p:nvPr>
        </p:nvSpPr>
        <p:spPr/>
        <p:txBody>
          <a:bodyPr/>
          <a:lstStyle/>
          <a:p>
            <a:fld id="{2E081447-C3CE-9F4F-A689-9A72CAFF10CA}" type="slidenum">
              <a:rPr lang="en-US" smtClean="0"/>
              <a:pPr/>
              <a:t>9</a:t>
            </a:fld>
            <a:endParaRPr lang="en-US"/>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Coasting (</a:t>
            </a:r>
            <a:r>
              <a:rPr lang="en-US" sz="3400" dirty="0" err="1" smtClean="0"/>
              <a:t>unbunched</a:t>
            </a:r>
            <a:r>
              <a:rPr lang="en-US" sz="3400" dirty="0" smtClean="0"/>
              <a:t>) beams</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3" name="Content Placeholder 8"/>
          <p:cNvSpPr>
            <a:spLocks noGrp="1"/>
          </p:cNvSpPr>
          <p:nvPr>
            <p:ph idx="1"/>
          </p:nvPr>
        </p:nvSpPr>
        <p:spPr>
          <a:xfrm>
            <a:off x="417755" y="3848100"/>
            <a:ext cx="8524422" cy="838200"/>
          </a:xfrm>
        </p:spPr>
        <p:txBody>
          <a:bodyPr>
            <a:normAutofit fontScale="62500" lnSpcReduction="20000"/>
          </a:bodyPr>
          <a:lstStyle/>
          <a:p>
            <a:r>
              <a:rPr lang="en-US" dirty="0" smtClean="0">
                <a:latin typeface="+mj-lt"/>
                <a:cs typeface="Symbol" charset="2"/>
              </a:rPr>
              <a:t>We easily recast the wake field driving term in terms of impedance (by  simply using the definition of impedance), and then substitute it in the </a:t>
            </a:r>
            <a:r>
              <a:rPr lang="en-US" dirty="0" err="1" smtClean="0">
                <a:latin typeface="+mj-lt"/>
                <a:cs typeface="Symbol" charset="2"/>
              </a:rPr>
              <a:t>Vlasov</a:t>
            </a:r>
            <a:r>
              <a:rPr lang="en-US" dirty="0" smtClean="0">
                <a:latin typeface="+mj-lt"/>
                <a:cs typeface="Symbol" charset="2"/>
              </a:rPr>
              <a:t> equation</a:t>
            </a:r>
            <a:endParaRPr lang="en-US" dirty="0" smtClean="0">
              <a:latin typeface="+mj-lt"/>
            </a:endParaRPr>
          </a:p>
        </p:txBody>
      </p:sp>
      <p:pic>
        <p:nvPicPr>
          <p:cNvPr id="25" name="Picture 24"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435814" y="1880282"/>
            <a:ext cx="8423998" cy="540000"/>
          </a:xfrm>
          <a:prstGeom prst="rect">
            <a:avLst/>
          </a:prstGeom>
        </p:spPr>
      </p:pic>
      <p:pic>
        <p:nvPicPr>
          <p:cNvPr id="26" name="Picture 25" descr="latex-im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2112966" y="3032081"/>
            <a:ext cx="4912181" cy="576000"/>
          </a:xfrm>
          <a:prstGeom prst="rect">
            <a:avLst/>
          </a:prstGeom>
        </p:spPr>
      </p:pic>
      <p:pic>
        <p:nvPicPr>
          <p:cNvPr id="40" name="Picture 39" descr="latex-image-1.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1008049" y="5277849"/>
            <a:ext cx="7303920" cy="720000"/>
          </a:xfrm>
          <a:prstGeom prst="rect">
            <a:avLst/>
          </a:prstGeom>
        </p:spPr>
      </p:pic>
      <p:sp>
        <p:nvSpPr>
          <p:cNvPr id="9" name="Slide Number Placeholder 8"/>
          <p:cNvSpPr>
            <a:spLocks noGrp="1"/>
          </p:cNvSpPr>
          <p:nvPr>
            <p:ph type="sldNum" sz="quarter" idx="12"/>
          </p:nvPr>
        </p:nvSpPr>
        <p:spPr/>
        <p:txBody>
          <a:bodyPr/>
          <a:lstStyle/>
          <a:p>
            <a:fld id="{2E081447-C3CE-9F4F-A689-9A72CAFF10CA}" type="slidenum">
              <a:rPr lang="en-US" smtClean="0"/>
              <a:pPr/>
              <a:t>90</a:t>
            </a:fld>
            <a:endParaRPr lang="en-US"/>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Coasting (</a:t>
            </a:r>
            <a:r>
              <a:rPr lang="en-US" sz="3400" dirty="0" err="1" smtClean="0"/>
              <a:t>unbunched</a:t>
            </a:r>
            <a:r>
              <a:rPr lang="en-US" sz="3400" dirty="0" smtClean="0"/>
              <a:t>) beams</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3" name="Content Placeholder 8"/>
          <p:cNvSpPr>
            <a:spLocks noGrp="1"/>
          </p:cNvSpPr>
          <p:nvPr>
            <p:ph idx="1"/>
          </p:nvPr>
        </p:nvSpPr>
        <p:spPr>
          <a:xfrm>
            <a:off x="1222291" y="4191000"/>
            <a:ext cx="6841709" cy="623290"/>
          </a:xfrm>
        </p:spPr>
        <p:txBody>
          <a:bodyPr>
            <a:normAutofit fontScale="62500" lnSpcReduction="20000"/>
          </a:bodyPr>
          <a:lstStyle/>
          <a:p>
            <a:pPr>
              <a:buNone/>
            </a:pPr>
            <a:r>
              <a:rPr lang="en-US" dirty="0" smtClean="0">
                <a:latin typeface="+mj-lt"/>
                <a:cs typeface="Symbol" charset="2"/>
              </a:rPr>
              <a:t>We now change from the variable </a:t>
            </a:r>
            <a:r>
              <a:rPr lang="en-US" dirty="0" err="1" smtClean="0">
                <a:latin typeface="Symbol" charset="2"/>
                <a:cs typeface="Symbol" charset="2"/>
              </a:rPr>
              <a:t>d</a:t>
            </a:r>
            <a:r>
              <a:rPr lang="en-US" dirty="0" smtClean="0">
                <a:latin typeface="+mj-lt"/>
                <a:cs typeface="Symbol" charset="2"/>
              </a:rPr>
              <a:t> to the variable </a:t>
            </a:r>
            <a:r>
              <a:rPr lang="en-US" dirty="0" smtClean="0">
                <a:latin typeface="Symbol" charset="2"/>
                <a:cs typeface="Symbol" charset="2"/>
              </a:rPr>
              <a:t>w</a:t>
            </a:r>
            <a:r>
              <a:rPr lang="en-US" baseline="-25000" dirty="0" smtClean="0">
                <a:latin typeface="+mj-lt"/>
                <a:cs typeface="Symbol" charset="2"/>
              </a:rPr>
              <a:t>0</a:t>
            </a:r>
            <a:r>
              <a:rPr lang="en-US" dirty="0" smtClean="0">
                <a:latin typeface="+mj-lt"/>
                <a:cs typeface="Symbol" charset="2"/>
              </a:rPr>
              <a:t>, and we prefer to have a distribution function normalized to unity</a:t>
            </a:r>
            <a:endParaRPr lang="en-US" dirty="0" smtClean="0">
              <a:latin typeface="+mj-lt"/>
            </a:endParaRPr>
          </a:p>
        </p:txBody>
      </p:sp>
      <p:pic>
        <p:nvPicPr>
          <p:cNvPr id="10" name="Picture 9"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1676400" y="1905000"/>
            <a:ext cx="5225196" cy="684000"/>
          </a:xfrm>
          <a:prstGeom prst="rect">
            <a:avLst/>
          </a:prstGeom>
        </p:spPr>
      </p:pic>
      <p:pic>
        <p:nvPicPr>
          <p:cNvPr id="14" name="Picture 13" descr="latex-im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2187321" y="3087484"/>
            <a:ext cx="4364536" cy="720000"/>
          </a:xfrm>
          <a:prstGeom prst="rect">
            <a:avLst/>
          </a:prstGeom>
        </p:spPr>
      </p:pic>
      <p:pic>
        <p:nvPicPr>
          <p:cNvPr id="15" name="Picture 14" descr="latex-image-1.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3699116" y="5091435"/>
            <a:ext cx="1894737" cy="288000"/>
          </a:xfrm>
          <a:prstGeom prst="rect">
            <a:avLst/>
          </a:prstGeom>
        </p:spPr>
      </p:pic>
      <p:pic>
        <p:nvPicPr>
          <p:cNvPr id="11" name="Picture 10" descr="latex-image-1.pdf"/>
          <p:cNvPicPr>
            <a:picLocks noChangeAspect="1"/>
          </p:cNvPicPr>
          <p:nvPr/>
        </p:nvPicPr>
        <mc:AlternateContent>
          <mc:Choice xmlns:ma="http://schemas.microsoft.com/office/mac/drawingml/2008/main" Requires="ma">
            <p:blipFill>
              <a:blip r:embed="rId10"/>
              <a:stretch>
                <a:fillRect/>
              </a:stretch>
            </p:blipFill>
          </mc:Choice>
          <mc:Fallback>
            <p:blipFill>
              <a:blip r:embed="rId11"/>
              <a:stretch>
                <a:fillRect/>
              </a:stretch>
            </p:blipFill>
          </mc:Fallback>
        </mc:AlternateContent>
        <p:spPr>
          <a:xfrm>
            <a:off x="1642725" y="5743884"/>
            <a:ext cx="5733104" cy="612000"/>
          </a:xfrm>
          <a:prstGeom prst="rect">
            <a:avLst/>
          </a:prstGeom>
        </p:spPr>
      </p:pic>
      <p:sp>
        <p:nvSpPr>
          <p:cNvPr id="12" name="Slide Number Placeholder 11"/>
          <p:cNvSpPr>
            <a:spLocks noGrp="1"/>
          </p:cNvSpPr>
          <p:nvPr>
            <p:ph type="sldNum" sz="quarter" idx="12"/>
          </p:nvPr>
        </p:nvSpPr>
        <p:spPr/>
        <p:txBody>
          <a:bodyPr/>
          <a:lstStyle/>
          <a:p>
            <a:fld id="{2E081447-C3CE-9F4F-A689-9A72CAFF10CA}" type="slidenum">
              <a:rPr lang="en-US" smtClean="0"/>
              <a:pPr/>
              <a:t>91</a:t>
            </a:fld>
            <a:endParaRPr lang="en-US"/>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 name="Rounded Rectangle 16"/>
          <p:cNvSpPr/>
          <p:nvPr/>
        </p:nvSpPr>
        <p:spPr>
          <a:xfrm>
            <a:off x="1829894" y="1863619"/>
            <a:ext cx="5709538" cy="1083532"/>
          </a:xfrm>
          <a:prstGeom prst="roundRect">
            <a:avLst/>
          </a:prstGeom>
          <a:ln>
            <a:solidFill>
              <a:srgbClr val="3366FF"/>
            </a:solidFill>
            <a:headEnd type="none" w="med" len="med"/>
            <a:tailEnd type="none" w="med" len="med"/>
          </a:ln>
          <a:effectLst>
            <a:outerShdw blurRad="40000" dist="61087"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Autofit/>
          </a:bodyPr>
          <a:lstStyle/>
          <a:p>
            <a:r>
              <a:rPr lang="en-US" sz="3400" dirty="0" smtClean="0"/>
              <a:t>Coasting (</a:t>
            </a:r>
            <a:r>
              <a:rPr lang="en-US" sz="3400" dirty="0" err="1" smtClean="0"/>
              <a:t>unbunched</a:t>
            </a:r>
            <a:r>
              <a:rPr lang="en-US" sz="3400" dirty="0" smtClean="0"/>
              <a:t>) beams</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pic>
        <p:nvPicPr>
          <p:cNvPr id="9" name="Picture 8"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2028319" y="1969965"/>
            <a:ext cx="5381633" cy="900000"/>
          </a:xfrm>
          <a:prstGeom prst="rect">
            <a:avLst/>
          </a:prstGeom>
        </p:spPr>
      </p:pic>
      <p:sp>
        <p:nvSpPr>
          <p:cNvPr id="16" name="Content Placeholder 8"/>
          <p:cNvSpPr>
            <a:spLocks noGrp="1"/>
          </p:cNvSpPr>
          <p:nvPr>
            <p:ph idx="1"/>
          </p:nvPr>
        </p:nvSpPr>
        <p:spPr>
          <a:xfrm>
            <a:off x="650007" y="3335522"/>
            <a:ext cx="8001024" cy="3048000"/>
          </a:xfrm>
        </p:spPr>
        <p:txBody>
          <a:bodyPr>
            <a:normAutofit fontScale="55000" lnSpcReduction="20000"/>
          </a:bodyPr>
          <a:lstStyle/>
          <a:p>
            <a:r>
              <a:rPr lang="en-US" dirty="0" smtClean="0">
                <a:latin typeface="+mj-lt"/>
                <a:cs typeface="Symbol" charset="2"/>
              </a:rPr>
              <a:t>If we specify the momentum (or equivalently, revolution frequency) distribution, the previous dispersion relation can be used to find the solutions </a:t>
            </a:r>
            <a:r>
              <a:rPr lang="en-US" dirty="0" smtClean="0">
                <a:latin typeface="Symbol" charset="2"/>
                <a:cs typeface="Symbol" charset="2"/>
              </a:rPr>
              <a:t>W</a:t>
            </a:r>
            <a:r>
              <a:rPr lang="en-US" dirty="0" smtClean="0">
                <a:latin typeface="+mj-lt"/>
                <a:cs typeface="Symbol" charset="2"/>
              </a:rPr>
              <a:t>, expressing the frequency shift</a:t>
            </a:r>
          </a:p>
          <a:p>
            <a:r>
              <a:rPr lang="en-US" dirty="0" smtClean="0">
                <a:latin typeface="+mj-lt"/>
                <a:cs typeface="Symbol" charset="2"/>
              </a:rPr>
              <a:t>Complex solutions with positive imaginary part indicate instability</a:t>
            </a:r>
          </a:p>
          <a:p>
            <a:r>
              <a:rPr lang="en-US" dirty="0" smtClean="0">
                <a:latin typeface="+mj-lt"/>
                <a:cs typeface="Symbol" charset="2"/>
              </a:rPr>
              <a:t>The use of the dispersion relation is often to consider Z</a:t>
            </a:r>
            <a:r>
              <a:rPr lang="en-US" baseline="-25000" dirty="0" smtClean="0">
                <a:latin typeface="+mj-lt"/>
                <a:cs typeface="Symbol" charset="2"/>
              </a:rPr>
              <a:t>0</a:t>
            </a:r>
            <a:r>
              <a:rPr lang="en-US" baseline="30000" dirty="0" smtClean="0">
                <a:latin typeface="+mj-lt"/>
                <a:cs typeface="Symbol" charset="2"/>
              </a:rPr>
              <a:t>||</a:t>
            </a:r>
            <a:r>
              <a:rPr lang="en-US" dirty="0" smtClean="0">
                <a:latin typeface="+mj-lt"/>
                <a:cs typeface="Symbol" charset="2"/>
              </a:rPr>
              <a:t>(</a:t>
            </a:r>
            <a:r>
              <a:rPr lang="en-US" dirty="0" smtClean="0">
                <a:latin typeface="Symbol" charset="2"/>
                <a:cs typeface="Symbol" charset="2"/>
              </a:rPr>
              <a:t>W</a:t>
            </a:r>
            <a:r>
              <a:rPr lang="en-US" dirty="0" smtClean="0">
                <a:latin typeface="+mj-lt"/>
                <a:cs typeface="Symbol" charset="2"/>
              </a:rPr>
              <a:t>) as a free complex number and then draw in the complex (impedance) plane the curve </a:t>
            </a:r>
            <a:r>
              <a:rPr lang="en-US" dirty="0" err="1" smtClean="0">
                <a:latin typeface="+mj-lt"/>
                <a:cs typeface="Symbol" charset="2"/>
              </a:rPr>
              <a:t>Im[</a:t>
            </a:r>
            <a:r>
              <a:rPr lang="en-US" dirty="0" err="1" smtClean="0">
                <a:latin typeface="Symbol" charset="2"/>
                <a:cs typeface="Symbol" charset="2"/>
              </a:rPr>
              <a:t>W</a:t>
            </a:r>
            <a:r>
              <a:rPr lang="en-US" dirty="0" smtClean="0">
                <a:latin typeface="+mj-lt"/>
                <a:cs typeface="Symbol" charset="2"/>
              </a:rPr>
              <a:t>]=0, which is the stability boundary separating the stable region (</a:t>
            </a:r>
            <a:r>
              <a:rPr lang="en-US" dirty="0" err="1" smtClean="0">
                <a:latin typeface="+mj-lt"/>
                <a:cs typeface="Symbol" charset="2"/>
              </a:rPr>
              <a:t>Im[</a:t>
            </a:r>
            <a:r>
              <a:rPr lang="en-US" dirty="0" err="1" smtClean="0">
                <a:latin typeface="Symbol" charset="2"/>
                <a:cs typeface="Symbol" charset="2"/>
              </a:rPr>
              <a:t>W</a:t>
            </a:r>
            <a:r>
              <a:rPr lang="en-US" dirty="0" smtClean="0">
                <a:latin typeface="+mj-lt"/>
                <a:cs typeface="Symbol" charset="2"/>
              </a:rPr>
              <a:t>]&lt;0) from the unstable region (</a:t>
            </a:r>
            <a:r>
              <a:rPr lang="en-US" dirty="0" err="1" smtClean="0">
                <a:latin typeface="+mj-lt"/>
                <a:cs typeface="Symbol" charset="2"/>
              </a:rPr>
              <a:t>Im[</a:t>
            </a:r>
            <a:r>
              <a:rPr lang="en-US" dirty="0" err="1" smtClean="0">
                <a:latin typeface="Symbol" charset="2"/>
                <a:cs typeface="Symbol" charset="2"/>
              </a:rPr>
              <a:t>W</a:t>
            </a:r>
            <a:r>
              <a:rPr lang="en-US" dirty="0" smtClean="0">
                <a:latin typeface="+mj-lt"/>
                <a:cs typeface="Symbol" charset="2"/>
              </a:rPr>
              <a:t>]&gt;0)</a:t>
            </a:r>
          </a:p>
          <a:p>
            <a:r>
              <a:rPr lang="en-US" dirty="0" smtClean="0">
                <a:latin typeface="+mj-lt"/>
                <a:cs typeface="Symbol" charset="2"/>
              </a:rPr>
              <a:t>Then care must be taken that the impedance of the machine falls within the stability region</a:t>
            </a:r>
          </a:p>
          <a:p>
            <a:r>
              <a:rPr lang="en-US" dirty="0" smtClean="0">
                <a:latin typeface="+mj-lt"/>
                <a:cs typeface="Symbol" charset="2"/>
              </a:rPr>
              <a:t>This approach is usually considered valid both for coasting beams and for long bunched beams with slow synchrotron motion (</a:t>
            </a:r>
            <a:r>
              <a:rPr lang="en-US" dirty="0" err="1" smtClean="0">
                <a:latin typeface="+mj-lt"/>
                <a:cs typeface="Symbol" charset="2"/>
              </a:rPr>
              <a:t>Boussard</a:t>
            </a:r>
            <a:r>
              <a:rPr lang="en-US" dirty="0" smtClean="0">
                <a:latin typeface="+mj-lt"/>
                <a:cs typeface="Symbol" charset="2"/>
              </a:rPr>
              <a:t> criterion)</a:t>
            </a:r>
            <a:endParaRPr lang="en-US" dirty="0" smtClean="0">
              <a:latin typeface="+mj-lt"/>
            </a:endParaRPr>
          </a:p>
        </p:txBody>
      </p:sp>
      <p:sp>
        <p:nvSpPr>
          <p:cNvPr id="18" name="TextBox 17"/>
          <p:cNvSpPr txBox="1"/>
          <p:nvPr/>
        </p:nvSpPr>
        <p:spPr>
          <a:xfrm>
            <a:off x="5116373" y="1479139"/>
            <a:ext cx="2057400" cy="369332"/>
          </a:xfrm>
          <a:prstGeom prst="rect">
            <a:avLst/>
          </a:prstGeom>
          <a:noFill/>
        </p:spPr>
        <p:txBody>
          <a:bodyPr wrap="square" rtlCol="0">
            <a:spAutoFit/>
          </a:bodyPr>
          <a:lstStyle/>
          <a:p>
            <a:r>
              <a:rPr lang="en-US" b="1" dirty="0" smtClean="0">
                <a:solidFill>
                  <a:srgbClr val="0000FF"/>
                </a:solidFill>
              </a:rPr>
              <a:t>Dispersion relation</a:t>
            </a:r>
            <a:endParaRPr lang="en-US" b="1" dirty="0">
              <a:solidFill>
                <a:srgbClr val="0000FF"/>
              </a:solidFill>
            </a:endParaRPr>
          </a:p>
        </p:txBody>
      </p:sp>
      <p:sp>
        <p:nvSpPr>
          <p:cNvPr id="10" name="Slide Number Placeholder 9"/>
          <p:cNvSpPr>
            <a:spLocks noGrp="1"/>
          </p:cNvSpPr>
          <p:nvPr>
            <p:ph type="sldNum" sz="quarter" idx="12"/>
          </p:nvPr>
        </p:nvSpPr>
        <p:spPr/>
        <p:txBody>
          <a:bodyPr/>
          <a:lstStyle/>
          <a:p>
            <a:fld id="{2E081447-C3CE-9F4F-A689-9A72CAFF10CA}" type="slidenum">
              <a:rPr lang="en-US" smtClean="0"/>
              <a:pPr/>
              <a:t>92</a:t>
            </a:fld>
            <a:endParaRPr lang="en-US"/>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Coasting (</a:t>
            </a:r>
            <a:r>
              <a:rPr lang="en-US" sz="3400" dirty="0" err="1" smtClean="0"/>
              <a:t>unbunched</a:t>
            </a:r>
            <a:r>
              <a:rPr lang="en-US" sz="3400" dirty="0" smtClean="0"/>
              <a:t>) beams</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6" name="Content Placeholder 8"/>
          <p:cNvSpPr>
            <a:spLocks noGrp="1"/>
          </p:cNvSpPr>
          <p:nvPr>
            <p:ph idx="1"/>
          </p:nvPr>
        </p:nvSpPr>
        <p:spPr>
          <a:xfrm>
            <a:off x="620482" y="4391969"/>
            <a:ext cx="8001024" cy="2251011"/>
          </a:xfrm>
        </p:spPr>
        <p:txBody>
          <a:bodyPr>
            <a:normAutofit fontScale="55000" lnSpcReduction="20000"/>
          </a:bodyPr>
          <a:lstStyle/>
          <a:p>
            <a:pPr>
              <a:buClr>
                <a:schemeClr val="tx1"/>
              </a:buClr>
            </a:pPr>
            <a:r>
              <a:rPr lang="en-US" b="1" dirty="0" smtClean="0">
                <a:solidFill>
                  <a:srgbClr val="FF0000"/>
                </a:solidFill>
                <a:latin typeface="+mj-lt"/>
                <a:cs typeface="Symbol" charset="2"/>
              </a:rPr>
              <a:t>Exercise:</a:t>
            </a:r>
            <a:r>
              <a:rPr lang="en-US" dirty="0" smtClean="0">
                <a:solidFill>
                  <a:srgbClr val="FF0000"/>
                </a:solidFill>
                <a:latin typeface="+mj-lt"/>
                <a:cs typeface="Symbol" charset="2"/>
              </a:rPr>
              <a:t> Show that, if the beam is monochromatic (i.e., all particles circulate with the same revolution frequency </a:t>
            </a:r>
            <a:r>
              <a:rPr lang="en-US" dirty="0" smtClean="0">
                <a:solidFill>
                  <a:srgbClr val="FF0000"/>
                </a:solidFill>
                <a:latin typeface="Symbol" charset="2"/>
                <a:cs typeface="Symbol" charset="2"/>
              </a:rPr>
              <a:t>w</a:t>
            </a:r>
            <a:r>
              <a:rPr lang="en-US" baseline="-25000" dirty="0" smtClean="0">
                <a:solidFill>
                  <a:srgbClr val="FF0000"/>
                </a:solidFill>
                <a:latin typeface="+mj-lt"/>
                <a:cs typeface="Symbol" charset="2"/>
              </a:rPr>
              <a:t>0</a:t>
            </a:r>
            <a:r>
              <a:rPr lang="en-US" dirty="0" smtClean="0">
                <a:solidFill>
                  <a:srgbClr val="FF0000"/>
                </a:solidFill>
                <a:latin typeface="+mj-lt"/>
                <a:cs typeface="Symbol" charset="2"/>
              </a:rPr>
              <a:t>), it is always unstable above transition with a capacitive impedance (e.g. space charge) and below transition with an inductive impedance.</a:t>
            </a:r>
            <a:r>
              <a:rPr lang="en-US" dirty="0" smtClean="0">
                <a:latin typeface="+mj-lt"/>
                <a:cs typeface="Symbol" charset="2"/>
              </a:rPr>
              <a:t> The instability with space charge above transition is simply a negative mass instability</a:t>
            </a:r>
          </a:p>
          <a:p>
            <a:r>
              <a:rPr lang="en-US" dirty="0" smtClean="0">
                <a:latin typeface="+mj-lt"/>
                <a:cs typeface="Symbol" charset="2"/>
              </a:rPr>
              <a:t>Different distributions have different stability regions, whose extension depends on the thickness of the tails of the distribution (see above). The mechanism behind the existence of a stability region is Landau damping (stabilization through spread of the frequencies), hence it is wider for larger spreads.   </a:t>
            </a:r>
            <a:endParaRPr lang="en-US" dirty="0" smtClean="0">
              <a:latin typeface="+mj-lt"/>
            </a:endParaRPr>
          </a:p>
        </p:txBody>
      </p:sp>
      <p:pic>
        <p:nvPicPr>
          <p:cNvPr id="10" name="Picture 9" descr="fig3_10.pdf"/>
          <p:cNvPicPr>
            <a:picLocks noChangeAspect="1"/>
          </p:cNvPicPr>
          <p:nvPr/>
        </p:nvPicPr>
        <mc:AlternateContent>
          <mc:Choice xmlns:ma="http://schemas.microsoft.com/office/mac/drawingml/2008/main" Requires="ma">
            <p:blipFill>
              <a:blip r:embed="rId4">
                <a:alphaModFix/>
                <a:lum/>
              </a:blip>
              <a:stretch>
                <a:fillRect/>
              </a:stretch>
            </p:blipFill>
          </mc:Choice>
          <mc:Fallback>
            <p:blipFill>
              <a:blip r:embed="rId5">
                <a:alphaModFix/>
                <a:lum/>
              </a:blip>
              <a:stretch>
                <a:fillRect/>
              </a:stretch>
            </p:blipFill>
          </mc:Fallback>
        </mc:AlternateContent>
        <p:spPr>
          <a:xfrm>
            <a:off x="1599766" y="1417638"/>
            <a:ext cx="6464234" cy="2880000"/>
          </a:xfrm>
          <a:prstGeom prst="rect">
            <a:avLst/>
          </a:prstGeom>
        </p:spPr>
      </p:pic>
      <p:sp>
        <p:nvSpPr>
          <p:cNvPr id="7" name="Slide Number Placeholder 6"/>
          <p:cNvSpPr>
            <a:spLocks noGrp="1"/>
          </p:cNvSpPr>
          <p:nvPr>
            <p:ph type="sldNum" sz="quarter" idx="12"/>
          </p:nvPr>
        </p:nvSpPr>
        <p:spPr/>
        <p:txBody>
          <a:bodyPr/>
          <a:lstStyle/>
          <a:p>
            <a:fld id="{2E081447-C3CE-9F4F-A689-9A72CAFF10CA}" type="slidenum">
              <a:rPr lang="en-US" smtClean="0"/>
              <a:pPr/>
              <a:t>93</a:t>
            </a:fld>
            <a:endParaRPr lang="en-US"/>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tangle 8"/>
          <p:cNvSpPr/>
          <p:nvPr/>
        </p:nvSpPr>
        <p:spPr>
          <a:xfrm>
            <a:off x="4495799" y="1400682"/>
            <a:ext cx="3962401" cy="5071339"/>
          </a:xfrm>
          <a:prstGeom prst="rect">
            <a:avLst/>
          </a:prstGeom>
          <a:solidFill>
            <a:srgbClr val="CCFFCC">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3400" dirty="0" smtClean="0"/>
              <a:t>Coasting (</a:t>
            </a:r>
            <a:r>
              <a:rPr lang="en-US" sz="3400" dirty="0" err="1" smtClean="0"/>
              <a:t>unbunched</a:t>
            </a:r>
            <a:r>
              <a:rPr lang="en-US" sz="3400" dirty="0" smtClean="0"/>
              <a:t>) beams</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6" name="Content Placeholder 8"/>
          <p:cNvSpPr>
            <a:spLocks noGrp="1"/>
          </p:cNvSpPr>
          <p:nvPr>
            <p:ph idx="1"/>
          </p:nvPr>
        </p:nvSpPr>
        <p:spPr>
          <a:xfrm>
            <a:off x="269787" y="1400682"/>
            <a:ext cx="3740660" cy="5071339"/>
          </a:xfrm>
        </p:spPr>
        <p:txBody>
          <a:bodyPr>
            <a:normAutofit fontScale="55000" lnSpcReduction="20000"/>
          </a:bodyPr>
          <a:lstStyle/>
          <a:p>
            <a:pPr>
              <a:buClr>
                <a:schemeClr val="tx1"/>
              </a:buClr>
            </a:pPr>
            <a:r>
              <a:rPr lang="en-US" dirty="0" smtClean="0">
                <a:latin typeface="+mj-lt"/>
                <a:cs typeface="Symbol" charset="2"/>
              </a:rPr>
              <a:t>It can be shown that, for a given impedance, the dispersion relation always has two solutions, with opposite signs of Re[</a:t>
            </a:r>
            <a:r>
              <a:rPr lang="en-US" dirty="0" smtClean="0">
                <a:latin typeface="Symbol" charset="2"/>
                <a:cs typeface="Symbol" charset="2"/>
              </a:rPr>
              <a:t>W</a:t>
            </a:r>
            <a:r>
              <a:rPr lang="en-US" dirty="0" smtClean="0">
                <a:latin typeface="+mj-lt"/>
                <a:cs typeface="Symbol" charset="2"/>
              </a:rPr>
              <a:t>-n</a:t>
            </a:r>
            <a:r>
              <a:rPr lang="en-US" dirty="0" smtClean="0">
                <a:latin typeface="Symbol" charset="2"/>
                <a:cs typeface="Symbol" charset="2"/>
              </a:rPr>
              <a:t>w</a:t>
            </a:r>
            <a:r>
              <a:rPr lang="en-US" baseline="-25000" dirty="0" smtClean="0">
                <a:latin typeface="+mj-lt"/>
                <a:cs typeface="Symbol" charset="2"/>
              </a:rPr>
              <a:t>0</a:t>
            </a:r>
            <a:r>
              <a:rPr lang="en-US" dirty="0" smtClean="0">
                <a:latin typeface="+mj-lt"/>
                <a:cs typeface="Symbol" charset="2"/>
              </a:rPr>
              <a:t>], corresponding to a fast wave and a slow wave. Both are stable inside the stability region, whereas the slow wave is unstable outside of it (the fast wave is always stable)</a:t>
            </a:r>
          </a:p>
          <a:p>
            <a:r>
              <a:rPr lang="en-US" dirty="0" smtClean="0">
                <a:latin typeface="+mj-lt"/>
                <a:cs typeface="Symbol" charset="2"/>
              </a:rPr>
              <a:t>Fast and slow wave can be clearly seen in the </a:t>
            </a:r>
            <a:r>
              <a:rPr lang="en-US" dirty="0" err="1" smtClean="0">
                <a:latin typeface="+mj-lt"/>
                <a:cs typeface="Symbol" charset="2"/>
              </a:rPr>
              <a:t>Schottky</a:t>
            </a:r>
            <a:r>
              <a:rPr lang="en-US" dirty="0" smtClean="0">
                <a:latin typeface="+mj-lt"/>
                <a:cs typeface="Symbol" charset="2"/>
              </a:rPr>
              <a:t> spectrum of the beam, i.e. the Fourier transform of a wide-band pick up installed in a ring. When no significant coherent motion is present (i.e. for weak space charge and low impedance), the </a:t>
            </a:r>
            <a:r>
              <a:rPr lang="en-US" dirty="0" err="1" smtClean="0">
                <a:latin typeface="+mj-lt"/>
                <a:cs typeface="Symbol" charset="2"/>
              </a:rPr>
              <a:t>Schottky</a:t>
            </a:r>
            <a:r>
              <a:rPr lang="en-US" dirty="0" smtClean="0">
                <a:latin typeface="+mj-lt"/>
                <a:cs typeface="Symbol" charset="2"/>
              </a:rPr>
              <a:t> spectrum simply shows lines centered at multiples of </a:t>
            </a:r>
            <a:r>
              <a:rPr lang="en-US" dirty="0" smtClean="0">
                <a:latin typeface="Symbol" charset="2"/>
                <a:cs typeface="Symbol" charset="2"/>
              </a:rPr>
              <a:t>w</a:t>
            </a:r>
            <a:r>
              <a:rPr lang="en-US" baseline="-25000" dirty="0" smtClean="0">
                <a:latin typeface="+mj-lt"/>
                <a:cs typeface="Symbol" charset="2"/>
              </a:rPr>
              <a:t>0</a:t>
            </a:r>
            <a:r>
              <a:rPr lang="en-US" dirty="0" smtClean="0">
                <a:latin typeface="+mj-lt"/>
                <a:cs typeface="Symbol" charset="2"/>
              </a:rPr>
              <a:t> whose width can be related to the momentum spread of the beam.</a:t>
            </a:r>
            <a:endParaRPr lang="en-US" dirty="0" smtClean="0">
              <a:latin typeface="+mj-lt"/>
            </a:endParaRPr>
          </a:p>
        </p:txBody>
      </p:sp>
      <p:pic>
        <p:nvPicPr>
          <p:cNvPr id="7" name="Picture 6" descr="fig3_3.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4495799" y="1400682"/>
            <a:ext cx="3734522" cy="5040000"/>
          </a:xfrm>
          <a:prstGeom prst="rect">
            <a:avLst/>
          </a:prstGeom>
        </p:spPr>
      </p:pic>
      <p:sp>
        <p:nvSpPr>
          <p:cNvPr id="8" name="Slide Number Placeholder 7"/>
          <p:cNvSpPr>
            <a:spLocks noGrp="1"/>
          </p:cNvSpPr>
          <p:nvPr>
            <p:ph type="sldNum" sz="quarter" idx="12"/>
          </p:nvPr>
        </p:nvSpPr>
        <p:spPr/>
        <p:txBody>
          <a:bodyPr/>
          <a:lstStyle/>
          <a:p>
            <a:fld id="{2E081447-C3CE-9F4F-A689-9A72CAFF10CA}" type="slidenum">
              <a:rPr lang="en-US" smtClean="0"/>
              <a:pPr/>
              <a:t>94</a:t>
            </a:fld>
            <a:endParaRPr lang="en-US"/>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Coasting (</a:t>
            </a:r>
            <a:r>
              <a:rPr lang="en-US" sz="3400" dirty="0" err="1" smtClean="0"/>
              <a:t>unbunched</a:t>
            </a:r>
            <a:r>
              <a:rPr lang="en-US" sz="3400" dirty="0" smtClean="0"/>
              <a:t>) beams</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6" name="Content Placeholder 8"/>
          <p:cNvSpPr>
            <a:spLocks noGrp="1"/>
          </p:cNvSpPr>
          <p:nvPr>
            <p:ph idx="1"/>
          </p:nvPr>
        </p:nvSpPr>
        <p:spPr>
          <a:xfrm>
            <a:off x="5222685" y="1475959"/>
            <a:ext cx="3525169" cy="4848641"/>
          </a:xfrm>
        </p:spPr>
        <p:txBody>
          <a:bodyPr>
            <a:normAutofit fontScale="70000" lnSpcReduction="20000"/>
          </a:bodyPr>
          <a:lstStyle/>
          <a:p>
            <a:pPr>
              <a:buClr>
                <a:schemeClr val="tx1"/>
              </a:buClr>
            </a:pPr>
            <a:r>
              <a:rPr lang="en-US" dirty="0" smtClean="0">
                <a:latin typeface="+mj-lt"/>
                <a:cs typeface="Symbol" charset="2"/>
              </a:rPr>
              <a:t>A dip in the momentum distribution function strongly reduces the stability region. However, the instability only serves the purpose to fill the dip and create a stable distribution</a:t>
            </a:r>
          </a:p>
          <a:p>
            <a:pPr>
              <a:buClr>
                <a:schemeClr val="tx1"/>
              </a:buClr>
            </a:pPr>
            <a:r>
              <a:rPr lang="en-US" dirty="0" smtClean="0">
                <a:latin typeface="+mj-lt"/>
                <a:cs typeface="Symbol" charset="2"/>
              </a:rPr>
              <a:t>Beside the stability boundary, it is also useful to draw all curves </a:t>
            </a:r>
            <a:r>
              <a:rPr lang="en-US" dirty="0" err="1" smtClean="0">
                <a:latin typeface="+mj-lt"/>
                <a:cs typeface="Symbol" charset="2"/>
              </a:rPr>
              <a:t>Im[</a:t>
            </a:r>
            <a:r>
              <a:rPr lang="en-US" dirty="0" err="1" smtClean="0">
                <a:latin typeface="Symbol" charset="2"/>
                <a:cs typeface="Symbol" charset="2"/>
              </a:rPr>
              <a:t>W</a:t>
            </a:r>
            <a:r>
              <a:rPr lang="en-US" dirty="0" smtClean="0">
                <a:latin typeface="+mj-lt"/>
                <a:cs typeface="Symbol" charset="2"/>
              </a:rPr>
              <a:t>]=</a:t>
            </a:r>
            <a:r>
              <a:rPr lang="en-US" dirty="0" err="1" smtClean="0">
                <a:latin typeface="+mj-lt"/>
                <a:cs typeface="Symbol" charset="2"/>
              </a:rPr>
              <a:t>k</a:t>
            </a:r>
            <a:r>
              <a:rPr lang="en-US" dirty="0" smtClean="0">
                <a:latin typeface="+mj-lt"/>
                <a:cs typeface="Symbol" charset="2"/>
              </a:rPr>
              <a:t> in the impedance plane, so that the growth time of an instability for a given impedance working point can be deduced from the instability chart. </a:t>
            </a:r>
            <a:endParaRPr lang="en-US" dirty="0" smtClean="0">
              <a:latin typeface="+mj-lt"/>
            </a:endParaRPr>
          </a:p>
        </p:txBody>
      </p:sp>
      <p:pic>
        <p:nvPicPr>
          <p:cNvPr id="7" name="Picture 6" descr="fig3_11.pdf"/>
          <p:cNvPicPr>
            <a:picLocks noChangeAspect="1"/>
          </p:cNvPicPr>
          <p:nvPr/>
        </p:nvPicPr>
        <mc:AlternateContent>
          <mc:Choice xmlns:ma="http://schemas.microsoft.com/office/mac/drawingml/2008/main" Requires="ma">
            <p:blipFill>
              <a:blip r:embed="rId4"/>
              <a:srcRect t="7852" b="11778"/>
              <a:stretch>
                <a:fillRect/>
              </a:stretch>
            </p:blipFill>
          </mc:Choice>
          <mc:Fallback>
            <p:blipFill>
              <a:blip r:embed="rId5"/>
              <a:srcRect t="7852" b="11778"/>
              <a:stretch>
                <a:fillRect/>
              </a:stretch>
            </p:blipFill>
          </mc:Fallback>
        </mc:AlternateContent>
        <p:spPr>
          <a:xfrm>
            <a:off x="127507" y="1460033"/>
            <a:ext cx="4918338" cy="2603972"/>
          </a:xfrm>
          <a:prstGeom prst="rect">
            <a:avLst/>
          </a:prstGeom>
        </p:spPr>
      </p:pic>
      <p:pic>
        <p:nvPicPr>
          <p:cNvPr id="8" name="Picture 7" descr="fig3_12.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607820" y="4100092"/>
            <a:ext cx="3914656" cy="2520000"/>
          </a:xfrm>
          <a:prstGeom prst="rect">
            <a:avLst/>
          </a:prstGeom>
        </p:spPr>
      </p:pic>
      <p:sp>
        <p:nvSpPr>
          <p:cNvPr id="9" name="Slide Number Placeholder 8"/>
          <p:cNvSpPr>
            <a:spLocks noGrp="1"/>
          </p:cNvSpPr>
          <p:nvPr>
            <p:ph type="sldNum" sz="quarter" idx="12"/>
          </p:nvPr>
        </p:nvSpPr>
        <p:spPr/>
        <p:txBody>
          <a:bodyPr/>
          <a:lstStyle/>
          <a:p>
            <a:fld id="{2E081447-C3CE-9F4F-A689-9A72CAFF10CA}" type="slidenum">
              <a:rPr lang="en-US" smtClean="0"/>
              <a:pPr/>
              <a:t>95</a:t>
            </a:fld>
            <a:endParaRPr lang="en-US"/>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Rounded Rectangle 11"/>
          <p:cNvSpPr/>
          <p:nvPr/>
        </p:nvSpPr>
        <p:spPr>
          <a:xfrm>
            <a:off x="1994083" y="4887172"/>
            <a:ext cx="4949599" cy="1083532"/>
          </a:xfrm>
          <a:prstGeom prst="roundRect">
            <a:avLst/>
          </a:prstGeom>
          <a:ln>
            <a:solidFill>
              <a:srgbClr val="3366FF"/>
            </a:solidFill>
            <a:headEnd type="none" w="med" len="med"/>
            <a:tailEnd type="none" w="med" len="med"/>
          </a:ln>
          <a:effectLst>
            <a:outerShdw blurRad="40000" dist="61087"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Autofit/>
          </a:bodyPr>
          <a:lstStyle/>
          <a:p>
            <a:r>
              <a:rPr lang="en-US" sz="3400" dirty="0" smtClean="0"/>
              <a:t>Coasting (</a:t>
            </a:r>
            <a:r>
              <a:rPr lang="en-US" sz="3400" dirty="0" err="1" smtClean="0"/>
              <a:t>unbunched</a:t>
            </a:r>
            <a:r>
              <a:rPr lang="en-US" sz="3400" dirty="0" smtClean="0"/>
              <a:t>) beams</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6" name="Content Placeholder 8"/>
          <p:cNvSpPr>
            <a:spLocks noGrp="1"/>
          </p:cNvSpPr>
          <p:nvPr>
            <p:ph idx="1"/>
          </p:nvPr>
        </p:nvSpPr>
        <p:spPr>
          <a:xfrm>
            <a:off x="457201" y="1475959"/>
            <a:ext cx="8290654" cy="2181641"/>
          </a:xfrm>
        </p:spPr>
        <p:txBody>
          <a:bodyPr>
            <a:normAutofit fontScale="55000" lnSpcReduction="20000"/>
          </a:bodyPr>
          <a:lstStyle/>
          <a:p>
            <a:pPr>
              <a:buClr>
                <a:schemeClr val="tx1"/>
              </a:buClr>
            </a:pPr>
            <a:r>
              <a:rPr lang="en-US" dirty="0" smtClean="0">
                <a:latin typeface="+mj-lt"/>
                <a:cs typeface="Symbol" charset="2"/>
              </a:rPr>
              <a:t>If the detailed spectral information is not available and the dispersion relation cannot be solved in detail to determine a stability region, the simplified so called ‘</a:t>
            </a:r>
            <a:r>
              <a:rPr lang="en-US" dirty="0" err="1" smtClean="0">
                <a:latin typeface="+mj-lt"/>
                <a:cs typeface="Symbol" charset="2"/>
              </a:rPr>
              <a:t>Keil</a:t>
            </a:r>
            <a:r>
              <a:rPr lang="en-US" dirty="0" smtClean="0">
                <a:latin typeface="+mj-lt"/>
                <a:cs typeface="Symbol" charset="2"/>
              </a:rPr>
              <a:t>-Schnell’ criterion for stability can be used</a:t>
            </a:r>
          </a:p>
          <a:p>
            <a:pPr>
              <a:buClr>
                <a:schemeClr val="tx1"/>
              </a:buClr>
            </a:pPr>
            <a:r>
              <a:rPr lang="en-US" dirty="0" smtClean="0">
                <a:latin typeface="+mj-lt"/>
                <a:cs typeface="Symbol" charset="2"/>
              </a:rPr>
              <a:t>It is a handy formula and gives a rough estimate whether the beam is stable or not against microwave instability. F is a form factor always close to 1.</a:t>
            </a:r>
          </a:p>
          <a:p>
            <a:pPr>
              <a:buClr>
                <a:schemeClr val="tx1"/>
              </a:buClr>
            </a:pPr>
            <a:r>
              <a:rPr lang="en-US" dirty="0" smtClean="0">
                <a:latin typeface="+mj-lt"/>
                <a:cs typeface="Symbol" charset="2"/>
              </a:rPr>
              <a:t>It can be applied to bunched beams, as well, provided that the growth rate of the instability is much larger than the synchrotron frequency and the wavelength of the perturbation (~R/</a:t>
            </a:r>
            <a:r>
              <a:rPr lang="en-US" dirty="0" err="1" smtClean="0">
                <a:latin typeface="+mj-lt"/>
                <a:cs typeface="Symbol" charset="2"/>
              </a:rPr>
              <a:t>n</a:t>
            </a:r>
            <a:r>
              <a:rPr lang="en-US" dirty="0" smtClean="0">
                <a:latin typeface="+mj-lt"/>
                <a:cs typeface="Symbol" charset="2"/>
              </a:rPr>
              <a:t>) is much smaller than bunch length (~4</a:t>
            </a:r>
            <a:r>
              <a:rPr lang="en-US" dirty="0" smtClean="0">
                <a:latin typeface="Symbol" charset="2"/>
                <a:cs typeface="Symbol" charset="2"/>
              </a:rPr>
              <a:t>s</a:t>
            </a:r>
            <a:r>
              <a:rPr lang="en-US" baseline="-25000" dirty="0" smtClean="0">
                <a:latin typeface="+mj-lt"/>
                <a:cs typeface="Symbol" charset="2"/>
              </a:rPr>
              <a:t>z</a:t>
            </a:r>
            <a:r>
              <a:rPr lang="en-US" dirty="0" smtClean="0">
                <a:latin typeface="+mj-lt"/>
                <a:cs typeface="Symbol" charset="2"/>
              </a:rPr>
              <a:t>) </a:t>
            </a:r>
            <a:endParaRPr lang="en-US" dirty="0" smtClean="0">
              <a:latin typeface="+mj-lt"/>
            </a:endParaRPr>
          </a:p>
        </p:txBody>
      </p:sp>
      <p:pic>
        <p:nvPicPr>
          <p:cNvPr id="9" name="Picture 8" descr="latex-image-1.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2362200" y="3810000"/>
            <a:ext cx="3888000" cy="720000"/>
          </a:xfrm>
          <a:prstGeom prst="rect">
            <a:avLst/>
          </a:prstGeom>
        </p:spPr>
      </p:pic>
      <p:sp>
        <p:nvSpPr>
          <p:cNvPr id="13" name="TextBox 12"/>
          <p:cNvSpPr txBox="1"/>
          <p:nvPr/>
        </p:nvSpPr>
        <p:spPr>
          <a:xfrm>
            <a:off x="4876867" y="6053795"/>
            <a:ext cx="2157675" cy="369332"/>
          </a:xfrm>
          <a:prstGeom prst="rect">
            <a:avLst/>
          </a:prstGeom>
          <a:noFill/>
        </p:spPr>
        <p:txBody>
          <a:bodyPr wrap="none" rtlCol="0">
            <a:spAutoFit/>
          </a:bodyPr>
          <a:lstStyle/>
          <a:p>
            <a:r>
              <a:rPr lang="en-US" b="1" dirty="0" err="1" smtClean="0">
                <a:solidFill>
                  <a:srgbClr val="0000FF"/>
                </a:solidFill>
              </a:rPr>
              <a:t>Keil</a:t>
            </a:r>
            <a:r>
              <a:rPr lang="en-US" b="1" dirty="0" smtClean="0">
                <a:solidFill>
                  <a:srgbClr val="0000FF"/>
                </a:solidFill>
              </a:rPr>
              <a:t>-Schnell criterion</a:t>
            </a:r>
            <a:endParaRPr lang="en-US" b="1" dirty="0">
              <a:solidFill>
                <a:srgbClr val="0000FF"/>
              </a:solidFill>
            </a:endParaRPr>
          </a:p>
        </p:txBody>
      </p:sp>
      <p:pic>
        <p:nvPicPr>
          <p:cNvPr id="14" name="Picture 13" descr="latex-image-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2163049" y="4963872"/>
            <a:ext cx="4654054" cy="900000"/>
          </a:xfrm>
          <a:prstGeom prst="rect">
            <a:avLst/>
          </a:prstGeom>
        </p:spPr>
      </p:pic>
      <p:sp>
        <p:nvSpPr>
          <p:cNvPr id="10" name="Slide Number Placeholder 9"/>
          <p:cNvSpPr>
            <a:spLocks noGrp="1"/>
          </p:cNvSpPr>
          <p:nvPr>
            <p:ph type="sldNum" sz="quarter" idx="12"/>
          </p:nvPr>
        </p:nvSpPr>
        <p:spPr/>
        <p:txBody>
          <a:bodyPr/>
          <a:lstStyle/>
          <a:p>
            <a:fld id="{2E081447-C3CE-9F4F-A689-9A72CAFF10CA}" type="slidenum">
              <a:rPr lang="en-US" smtClean="0"/>
              <a:pPr/>
              <a:t>96</a:t>
            </a:fld>
            <a:endParaRPr lang="en-US"/>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Coasting (</a:t>
            </a:r>
            <a:r>
              <a:rPr lang="en-US" sz="3400" dirty="0" err="1" smtClean="0"/>
              <a:t>unbunched</a:t>
            </a:r>
            <a:r>
              <a:rPr lang="en-US" sz="3400" dirty="0" smtClean="0"/>
              <a:t>) beams</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6" name="Content Placeholder 8"/>
          <p:cNvSpPr>
            <a:spLocks noGrp="1"/>
          </p:cNvSpPr>
          <p:nvPr>
            <p:ph idx="1"/>
          </p:nvPr>
        </p:nvSpPr>
        <p:spPr>
          <a:xfrm>
            <a:off x="457201" y="1475959"/>
            <a:ext cx="8290654" cy="1648241"/>
          </a:xfrm>
        </p:spPr>
        <p:txBody>
          <a:bodyPr>
            <a:normAutofit fontScale="55000" lnSpcReduction="20000"/>
          </a:bodyPr>
          <a:lstStyle/>
          <a:p>
            <a:pPr>
              <a:buClr>
                <a:schemeClr val="tx1"/>
              </a:buClr>
            </a:pPr>
            <a:r>
              <a:rPr lang="en-US" dirty="0" smtClean="0">
                <a:latin typeface="+mj-lt"/>
                <a:cs typeface="Symbol" charset="2"/>
              </a:rPr>
              <a:t>The </a:t>
            </a:r>
            <a:r>
              <a:rPr lang="en-US" dirty="0" err="1" smtClean="0">
                <a:latin typeface="+mj-lt"/>
                <a:cs typeface="Symbol" charset="2"/>
              </a:rPr>
              <a:t>perturbative</a:t>
            </a:r>
            <a:r>
              <a:rPr lang="en-US" dirty="0" smtClean="0">
                <a:latin typeface="+mj-lt"/>
                <a:cs typeface="Symbol" charset="2"/>
              </a:rPr>
              <a:t> </a:t>
            </a:r>
            <a:r>
              <a:rPr lang="en-US" dirty="0" err="1" smtClean="0">
                <a:latin typeface="+mj-lt"/>
                <a:cs typeface="Symbol" charset="2"/>
              </a:rPr>
              <a:t>Vlasov</a:t>
            </a:r>
            <a:r>
              <a:rPr lang="en-US" dirty="0" smtClean="0">
                <a:latin typeface="+mj-lt"/>
                <a:cs typeface="Symbol" charset="2"/>
              </a:rPr>
              <a:t> approach is good to estimate stability regions and instability rise time, when the beam is expected to become unstable </a:t>
            </a:r>
          </a:p>
          <a:p>
            <a:pPr>
              <a:buClr>
                <a:schemeClr val="tx1"/>
              </a:buClr>
            </a:pPr>
            <a:r>
              <a:rPr lang="en-US" dirty="0" smtClean="0">
                <a:latin typeface="+mj-lt"/>
                <a:cs typeface="Symbol" charset="2"/>
              </a:rPr>
              <a:t>However, the longitudinal instability of coasting beams can be also solved numerically by using</a:t>
            </a:r>
          </a:p>
          <a:p>
            <a:pPr lvl="1">
              <a:buClr>
                <a:schemeClr val="tx1"/>
              </a:buClr>
              <a:buFont typeface="Lucida Grande"/>
              <a:buChar char="→"/>
            </a:pPr>
            <a:r>
              <a:rPr lang="en-US" dirty="0" smtClean="0">
                <a:latin typeface="+mj-lt"/>
                <a:cs typeface="Symbol" charset="2"/>
              </a:rPr>
              <a:t> </a:t>
            </a:r>
            <a:r>
              <a:rPr lang="en-US" dirty="0" err="1" smtClean="0">
                <a:latin typeface="+mj-lt"/>
                <a:cs typeface="Symbol" charset="2"/>
              </a:rPr>
              <a:t>Macroparticle</a:t>
            </a:r>
            <a:r>
              <a:rPr lang="en-US" dirty="0" smtClean="0">
                <a:latin typeface="+mj-lt"/>
                <a:cs typeface="Symbol" charset="2"/>
              </a:rPr>
              <a:t> simulations</a:t>
            </a:r>
          </a:p>
          <a:p>
            <a:pPr lvl="1">
              <a:buClr>
                <a:schemeClr val="tx1"/>
              </a:buClr>
              <a:buFont typeface="Lucida Grande"/>
              <a:buChar char="→"/>
            </a:pPr>
            <a:r>
              <a:rPr lang="en-US" dirty="0" smtClean="0">
                <a:latin typeface="+mj-lt"/>
                <a:cs typeface="Symbol" charset="2"/>
              </a:rPr>
              <a:t> Poisson-</a:t>
            </a:r>
            <a:r>
              <a:rPr lang="en-US" dirty="0" err="1" smtClean="0">
                <a:latin typeface="+mj-lt"/>
                <a:cs typeface="Symbol" charset="2"/>
              </a:rPr>
              <a:t>Vlasov</a:t>
            </a:r>
            <a:r>
              <a:rPr lang="en-US" dirty="0" smtClean="0">
                <a:latin typeface="+mj-lt"/>
                <a:cs typeface="Symbol" charset="2"/>
              </a:rPr>
              <a:t> solvers  </a:t>
            </a:r>
            <a:endParaRPr lang="en-US" dirty="0" smtClean="0">
              <a:latin typeface="+mj-lt"/>
            </a:endParaRPr>
          </a:p>
        </p:txBody>
      </p:sp>
      <p:pic>
        <p:nvPicPr>
          <p:cNvPr id="8" name="Picture 7"/>
          <p:cNvPicPr>
            <a:picLocks noChangeAspect="1"/>
          </p:cNvPicPr>
          <p:nvPr/>
        </p:nvPicPr>
        <p:blipFill>
          <a:blip r:embed="rId4"/>
          <a:stretch>
            <a:fillRect/>
          </a:stretch>
        </p:blipFill>
        <p:spPr>
          <a:xfrm>
            <a:off x="4604773" y="2512762"/>
            <a:ext cx="3403862" cy="4320000"/>
          </a:xfrm>
          <a:prstGeom prst="rect">
            <a:avLst/>
          </a:prstGeom>
        </p:spPr>
      </p:pic>
      <p:pic>
        <p:nvPicPr>
          <p:cNvPr id="9" name="Picture 8"/>
          <p:cNvPicPr>
            <a:picLocks noChangeAspect="1"/>
          </p:cNvPicPr>
          <p:nvPr/>
        </p:nvPicPr>
        <p:blipFill>
          <a:blip r:embed="rId5"/>
          <a:stretch>
            <a:fillRect/>
          </a:stretch>
        </p:blipFill>
        <p:spPr>
          <a:xfrm>
            <a:off x="1295400" y="3124200"/>
            <a:ext cx="2385410" cy="3600000"/>
          </a:xfrm>
          <a:prstGeom prst="rect">
            <a:avLst/>
          </a:prstGeom>
        </p:spPr>
      </p:pic>
      <p:sp>
        <p:nvSpPr>
          <p:cNvPr id="10" name="Slide Number Placeholder 9"/>
          <p:cNvSpPr>
            <a:spLocks noGrp="1"/>
          </p:cNvSpPr>
          <p:nvPr>
            <p:ph type="sldNum" sz="quarter" idx="12"/>
          </p:nvPr>
        </p:nvSpPr>
        <p:spPr/>
        <p:txBody>
          <a:bodyPr/>
          <a:lstStyle/>
          <a:p>
            <a:fld id="{2E081447-C3CE-9F4F-A689-9A72CAFF10CA}" type="slidenum">
              <a:rPr lang="en-US" smtClean="0"/>
              <a:pPr/>
              <a:t>97</a:t>
            </a:fld>
            <a:endParaRPr lang="en-US"/>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Coasting (</a:t>
            </a:r>
            <a:r>
              <a:rPr lang="en-US" sz="3400" dirty="0" err="1" smtClean="0"/>
              <a:t>unbunched</a:t>
            </a:r>
            <a:r>
              <a:rPr lang="en-US" sz="3400" dirty="0" smtClean="0"/>
              <a:t>) beams</a:t>
            </a:r>
            <a:endParaRPr lang="en-US" sz="3400" b="1" dirty="0">
              <a:solidFill>
                <a:srgbClr val="FF0000"/>
              </a:solidFill>
            </a:endParaRPr>
          </a:p>
        </p:txBody>
      </p:sp>
      <p:pic>
        <p:nvPicPr>
          <p:cNvPr id="4" name="Picture 3" descr="cern_logo.gif"/>
          <p:cNvPicPr>
            <a:picLocks noChangeAspect="1"/>
          </p:cNvPicPr>
          <p:nvPr/>
        </p:nvPicPr>
        <p:blipFill>
          <a:blip r:embed="rId2"/>
          <a:stretch>
            <a:fillRect/>
          </a:stretch>
        </p:blipFill>
        <p:spPr>
          <a:xfrm>
            <a:off x="0" y="0"/>
            <a:ext cx="1080000" cy="1080000"/>
          </a:xfrm>
          <a:prstGeom prst="rect">
            <a:avLst/>
          </a:prstGeom>
        </p:spPr>
      </p:pic>
      <p:pic>
        <p:nvPicPr>
          <p:cNvPr id="5" name="Picture 4" descr="LOGO-BE-200x200_jpg.jpg"/>
          <p:cNvPicPr>
            <a:picLocks noChangeAspect="1"/>
          </p:cNvPicPr>
          <p:nvPr/>
        </p:nvPicPr>
        <p:blipFill>
          <a:blip r:embed="rId3"/>
          <a:stretch>
            <a:fillRect/>
          </a:stretch>
        </p:blipFill>
        <p:spPr>
          <a:xfrm>
            <a:off x="8064000" y="0"/>
            <a:ext cx="1080000" cy="1080000"/>
          </a:xfrm>
          <a:prstGeom prst="rect">
            <a:avLst/>
          </a:prstGeom>
        </p:spPr>
      </p:pic>
      <p:sp>
        <p:nvSpPr>
          <p:cNvPr id="16" name="Content Placeholder 8"/>
          <p:cNvSpPr>
            <a:spLocks noGrp="1"/>
          </p:cNvSpPr>
          <p:nvPr>
            <p:ph idx="1"/>
          </p:nvPr>
        </p:nvSpPr>
        <p:spPr>
          <a:xfrm>
            <a:off x="457201" y="1475959"/>
            <a:ext cx="3352799" cy="5229641"/>
          </a:xfrm>
        </p:spPr>
        <p:txBody>
          <a:bodyPr>
            <a:normAutofit fontScale="62500" lnSpcReduction="20000"/>
          </a:bodyPr>
          <a:lstStyle/>
          <a:p>
            <a:pPr>
              <a:buClr>
                <a:schemeClr val="tx1"/>
              </a:buClr>
            </a:pPr>
            <a:r>
              <a:rPr lang="en-US" dirty="0" smtClean="0">
                <a:latin typeface="+mj-lt"/>
                <a:cs typeface="Symbol" charset="2"/>
              </a:rPr>
              <a:t>The two main features that emerge from the nonlinear evolution are:</a:t>
            </a:r>
          </a:p>
          <a:p>
            <a:pPr lvl="1">
              <a:buClr>
                <a:schemeClr val="tx1"/>
              </a:buClr>
            </a:pPr>
            <a:r>
              <a:rPr lang="en-US" dirty="0" smtClean="0">
                <a:solidFill>
                  <a:srgbClr val="3366FF"/>
                </a:solidFill>
                <a:latin typeface="+mj-lt"/>
                <a:cs typeface="Symbol" charset="2"/>
              </a:rPr>
              <a:t>Nonlinear wave steepening </a:t>
            </a:r>
            <a:r>
              <a:rPr lang="en-US" dirty="0" smtClean="0">
                <a:latin typeface="+mj-lt"/>
                <a:cs typeface="Symbol" charset="2"/>
              </a:rPr>
              <a:t>leading to saturation and decay (formation of holes in phase space)</a:t>
            </a:r>
          </a:p>
          <a:p>
            <a:pPr lvl="1">
              <a:buClr>
                <a:schemeClr val="tx1"/>
              </a:buClr>
            </a:pPr>
            <a:r>
              <a:rPr lang="en-US" dirty="0" smtClean="0">
                <a:solidFill>
                  <a:srgbClr val="3366FF"/>
                </a:solidFill>
                <a:latin typeface="+mj-lt"/>
                <a:cs typeface="Symbol" charset="2"/>
              </a:rPr>
              <a:t>Momentum overshoot</a:t>
            </a:r>
            <a:r>
              <a:rPr lang="en-US" dirty="0" smtClean="0">
                <a:latin typeface="+mj-lt"/>
                <a:cs typeface="Symbol" charset="2"/>
              </a:rPr>
              <a:t>: when the beam reaches another steady state, the momentum spread is typically higher than the one required to stabilize the initial beam</a:t>
            </a:r>
          </a:p>
          <a:p>
            <a:pPr>
              <a:buClr>
                <a:schemeClr val="tx1"/>
              </a:buClr>
            </a:pPr>
            <a:r>
              <a:rPr lang="en-US" dirty="0" smtClean="0">
                <a:latin typeface="+mj-lt"/>
                <a:cs typeface="Symbol" charset="2"/>
              </a:rPr>
              <a:t>The longitudinal instability measured at the GSI-ESR shows an impressive resemblance to the evolution predicted with a </a:t>
            </a:r>
            <a:r>
              <a:rPr lang="en-US" dirty="0" err="1" smtClean="0">
                <a:latin typeface="+mj-lt"/>
                <a:cs typeface="Symbol" charset="2"/>
              </a:rPr>
              <a:t>Vlasov</a:t>
            </a:r>
            <a:r>
              <a:rPr lang="en-US" dirty="0" smtClean="0">
                <a:latin typeface="+mj-lt"/>
                <a:cs typeface="Symbol" charset="2"/>
              </a:rPr>
              <a:t> model </a:t>
            </a:r>
            <a:endParaRPr lang="en-US" dirty="0" smtClean="0">
              <a:latin typeface="+mj-lt"/>
            </a:endParaRPr>
          </a:p>
        </p:txBody>
      </p:sp>
      <p:pic>
        <p:nvPicPr>
          <p:cNvPr id="10" name="Picture 9"/>
          <p:cNvPicPr>
            <a:picLocks noChangeAspect="1"/>
          </p:cNvPicPr>
          <p:nvPr/>
        </p:nvPicPr>
        <p:blipFill>
          <a:blip r:embed="rId4"/>
          <a:stretch>
            <a:fillRect/>
          </a:stretch>
        </p:blipFill>
        <p:spPr>
          <a:xfrm>
            <a:off x="4572000" y="1305600"/>
            <a:ext cx="3717537" cy="5400000"/>
          </a:xfrm>
          <a:prstGeom prst="rect">
            <a:avLst/>
          </a:prstGeom>
        </p:spPr>
      </p:pic>
      <p:sp>
        <p:nvSpPr>
          <p:cNvPr id="7" name="Slide Number Placeholder 6"/>
          <p:cNvSpPr>
            <a:spLocks noGrp="1"/>
          </p:cNvSpPr>
          <p:nvPr>
            <p:ph type="sldNum" sz="quarter" idx="12"/>
          </p:nvPr>
        </p:nvSpPr>
        <p:spPr/>
        <p:txBody>
          <a:bodyPr/>
          <a:lstStyle/>
          <a:p>
            <a:fld id="{2E081447-C3CE-9F4F-A689-9A72CAFF10CA}" type="slidenum">
              <a:rPr lang="en-US" smtClean="0"/>
              <a:pPr/>
              <a:t>98</a:t>
            </a:fld>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20844</TotalTime>
  <Words>9077</Words>
  <Application>Microsoft Macintosh PowerPoint</Application>
  <PresentationFormat>On-screen Show (4:3)</PresentationFormat>
  <Paragraphs>572</Paragraphs>
  <Slides>98</Slides>
  <Notes>1</Notes>
  <HiddenSlides>0</HiddenSlides>
  <MMClips>0</MMClips>
  <ScaleCrop>false</ScaleCrop>
  <HeadingPairs>
    <vt:vector size="4" baseType="variant">
      <vt:variant>
        <vt:lpstr>Design Template</vt:lpstr>
      </vt:variant>
      <vt:variant>
        <vt:i4>1</vt:i4>
      </vt:variant>
      <vt:variant>
        <vt:lpstr>Slide Titles</vt:lpstr>
      </vt:variant>
      <vt:variant>
        <vt:i4>98</vt:i4>
      </vt:variant>
    </vt:vector>
  </HeadingPairs>
  <TitlesOfParts>
    <vt:vector size="99" baseType="lpstr">
      <vt:lpstr>Office Theme</vt:lpstr>
      <vt:lpstr>Collective effects in the longitudinal plane</vt:lpstr>
      <vt:lpstr>Slide 2</vt:lpstr>
      <vt:lpstr>Program of the day</vt:lpstr>
      <vt:lpstr>Some references (reading recommended)</vt:lpstr>
      <vt:lpstr>Space charge</vt:lpstr>
      <vt:lpstr>Space charge</vt:lpstr>
      <vt:lpstr>Space charge</vt:lpstr>
      <vt:lpstr>Space charge</vt:lpstr>
      <vt:lpstr>Space charge: exercises</vt:lpstr>
      <vt:lpstr>Equations of longitudinal dynamics</vt:lpstr>
      <vt:lpstr>Equations of longitudinal dynamics</vt:lpstr>
      <vt:lpstr>Equations of longitudinal dynamics</vt:lpstr>
      <vt:lpstr>Equations of longitudinal dynamics</vt:lpstr>
      <vt:lpstr>Equations of longitudinal dynamics</vt:lpstr>
      <vt:lpstr>Equations of longitudinal dynamics</vt:lpstr>
      <vt:lpstr>Equations of longitudinal dynamics</vt:lpstr>
      <vt:lpstr>Equations of longitudinal dynamics</vt:lpstr>
      <vt:lpstr>Equations of longitudinal dynamics</vt:lpstr>
      <vt:lpstr>Equations of longitudinal dynamics</vt:lpstr>
      <vt:lpstr>Equations of longitudinal dynamics</vt:lpstr>
      <vt:lpstr>Equations of longitudinal dynamics</vt:lpstr>
      <vt:lpstr>Equations of longitudinal dynamics</vt:lpstr>
      <vt:lpstr>Synchrotron tune</vt:lpstr>
      <vt:lpstr>Synchrotron tune shift due                                   to space charge</vt:lpstr>
      <vt:lpstr>Synchrotron tune shift due                                   to space charge</vt:lpstr>
      <vt:lpstr>Synchrotron tune shift due                                   to space charge</vt:lpstr>
      <vt:lpstr>General equations                                              of longitudinal motion</vt:lpstr>
      <vt:lpstr>General equations                                              of longitudinal motion</vt:lpstr>
      <vt:lpstr>Space charge impedance</vt:lpstr>
      <vt:lpstr>Space charge impedance</vt:lpstr>
      <vt:lpstr>Energy loss of a bunch</vt:lpstr>
      <vt:lpstr>Energy loss of a bunch</vt:lpstr>
      <vt:lpstr>Energy loss of a bunch</vt:lpstr>
      <vt:lpstr>Energy loss of a bunch</vt:lpstr>
      <vt:lpstr>Energy loss of a bunch</vt:lpstr>
      <vt:lpstr>Energy loss of a bunch</vt:lpstr>
      <vt:lpstr>Energy loss of a bunch</vt:lpstr>
      <vt:lpstr>Energy loss of a bunch</vt:lpstr>
      <vt:lpstr>Vrf(z): use of second harmonic</vt:lpstr>
      <vt:lpstr>Vrf(z): use of second harmonic</vt:lpstr>
      <vt:lpstr>Hamiltonian of the system</vt:lpstr>
      <vt:lpstr>Hamiltonian of the system</vt:lpstr>
      <vt:lpstr>Vlasov equation</vt:lpstr>
      <vt:lpstr>Vlasov equation</vt:lpstr>
      <vt:lpstr>Vlasov equation</vt:lpstr>
      <vt:lpstr>Stationary solutions</vt:lpstr>
      <vt:lpstr>Stationary solutions, matching (no wake fields)</vt:lpstr>
      <vt:lpstr>Stationary solutions, matching (no wake fields)</vt:lpstr>
      <vt:lpstr>Stationary solutions, matching (no wake fields)</vt:lpstr>
      <vt:lpstr>Stationary solutions, matching (no wake fields)</vt:lpstr>
      <vt:lpstr>Stationary solutions,                              nonlinear matching (no wake fields)</vt:lpstr>
      <vt:lpstr>Stationary solutions,                              nonlinear matching (no wake fields)</vt:lpstr>
      <vt:lpstr>Stationary solutions,                              nonlinear matching (no wake fields)</vt:lpstr>
      <vt:lpstr>Stationary solutions,                              nonlinear matching (no wake fields)</vt:lpstr>
      <vt:lpstr>Stationary solutions,                              unmatched case (no wake fields)</vt:lpstr>
      <vt:lpstr>Stationary solutions with wake fields Potential well distortion</vt:lpstr>
      <vt:lpstr>Stationary solutions with wake fields Potential well distortion</vt:lpstr>
      <vt:lpstr>Stationary solutions with wake fields Potential well distortion</vt:lpstr>
      <vt:lpstr>Stationary solutions with wake fields Potential well distortion</vt:lpstr>
      <vt:lpstr>Stationary solutions with wake fields Potential well distortion</vt:lpstr>
      <vt:lpstr>Stationary solutions with wake fields Potential well distortion</vt:lpstr>
      <vt:lpstr>Stationary solutions with wake fields Potential well distortion</vt:lpstr>
      <vt:lpstr>Stationary solutions with wake fields Potential well distortion</vt:lpstr>
      <vt:lpstr>Stationary solutions with wake fields Synchrotron tune shift</vt:lpstr>
      <vt:lpstr>Stationary solutions with wake fields Generalization to multi-pass</vt:lpstr>
      <vt:lpstr>Stationary solutions with wake fields Potential well distortion</vt:lpstr>
      <vt:lpstr>Linearization of Vlasov equation</vt:lpstr>
      <vt:lpstr>Linearization of Vlasov equation</vt:lpstr>
      <vt:lpstr>Linearization of Vlasov equation</vt:lpstr>
      <vt:lpstr>Linearization of Vlasov equation</vt:lpstr>
      <vt:lpstr>Linearization of Vlasov equation</vt:lpstr>
      <vt:lpstr>Linearization of Vlasov equation</vt:lpstr>
      <vt:lpstr>Linearization of Vlasov equation</vt:lpstr>
      <vt:lpstr>Linearization of Vlasov equation</vt:lpstr>
      <vt:lpstr>The Robinson instability</vt:lpstr>
      <vt:lpstr>The Robinson instability</vt:lpstr>
      <vt:lpstr>The Robinson instability</vt:lpstr>
      <vt:lpstr>The Robinson instability HOMs in cavities</vt:lpstr>
      <vt:lpstr>Radial modes</vt:lpstr>
      <vt:lpstr>Radial modes</vt:lpstr>
      <vt:lpstr>Radial modes</vt:lpstr>
      <vt:lpstr>Mode coupling</vt:lpstr>
      <vt:lpstr>Mode coupling</vt:lpstr>
      <vt:lpstr>Slide 84</vt:lpstr>
      <vt:lpstr>Turbulent bunch lengthening</vt:lpstr>
      <vt:lpstr>Stability of bunches in                                   realistic rf systems</vt:lpstr>
      <vt:lpstr>Stability of bunches in                                   double harmonic rf systems</vt:lpstr>
      <vt:lpstr>Coasting (unbunched) beams</vt:lpstr>
      <vt:lpstr>Coasting (unbunched) beams</vt:lpstr>
      <vt:lpstr>Coasting (unbunched) beams</vt:lpstr>
      <vt:lpstr>Coasting (unbunched) beams</vt:lpstr>
      <vt:lpstr>Coasting (unbunched) beams</vt:lpstr>
      <vt:lpstr>Coasting (unbunched) beams</vt:lpstr>
      <vt:lpstr>Coasting (unbunched) beams</vt:lpstr>
      <vt:lpstr>Coasting (unbunched) beams</vt:lpstr>
      <vt:lpstr>Coasting (unbunched) beams</vt:lpstr>
      <vt:lpstr>Coasting (unbunched) beams</vt:lpstr>
      <vt:lpstr>Coasting (unbunched) beams</vt:lpstr>
    </vt:vector>
  </TitlesOfParts>
  <Company>CERN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Collective effects in the longitudinal plane</dc:title>
  <dc:creator>Giovanni Rumolo</dc:creator>
  <cp:lastModifiedBy>Giovanni Rumolo</cp:lastModifiedBy>
  <cp:revision>967</cp:revision>
  <cp:lastPrinted>2009-06-22T19:00:48Z</cp:lastPrinted>
  <dcterms:created xsi:type="dcterms:W3CDTF">2009-06-26T02:39:04Z</dcterms:created>
  <dcterms:modified xsi:type="dcterms:W3CDTF">2009-06-26T03:16:40Z</dcterms:modified>
</cp:coreProperties>
</file>