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Default Extension="pdf" ContentType="application/pdf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Default Extension="pict" ContentType="image/pict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jpeg" ContentType="image/jpeg"/>
  <Default Extension="vml" ContentType="application/vnd.openxmlformats-officedocument.vmlDrawin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  <p:sldMasterId r:id="rId2"/>
    <p:sldMasterId r:id="rId3"/>
  </p:sldMasterIdLst>
  <p:notesMasterIdLst>
    <p:notesMasterId r:id="rId23"/>
  </p:notesMasterIdLst>
  <p:handoutMasterIdLst>
    <p:handoutMasterId r:id="rId24"/>
  </p:handoutMasterIdLst>
  <p:sldIdLst>
    <p:sldId id="301" r:id="rId4"/>
    <p:sldId id="302" r:id="rId5"/>
    <p:sldId id="260" r:id="rId6"/>
    <p:sldId id="266" r:id="rId7"/>
    <p:sldId id="267" r:id="rId8"/>
    <p:sldId id="268" r:id="rId9"/>
    <p:sldId id="271" r:id="rId10"/>
    <p:sldId id="269" r:id="rId11"/>
    <p:sldId id="273" r:id="rId12"/>
    <p:sldId id="274" r:id="rId13"/>
    <p:sldId id="261" r:id="rId14"/>
    <p:sldId id="276" r:id="rId15"/>
    <p:sldId id="277" r:id="rId16"/>
    <p:sldId id="293" r:id="rId17"/>
    <p:sldId id="294" r:id="rId18"/>
    <p:sldId id="262" r:id="rId19"/>
    <p:sldId id="270" r:id="rId20"/>
    <p:sldId id="264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Giovanni Rumolo" initials="G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02" autoAdjust="0"/>
    <p:restoredTop sz="94595" autoAdjust="0"/>
  </p:normalViewPr>
  <p:slideViewPr>
    <p:cSldViewPr snapToObject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3008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7" Type="http://schemas.openxmlformats.org/officeDocument/2006/relationships/presProps" Target="presProps.xml"/><Relationship Id="rId14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28" Type="http://schemas.openxmlformats.org/officeDocument/2006/relationships/viewProps" Target="viewProps.xml"/><Relationship Id="rId26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11" Type="http://schemas.openxmlformats.org/officeDocument/2006/relationships/slide" Target="slides/slide8.xml"/><Relationship Id="rId29" Type="http://schemas.openxmlformats.org/officeDocument/2006/relationships/theme" Target="theme/theme1.xml"/><Relationship Id="rId6" Type="http://schemas.openxmlformats.org/officeDocument/2006/relationships/slide" Target="slides/slide3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54E25-D843-394E-9235-14D590CC799B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894A6-9E81-464F-B0BB-76FAEA135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22A20-813A-C442-AE1A-FFCDF4B84A41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A5D3F-8C17-264B-9C4E-7B4B7CFF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CAS, Frascati, November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Giovanni Rumolo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CAS, Frascati, November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Giovanni Rumolo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CAS, Frascati, November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Giovanni Rumolo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D357-6415-484A-899E-9342BA83F8AE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201-7944-7145-9F51-6D258EE27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D357-6415-484A-899E-9342BA83F8AE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201-7944-7145-9F51-6D258EE27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D357-6415-484A-899E-9342BA83F8AE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201-7944-7145-9F51-6D258EE27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D357-6415-484A-899E-9342BA83F8AE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201-7944-7145-9F51-6D258EE27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D357-6415-484A-899E-9342BA83F8AE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201-7944-7145-9F51-6D258EE27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D357-6415-484A-899E-9342BA83F8AE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201-7944-7145-9F51-6D258EE27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D357-6415-484A-899E-9342BA83F8AE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201-7944-7145-9F51-6D258EE27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D357-6415-484A-899E-9342BA83F8AE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201-7944-7145-9F51-6D258EE27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CAS, Frascati, November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Giovanni Rumolo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D357-6415-484A-899E-9342BA83F8AE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201-7944-7145-9F51-6D258EE27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D357-6415-484A-899E-9342BA83F8AE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201-7944-7145-9F51-6D258EE27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D357-6415-484A-899E-9342BA83F8AE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201-7944-7145-9F51-6D258EE27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D357-6415-484A-899E-9342BA83F8AE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201-7944-7145-9F51-6D258EE27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D76-AAEF-0C4D-BC98-32C4599155A0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E943-1163-0D45-A6D8-08240AF36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D76-AAEF-0C4D-BC98-32C4599155A0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E943-1163-0D45-A6D8-08240AF36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D76-AAEF-0C4D-BC98-32C4599155A0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E943-1163-0D45-A6D8-08240AF36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D76-AAEF-0C4D-BC98-32C4599155A0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E943-1163-0D45-A6D8-08240AF36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D76-AAEF-0C4D-BC98-32C4599155A0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E943-1163-0D45-A6D8-08240AF36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D76-AAEF-0C4D-BC98-32C4599155A0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E943-1163-0D45-A6D8-08240AF36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CAS, Frascati, November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Giovanni Rumolo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D76-AAEF-0C4D-BC98-32C4599155A0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E943-1163-0D45-A6D8-08240AF36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D76-AAEF-0C4D-BC98-32C4599155A0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E943-1163-0D45-A6D8-08240AF36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D76-AAEF-0C4D-BC98-32C4599155A0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E943-1163-0D45-A6D8-08240AF36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D76-AAEF-0C4D-BC98-32C4599155A0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E943-1163-0D45-A6D8-08240AF36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FD76-AAEF-0C4D-BC98-32C4599155A0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E943-1163-0D45-A6D8-08240AF36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CAS, Frascati, November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Giovanni Rumolo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CAS, Frascati, November 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Giovanni Rumolo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CAS, Frascati, November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Giovanni Rumolo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CAS, Frascati, November 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Giovanni Rumolo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CAS, Frascati, November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Giovanni Rumolo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CAS, Frascati, November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Giovanni Rumolo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CAS, Frascati, November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Giovanni Rumolo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30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BD357-6415-484A-899E-9342BA83F8AE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9201-7944-7145-9F51-6D258EE27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FD76-AAEF-0C4D-BC98-32C4599155A0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E943-1163-0D45-A6D8-08240AF36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1" Type="http://schemas.openxmlformats.org/officeDocument/2006/relationships/video" Target="file://localhost/Users/grumolo/Desktop/Old%25252520MACgio/Desktop/CERN/CLIC/Faktor2/Damping%25252520rings/particles.m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d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5" Type="http://schemas.openxmlformats.org/officeDocument/2006/relationships/oleObject" Target="../embeddings/Microsoft_Equation1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6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???" TargetMode="Externa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5" Type="http://schemas.openxmlformats.org/officeDocument/2006/relationships/image" Target="../media/image7.pd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5" Type="http://schemas.openxmlformats.org/officeDocument/2006/relationships/image" Target="../media/image9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introduction to         multi-particle effects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G. Rumolo and E. </a:t>
            </a:r>
            <a:r>
              <a:rPr lang="en-US" dirty="0" err="1" smtClean="0"/>
              <a:t>Métral</a:t>
            </a:r>
            <a:endParaRPr lang="en-US" dirty="0" smtClean="0"/>
          </a:p>
          <a:p>
            <a:r>
              <a:rPr lang="en-US" dirty="0" smtClean="0"/>
              <a:t>USPAS Course on collective effects</a:t>
            </a:r>
          </a:p>
          <a:p>
            <a:r>
              <a:rPr lang="en-US" dirty="0" smtClean="0"/>
              <a:t>Monday, 22.06.2009</a:t>
            </a:r>
            <a:endParaRPr lang="en-US" dirty="0"/>
          </a:p>
        </p:txBody>
      </p:sp>
      <p:pic>
        <p:nvPicPr>
          <p:cNvPr id="4" name="Picture 3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pic>
        <p:nvPicPr>
          <p:cNvPr id="5" name="Picture 4" descr="LOGO-BE-200x200_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/Users/grumolo/Desktop/Old MACgio/Desktop/CERN/CLIC/Faktor2/Damping rings/particles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62063"/>
            <a:ext cx="8128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90488" y="609971"/>
            <a:ext cx="7924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500" dirty="0" err="1" smtClean="0"/>
              <a:t>Photoelectrons</a:t>
            </a:r>
            <a:r>
              <a:rPr lang="de-DE" sz="1500" dirty="0" smtClean="0"/>
              <a:t> </a:t>
            </a:r>
            <a:r>
              <a:rPr lang="de-DE" sz="1500" dirty="0" err="1" smtClean="0"/>
              <a:t>produced</a:t>
            </a:r>
            <a:r>
              <a:rPr lang="de-DE" sz="1500" dirty="0" smtClean="0"/>
              <a:t> </a:t>
            </a:r>
            <a:r>
              <a:rPr lang="de-DE" sz="1500" dirty="0" err="1" smtClean="0"/>
              <a:t>by</a:t>
            </a:r>
            <a:r>
              <a:rPr lang="de-DE" sz="1500" dirty="0" smtClean="0"/>
              <a:t> </a:t>
            </a:r>
            <a:r>
              <a:rPr lang="de-DE" sz="1500" dirty="0" err="1" smtClean="0"/>
              <a:t>the</a:t>
            </a:r>
            <a:r>
              <a:rPr lang="de-DE" sz="1500" dirty="0" smtClean="0"/>
              <a:t> </a:t>
            </a:r>
            <a:r>
              <a:rPr lang="de-DE" sz="1500" dirty="0" err="1" smtClean="0"/>
              <a:t>synchrotron</a:t>
            </a:r>
            <a:r>
              <a:rPr lang="de-DE" sz="1500" dirty="0" smtClean="0"/>
              <a:t> </a:t>
            </a:r>
            <a:r>
              <a:rPr lang="de-DE" sz="1500" dirty="0" err="1" smtClean="0"/>
              <a:t>radiation</a:t>
            </a:r>
            <a:r>
              <a:rPr lang="de-DE" sz="1500" dirty="0" smtClean="0"/>
              <a:t> </a:t>
            </a:r>
            <a:r>
              <a:rPr lang="de-DE" sz="1500" dirty="0" err="1" smtClean="0"/>
              <a:t>are</a:t>
            </a:r>
            <a:r>
              <a:rPr lang="de-DE" sz="1500" dirty="0" smtClean="0"/>
              <a:t> </a:t>
            </a:r>
            <a:r>
              <a:rPr lang="de-DE" sz="1500" dirty="0" err="1" smtClean="0"/>
              <a:t>accelerated</a:t>
            </a:r>
            <a:r>
              <a:rPr lang="de-DE" sz="1500" dirty="0" smtClean="0"/>
              <a:t> </a:t>
            </a:r>
            <a:r>
              <a:rPr lang="de-DE" sz="1500" dirty="0" err="1" smtClean="0"/>
              <a:t>by</a:t>
            </a:r>
            <a:r>
              <a:rPr lang="de-DE" sz="1500" dirty="0" smtClean="0"/>
              <a:t> </a:t>
            </a:r>
            <a:r>
              <a:rPr lang="de-DE" sz="1500" dirty="0" err="1" smtClean="0"/>
              <a:t>the</a:t>
            </a:r>
            <a:r>
              <a:rPr lang="de-DE" sz="1500" dirty="0" smtClean="0"/>
              <a:t> </a:t>
            </a:r>
            <a:r>
              <a:rPr lang="de-DE" sz="1500" dirty="0" err="1" smtClean="0"/>
              <a:t>bunches</a:t>
            </a:r>
            <a:r>
              <a:rPr lang="de-DE" sz="1500" dirty="0" smtClean="0"/>
              <a:t> and </a:t>
            </a:r>
            <a:r>
              <a:rPr lang="de-DE" sz="1500" dirty="0" err="1" smtClean="0"/>
              <a:t>quickly</a:t>
            </a:r>
            <a:r>
              <a:rPr lang="de-DE" sz="1500" dirty="0" smtClean="0"/>
              <a:t> </a:t>
            </a:r>
            <a:r>
              <a:rPr lang="de-DE" sz="1500" dirty="0" err="1" smtClean="0"/>
              <a:t>accumulate</a:t>
            </a:r>
            <a:r>
              <a:rPr lang="de-DE" sz="1500" dirty="0" smtClean="0"/>
              <a:t> in </a:t>
            </a:r>
            <a:r>
              <a:rPr lang="de-DE" sz="1500" dirty="0" err="1" smtClean="0"/>
              <a:t>the</a:t>
            </a:r>
            <a:r>
              <a:rPr lang="de-DE" sz="1500" dirty="0" smtClean="0"/>
              <a:t> </a:t>
            </a:r>
            <a:r>
              <a:rPr lang="de-DE" sz="1500" dirty="0" err="1" smtClean="0"/>
              <a:t>vacuum</a:t>
            </a:r>
            <a:r>
              <a:rPr lang="de-DE" sz="1500" dirty="0" smtClean="0"/>
              <a:t> </a:t>
            </a:r>
            <a:r>
              <a:rPr lang="de-DE" sz="1500" dirty="0" err="1" smtClean="0"/>
              <a:t>chamber</a:t>
            </a:r>
            <a:r>
              <a:rPr lang="de-DE" sz="1500" dirty="0" smtClean="0"/>
              <a:t> (</a:t>
            </a:r>
            <a:r>
              <a:rPr lang="de-DE" sz="1500" dirty="0" err="1" smtClean="0"/>
              <a:t>example</a:t>
            </a:r>
            <a:r>
              <a:rPr lang="de-DE" sz="1500" dirty="0" smtClean="0"/>
              <a:t>, </a:t>
            </a:r>
            <a:r>
              <a:rPr lang="de-DE" sz="1500" dirty="0" err="1" smtClean="0"/>
              <a:t>wiggler</a:t>
            </a:r>
            <a:r>
              <a:rPr lang="de-DE" sz="1500" dirty="0" smtClean="0"/>
              <a:t> of a CLIC </a:t>
            </a:r>
            <a:r>
              <a:rPr lang="de-DE" sz="1500" dirty="0" err="1" smtClean="0"/>
              <a:t>damping</a:t>
            </a:r>
            <a:r>
              <a:rPr lang="de-DE" sz="1500" dirty="0" smtClean="0"/>
              <a:t> ring)  </a:t>
            </a:r>
            <a:endParaRPr lang="de-DE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164901" y="182385"/>
            <a:ext cx="230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/>
                <a:cs typeface="Trajan Pro"/>
              </a:rPr>
              <a:t>Electron cloud</a:t>
            </a:r>
            <a:endParaRPr lang="en-US" dirty="0">
              <a:latin typeface="Trajan Pro"/>
              <a:cs typeface="Trajan Pro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47594" y="6342063"/>
            <a:ext cx="2133600" cy="365125"/>
          </a:xfrm>
        </p:spPr>
        <p:txBody>
          <a:bodyPr/>
          <a:lstStyle/>
          <a:p>
            <a:fld id="{82766D12-9BFA-2245-A0E6-DB6DA1F9E6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66" fill="hold"/>
                                        <p:tgtEl>
                                          <p:spTgt spid="204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4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404618"/>
            <a:ext cx="8382000" cy="599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e-DE" sz="2300" b="1" dirty="0" err="1" smtClean="0">
                <a:solidFill>
                  <a:srgbClr val="FF0000"/>
                </a:solidFill>
              </a:rPr>
              <a:t>Several</a:t>
            </a:r>
            <a:r>
              <a:rPr lang="de-DE" sz="2300" b="1" dirty="0" smtClean="0">
                <a:solidFill>
                  <a:srgbClr val="FF0000"/>
                </a:solidFill>
              </a:rPr>
              <a:t> </a:t>
            </a:r>
            <a:r>
              <a:rPr lang="de-DE" sz="2300" b="1" dirty="0" err="1" smtClean="0">
                <a:solidFill>
                  <a:srgbClr val="FF0000"/>
                </a:solidFill>
              </a:rPr>
              <a:t>names</a:t>
            </a:r>
            <a:r>
              <a:rPr lang="de-DE" sz="2300" b="1" dirty="0" smtClean="0">
                <a:solidFill>
                  <a:srgbClr val="FF0000"/>
                </a:solidFill>
              </a:rPr>
              <a:t> to </a:t>
            </a:r>
            <a:r>
              <a:rPr lang="de-DE" sz="2300" b="1" dirty="0" err="1" smtClean="0">
                <a:solidFill>
                  <a:srgbClr val="FF0000"/>
                </a:solidFill>
              </a:rPr>
              <a:t>describe</a:t>
            </a:r>
            <a:r>
              <a:rPr lang="de-DE" sz="2300" b="1" dirty="0" smtClean="0">
                <a:solidFill>
                  <a:srgbClr val="FF0000"/>
                </a:solidFill>
              </a:rPr>
              <a:t> </a:t>
            </a:r>
            <a:r>
              <a:rPr lang="de-DE" sz="2300" b="1" dirty="0" err="1" smtClean="0">
                <a:solidFill>
                  <a:srgbClr val="FF0000"/>
                </a:solidFill>
              </a:rPr>
              <a:t>these</a:t>
            </a:r>
            <a:r>
              <a:rPr lang="de-DE" sz="2300" b="1" dirty="0" smtClean="0">
                <a:solidFill>
                  <a:srgbClr val="FF0000"/>
                </a:solidFill>
              </a:rPr>
              <a:t> </a:t>
            </a:r>
            <a:r>
              <a:rPr lang="de-DE" sz="2300" b="1" dirty="0" err="1" smtClean="0">
                <a:solidFill>
                  <a:srgbClr val="FF0000"/>
                </a:solidFill>
              </a:rPr>
              <a:t>effects</a:t>
            </a:r>
            <a:r>
              <a:rPr lang="de-DE" sz="2300" b="1" dirty="0" smtClean="0">
                <a:solidFill>
                  <a:srgbClr val="FF0000"/>
                </a:solidFill>
              </a:rPr>
              <a:t>...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de-DE" b="1" i="1" dirty="0" smtClean="0"/>
              <a:t>‚</a:t>
            </a:r>
            <a:r>
              <a:rPr lang="de-DE" b="1" i="1" dirty="0" err="1" smtClean="0"/>
              <a:t>Multi-particle</a:t>
            </a:r>
            <a:r>
              <a:rPr lang="de-DE" b="1" i="1" dirty="0" smtClean="0"/>
              <a:t>‘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</a:t>
            </a:r>
            <a:r>
              <a:rPr lang="de-DE" dirty="0" err="1" smtClean="0"/>
              <a:t>attribute</a:t>
            </a:r>
            <a:r>
              <a:rPr lang="de-DE" dirty="0" smtClean="0"/>
              <a:t>. ‚</a:t>
            </a:r>
            <a:r>
              <a:rPr lang="de-DE" b="1" i="1" dirty="0" err="1" smtClean="0"/>
              <a:t>High-current</a:t>
            </a:r>
            <a:r>
              <a:rPr lang="de-DE" b="1" i="1" dirty="0" smtClean="0"/>
              <a:t>‘, ‚</a:t>
            </a:r>
            <a:r>
              <a:rPr lang="de-DE" b="1" i="1" dirty="0" err="1" smtClean="0"/>
              <a:t>high-intensity</a:t>
            </a:r>
            <a:r>
              <a:rPr lang="de-DE" b="1" i="1" dirty="0" smtClean="0"/>
              <a:t>‘, ‚high </a:t>
            </a:r>
            <a:r>
              <a:rPr lang="de-DE" b="1" i="1" dirty="0" err="1" smtClean="0"/>
              <a:t>brightness</a:t>
            </a:r>
            <a:r>
              <a:rPr lang="de-DE" b="1" i="1" dirty="0" smtClean="0"/>
              <a:t>‘ </a:t>
            </a:r>
            <a:r>
              <a:rPr lang="de-DE" dirty="0" err="1" smtClean="0"/>
              <a:t>are</a:t>
            </a:r>
            <a:r>
              <a:rPr lang="de-DE" dirty="0" smtClean="0"/>
              <a:t> also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beam</a:t>
            </a:r>
            <a:r>
              <a:rPr lang="de-DE" dirty="0" smtClean="0"/>
              <a:t> has a high </a:t>
            </a:r>
            <a:r>
              <a:rPr lang="de-DE" dirty="0" err="1" smtClean="0"/>
              <a:t>density</a:t>
            </a:r>
            <a:r>
              <a:rPr lang="de-DE" dirty="0" smtClean="0"/>
              <a:t> in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(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 in </a:t>
            </a:r>
            <a:r>
              <a:rPr lang="de-DE" dirty="0" err="1" smtClean="0"/>
              <a:t>little</a:t>
            </a:r>
            <a:r>
              <a:rPr lang="de-DE" dirty="0" smtClean="0"/>
              <a:t> </a:t>
            </a:r>
            <a:r>
              <a:rPr lang="de-DE" dirty="0" err="1" smtClean="0"/>
              <a:t>volume</a:t>
            </a:r>
            <a:r>
              <a:rPr lang="de-DE" dirty="0" smtClean="0"/>
              <a:t>)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de-DE" sz="1700" dirty="0" err="1" smtClean="0"/>
              <a:t>Other</a:t>
            </a:r>
            <a:r>
              <a:rPr lang="de-DE" sz="1700" dirty="0" smtClean="0"/>
              <a:t> </a:t>
            </a:r>
            <a:r>
              <a:rPr lang="de-DE" sz="1700" dirty="0" err="1" smtClean="0"/>
              <a:t>labels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also </a:t>
            </a:r>
            <a:r>
              <a:rPr lang="de-DE" sz="1700" dirty="0" err="1" smtClean="0"/>
              <a:t>used</a:t>
            </a:r>
            <a:r>
              <a:rPr lang="de-DE" sz="1700" dirty="0" smtClean="0"/>
              <a:t> to </a:t>
            </a:r>
            <a:r>
              <a:rPr lang="de-DE" sz="1700" dirty="0" err="1" smtClean="0"/>
              <a:t>refer</a:t>
            </a:r>
            <a:r>
              <a:rPr lang="de-DE" sz="1700" dirty="0" smtClean="0"/>
              <a:t> to different </a:t>
            </a:r>
            <a:r>
              <a:rPr lang="de-DE" sz="1700" dirty="0" err="1" smtClean="0"/>
              <a:t>subclasses</a:t>
            </a:r>
            <a:endParaRPr lang="de-DE" sz="1700" dirty="0" smtClean="0">
              <a:solidFill>
                <a:srgbClr val="0000FF"/>
              </a:solidFill>
            </a:endParaRPr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Times" pitchFamily="-111" charset="0"/>
              <a:buChar char="•"/>
            </a:pPr>
            <a:r>
              <a:rPr lang="de-DE" sz="1700" dirty="0" smtClean="0"/>
              <a:t> </a:t>
            </a:r>
            <a:r>
              <a:rPr lang="de-DE" sz="1700" b="1" dirty="0" err="1" smtClean="0">
                <a:solidFill>
                  <a:srgbClr val="FF0000"/>
                </a:solidFill>
              </a:rPr>
              <a:t>Collective</a:t>
            </a:r>
            <a:r>
              <a:rPr lang="de-DE" sz="1700" b="1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effects</a:t>
            </a:r>
            <a:r>
              <a:rPr lang="de-DE" sz="1700" dirty="0" smtClean="0">
                <a:solidFill>
                  <a:srgbClr val="FF0000"/>
                </a:solidFill>
              </a:rPr>
              <a:t> (</a:t>
            </a:r>
            <a:r>
              <a:rPr lang="de-DE" sz="1700" b="1" dirty="0" err="1" smtClean="0">
                <a:solidFill>
                  <a:srgbClr val="FF0000"/>
                </a:solidFill>
              </a:rPr>
              <a:t>coherent</a:t>
            </a:r>
            <a:r>
              <a:rPr lang="de-DE" sz="1700" b="1" dirty="0" smtClean="0">
                <a:solidFill>
                  <a:srgbClr val="FF0000"/>
                </a:solidFill>
              </a:rPr>
              <a:t>)</a:t>
            </a:r>
            <a:r>
              <a:rPr lang="de-DE" sz="1700" dirty="0" smtClean="0"/>
              <a:t>:</a:t>
            </a:r>
          </a:p>
          <a:p>
            <a:pPr lvl="2" algn="just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700" dirty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beam</a:t>
            </a:r>
            <a:r>
              <a:rPr lang="de-DE" sz="1600" dirty="0" smtClean="0"/>
              <a:t> </a:t>
            </a:r>
            <a:r>
              <a:rPr lang="de-DE" sz="1600" dirty="0" err="1" smtClean="0"/>
              <a:t>resonantly</a:t>
            </a:r>
            <a:r>
              <a:rPr lang="de-DE" sz="1600" dirty="0" smtClean="0"/>
              <a:t> </a:t>
            </a:r>
            <a:r>
              <a:rPr lang="de-DE" sz="1600" dirty="0" err="1" smtClean="0"/>
              <a:t>responds</a:t>
            </a:r>
            <a:r>
              <a:rPr lang="de-DE" sz="1600" dirty="0" smtClean="0"/>
              <a:t> to a </a:t>
            </a:r>
            <a:r>
              <a:rPr lang="de-DE" sz="1600" dirty="0" err="1" smtClean="0"/>
              <a:t>self-induced</a:t>
            </a:r>
            <a:r>
              <a:rPr lang="de-DE" sz="1600" dirty="0" smtClean="0"/>
              <a:t> </a:t>
            </a:r>
            <a:r>
              <a:rPr lang="de-DE" sz="1600" dirty="0" err="1" smtClean="0"/>
              <a:t>electromagnetic</a:t>
            </a:r>
            <a:r>
              <a:rPr lang="de-DE" sz="1600" dirty="0" smtClean="0"/>
              <a:t> </a:t>
            </a:r>
            <a:r>
              <a:rPr lang="de-DE" sz="1600" dirty="0" err="1" smtClean="0"/>
              <a:t>excitation</a:t>
            </a:r>
            <a:endParaRPr lang="de-DE" sz="1600" dirty="0" smtClean="0"/>
          </a:p>
          <a:p>
            <a:pPr lvl="2" algn="just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600" dirty="0" smtClean="0"/>
              <a:t> Are </a:t>
            </a:r>
            <a:r>
              <a:rPr lang="de-DE" sz="1600" b="1" dirty="0" smtClean="0"/>
              <a:t>fast</a:t>
            </a:r>
            <a:r>
              <a:rPr lang="de-DE" sz="1600" dirty="0" smtClean="0"/>
              <a:t> and </a:t>
            </a:r>
            <a:r>
              <a:rPr lang="de-DE" sz="1600" dirty="0" err="1" smtClean="0"/>
              <a:t>visible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beam</a:t>
            </a:r>
            <a:r>
              <a:rPr lang="de-DE" sz="1600" dirty="0" smtClean="0"/>
              <a:t> </a:t>
            </a:r>
            <a:r>
              <a:rPr lang="de-DE" sz="1600" b="1" dirty="0" err="1" smtClean="0"/>
              <a:t>centroid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motion</a:t>
            </a:r>
            <a:r>
              <a:rPr lang="de-DE" sz="1600" b="1" dirty="0" smtClean="0"/>
              <a:t> </a:t>
            </a:r>
            <a:r>
              <a:rPr lang="de-DE" sz="1600" dirty="0" smtClean="0"/>
              <a:t>(</a:t>
            </a:r>
            <a:r>
              <a:rPr lang="de-DE" sz="1600" dirty="0" smtClean="0">
                <a:solidFill>
                  <a:srgbClr val="0000FF"/>
                </a:solidFill>
              </a:rPr>
              <a:t>tune </a:t>
            </a:r>
            <a:r>
              <a:rPr lang="de-DE" sz="1600" dirty="0" err="1" smtClean="0">
                <a:solidFill>
                  <a:srgbClr val="0000FF"/>
                </a:solidFill>
              </a:rPr>
              <a:t>shift</a:t>
            </a:r>
            <a:r>
              <a:rPr lang="de-DE" sz="1600" dirty="0" smtClean="0">
                <a:solidFill>
                  <a:srgbClr val="0000FF"/>
                </a:solidFill>
              </a:rPr>
              <a:t>, </a:t>
            </a:r>
            <a:r>
              <a:rPr lang="de-DE" sz="1600" dirty="0" err="1" smtClean="0">
                <a:solidFill>
                  <a:srgbClr val="0000FF"/>
                </a:solidFill>
              </a:rPr>
              <a:t>instability</a:t>
            </a:r>
            <a:r>
              <a:rPr lang="de-DE" sz="1600" dirty="0" smtClean="0"/>
              <a:t>) 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Times" pitchFamily="-111" charset="0"/>
              <a:buChar char="•"/>
            </a:pPr>
            <a:r>
              <a:rPr lang="de-DE" dirty="0" smtClean="0"/>
              <a:t> </a:t>
            </a:r>
            <a:r>
              <a:rPr lang="de-DE" sz="1700" b="1" dirty="0" err="1" smtClean="0">
                <a:solidFill>
                  <a:srgbClr val="FF0000"/>
                </a:solidFill>
              </a:rPr>
              <a:t>Collective</a:t>
            </a:r>
            <a:r>
              <a:rPr lang="de-DE" sz="1700" b="1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effects</a:t>
            </a:r>
            <a:r>
              <a:rPr lang="de-DE" sz="1700" b="1" dirty="0" smtClean="0">
                <a:solidFill>
                  <a:srgbClr val="FF0000"/>
                </a:solidFill>
              </a:rPr>
              <a:t> (</a:t>
            </a:r>
            <a:r>
              <a:rPr lang="de-DE" sz="1700" b="1" dirty="0" err="1" smtClean="0">
                <a:solidFill>
                  <a:srgbClr val="FF0000"/>
                </a:solidFill>
              </a:rPr>
              <a:t>incoherent</a:t>
            </a:r>
            <a:r>
              <a:rPr lang="de-DE" sz="1700" b="1" dirty="0" smtClean="0">
                <a:solidFill>
                  <a:srgbClr val="FF0000"/>
                </a:solidFill>
              </a:rPr>
              <a:t>)</a:t>
            </a:r>
            <a:r>
              <a:rPr lang="de-DE" sz="1700" dirty="0" smtClean="0"/>
              <a:t>:</a:t>
            </a:r>
          </a:p>
          <a:p>
            <a:pPr lvl="2" algn="just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600" dirty="0" smtClean="0"/>
              <a:t> </a:t>
            </a:r>
            <a:r>
              <a:rPr lang="de-DE" sz="1600" dirty="0" err="1" smtClean="0"/>
              <a:t>Excitation</a:t>
            </a:r>
            <a:r>
              <a:rPr lang="de-DE" sz="1600" dirty="0" smtClean="0"/>
              <a:t> </a:t>
            </a:r>
            <a:r>
              <a:rPr lang="de-DE" sz="1600" dirty="0" err="1" smtClean="0"/>
              <a:t>moves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beam</a:t>
            </a:r>
            <a:r>
              <a:rPr lang="de-DE" sz="1600" dirty="0" smtClean="0"/>
              <a:t>, </a:t>
            </a:r>
            <a:r>
              <a:rPr lang="de-DE" sz="1600" dirty="0" err="1" smtClean="0"/>
              <a:t>spreads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frequencies</a:t>
            </a:r>
            <a:r>
              <a:rPr lang="de-DE" sz="1600" dirty="0" smtClean="0"/>
              <a:t> of </a:t>
            </a:r>
            <a:r>
              <a:rPr lang="de-DE" sz="1600" dirty="0" err="1" smtClean="0"/>
              <a:t>particle</a:t>
            </a:r>
            <a:r>
              <a:rPr lang="de-DE" sz="1600" dirty="0" smtClean="0"/>
              <a:t> </a:t>
            </a:r>
            <a:r>
              <a:rPr lang="de-DE" sz="1600" dirty="0" err="1" smtClean="0"/>
              <a:t>motion</a:t>
            </a:r>
            <a:r>
              <a:rPr lang="de-DE" sz="1600" dirty="0" smtClean="0"/>
              <a:t>.</a:t>
            </a:r>
          </a:p>
          <a:p>
            <a:pPr lvl="2" algn="just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600" dirty="0" smtClean="0"/>
              <a:t> </a:t>
            </a:r>
            <a:r>
              <a:rPr lang="de-DE" sz="1600" dirty="0" err="1" smtClean="0"/>
              <a:t>Lead</a:t>
            </a:r>
            <a:r>
              <a:rPr lang="de-DE" sz="1600" dirty="0" smtClean="0"/>
              <a:t> to </a:t>
            </a:r>
            <a:r>
              <a:rPr lang="de-DE" sz="1600" dirty="0" err="1" smtClean="0"/>
              <a:t>particle</a:t>
            </a:r>
            <a:r>
              <a:rPr lang="de-DE" sz="1600" dirty="0" smtClean="0"/>
              <a:t> </a:t>
            </a:r>
            <a:r>
              <a:rPr lang="de-DE" sz="1600" dirty="0" err="1" smtClean="0">
                <a:solidFill>
                  <a:srgbClr val="0000FF"/>
                </a:solidFill>
              </a:rPr>
              <a:t>diffusion</a:t>
            </a:r>
            <a:r>
              <a:rPr lang="de-DE" sz="1600" dirty="0" smtClean="0"/>
              <a:t> in </a:t>
            </a:r>
            <a:r>
              <a:rPr lang="de-DE" sz="1600" dirty="0" err="1" smtClean="0"/>
              <a:t>phase</a:t>
            </a:r>
            <a:r>
              <a:rPr lang="de-DE" sz="1600" dirty="0" smtClean="0"/>
              <a:t> </a:t>
            </a:r>
            <a:r>
              <a:rPr lang="de-DE" sz="1600" dirty="0" err="1" smtClean="0"/>
              <a:t>space</a:t>
            </a:r>
            <a:r>
              <a:rPr lang="de-DE" sz="1600" dirty="0" smtClean="0"/>
              <a:t> and </a:t>
            </a:r>
            <a:r>
              <a:rPr lang="de-DE" sz="1600" b="1" dirty="0" err="1" smtClean="0">
                <a:solidFill>
                  <a:srgbClr val="0000FF"/>
                </a:solidFill>
              </a:rPr>
              <a:t>slow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</a:rPr>
              <a:t>emittance</a:t>
            </a:r>
            <a:r>
              <a:rPr lang="de-DE" sz="1600" dirty="0" smtClean="0">
                <a:solidFill>
                  <a:srgbClr val="0000FF"/>
                </a:solidFill>
              </a:rPr>
              <a:t> growth</a:t>
            </a:r>
            <a:r>
              <a:rPr lang="de-DE" sz="1600" dirty="0" smtClean="0"/>
              <a:t> 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Times" pitchFamily="-111" charset="0"/>
              <a:buChar char="•"/>
            </a:pPr>
            <a:r>
              <a:rPr lang="de-DE" sz="1700" b="1" dirty="0" smtClean="0">
                <a:solidFill>
                  <a:srgbClr val="FF0000"/>
                </a:solidFill>
              </a:rPr>
              <a:t> </a:t>
            </a:r>
            <a:r>
              <a:rPr lang="de-DE" sz="1700" b="1" dirty="0" err="1" smtClean="0">
                <a:solidFill>
                  <a:srgbClr val="FF0000"/>
                </a:solidFill>
              </a:rPr>
              <a:t>Collisional</a:t>
            </a:r>
            <a:r>
              <a:rPr lang="de-DE" sz="1700" b="1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effects</a:t>
            </a:r>
            <a:r>
              <a:rPr lang="de-DE" sz="1700" b="1" dirty="0" smtClean="0">
                <a:solidFill>
                  <a:srgbClr val="FF0000"/>
                </a:solidFill>
              </a:rPr>
              <a:t> (</a:t>
            </a:r>
            <a:r>
              <a:rPr lang="de-DE" sz="1700" b="1" dirty="0" err="1" smtClean="0">
                <a:solidFill>
                  <a:srgbClr val="FF0000"/>
                </a:solidFill>
              </a:rPr>
              <a:t>incoherent</a:t>
            </a:r>
            <a:r>
              <a:rPr lang="de-DE" sz="1700" b="1" dirty="0" smtClean="0">
                <a:solidFill>
                  <a:srgbClr val="FF0000"/>
                </a:solidFill>
              </a:rPr>
              <a:t>)</a:t>
            </a:r>
            <a:r>
              <a:rPr lang="de-DE" sz="1700" dirty="0" smtClean="0"/>
              <a:t>: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600" dirty="0" smtClean="0"/>
              <a:t> </a:t>
            </a:r>
            <a:r>
              <a:rPr lang="de-DE" sz="1600" dirty="0" err="1" smtClean="0"/>
              <a:t>Isolated</a:t>
            </a:r>
            <a:r>
              <a:rPr lang="de-DE" sz="1600" dirty="0" smtClean="0"/>
              <a:t> </a:t>
            </a:r>
            <a:r>
              <a:rPr lang="de-DE" sz="1600" dirty="0" err="1" smtClean="0"/>
              <a:t>two-particle</a:t>
            </a:r>
            <a:r>
              <a:rPr lang="de-DE" sz="1600" dirty="0" smtClean="0"/>
              <a:t> </a:t>
            </a:r>
            <a:r>
              <a:rPr lang="de-DE" sz="1600" dirty="0" err="1" smtClean="0"/>
              <a:t>encounters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a global </a:t>
            </a:r>
            <a:r>
              <a:rPr lang="de-DE" sz="1600" dirty="0" err="1" smtClean="0"/>
              <a:t>effect</a:t>
            </a:r>
            <a:r>
              <a:rPr lang="de-DE" sz="1600" dirty="0" smtClean="0"/>
              <a:t> on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beam</a:t>
            </a:r>
            <a:r>
              <a:rPr lang="de-DE" sz="1600" dirty="0" smtClean="0"/>
              <a:t> </a:t>
            </a:r>
            <a:r>
              <a:rPr lang="de-DE" sz="1600" dirty="0" err="1" smtClean="0"/>
              <a:t>dynamics</a:t>
            </a:r>
            <a:r>
              <a:rPr lang="de-DE" sz="1600" dirty="0" smtClean="0"/>
              <a:t> (</a:t>
            </a:r>
            <a:r>
              <a:rPr lang="de-DE" sz="1600" dirty="0" err="1" smtClean="0"/>
              <a:t>diffusion</a:t>
            </a:r>
            <a:r>
              <a:rPr lang="de-DE" sz="1600" dirty="0" smtClean="0"/>
              <a:t> and </a:t>
            </a:r>
            <a:r>
              <a:rPr lang="de-DE" sz="1600" dirty="0" err="1" smtClean="0"/>
              <a:t>emittance</a:t>
            </a:r>
            <a:r>
              <a:rPr lang="de-DE" sz="1600" dirty="0" smtClean="0"/>
              <a:t> growth, </a:t>
            </a:r>
            <a:r>
              <a:rPr lang="de-DE" sz="1600" dirty="0" err="1" smtClean="0"/>
              <a:t>lifetime</a:t>
            </a:r>
            <a:r>
              <a:rPr lang="de-DE" sz="1600" dirty="0" smtClean="0"/>
              <a:t>) </a:t>
            </a:r>
            <a:endParaRPr lang="de-DE" sz="1600" b="1" dirty="0" smtClean="0">
              <a:solidFill>
                <a:srgbClr val="0000FF"/>
              </a:solidFill>
            </a:endParaRPr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Times" pitchFamily="-111" charset="0"/>
              <a:buChar char="•"/>
            </a:pPr>
            <a:r>
              <a:rPr lang="de-DE" sz="1700" dirty="0" smtClean="0"/>
              <a:t> </a:t>
            </a:r>
            <a:r>
              <a:rPr lang="de-DE" sz="1700" b="1" dirty="0" err="1" smtClean="0">
                <a:solidFill>
                  <a:srgbClr val="FF0000"/>
                </a:solidFill>
              </a:rPr>
              <a:t>Two-stream</a:t>
            </a:r>
            <a:r>
              <a:rPr lang="de-DE" sz="1700" b="1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phenomena</a:t>
            </a:r>
            <a:r>
              <a:rPr lang="de-DE" sz="1700" dirty="0" smtClean="0">
                <a:solidFill>
                  <a:srgbClr val="FF0000"/>
                </a:solidFill>
              </a:rPr>
              <a:t> (</a:t>
            </a:r>
            <a:r>
              <a:rPr lang="de-DE" sz="1700" dirty="0" err="1" smtClean="0">
                <a:solidFill>
                  <a:srgbClr val="FF0000"/>
                </a:solidFill>
              </a:rPr>
              <a:t>coherent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or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incoherent</a:t>
            </a:r>
            <a:r>
              <a:rPr lang="de-DE" sz="1700" dirty="0" smtClean="0">
                <a:solidFill>
                  <a:srgbClr val="FF0000"/>
                </a:solidFill>
              </a:rPr>
              <a:t>)</a:t>
            </a:r>
            <a:r>
              <a:rPr lang="de-DE" sz="1700" dirty="0" smtClean="0"/>
              <a:t>:</a:t>
            </a:r>
            <a:endParaRPr lang="de-DE" sz="1700" dirty="0" smtClean="0">
              <a:solidFill>
                <a:srgbClr val="0000FF"/>
              </a:solidFill>
            </a:endParaRPr>
          </a:p>
          <a:p>
            <a:pPr lvl="2" algn="just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600" dirty="0" smtClean="0"/>
              <a:t> </a:t>
            </a:r>
            <a:r>
              <a:rPr lang="de-DE" sz="1600" dirty="0" err="1" smtClean="0"/>
              <a:t>Two</a:t>
            </a:r>
            <a:r>
              <a:rPr lang="de-DE" sz="1600" dirty="0" smtClean="0"/>
              <a:t> </a:t>
            </a:r>
            <a:r>
              <a:rPr lang="de-DE" sz="1600" dirty="0" err="1" smtClean="0"/>
              <a:t>component</a:t>
            </a:r>
            <a:r>
              <a:rPr lang="de-DE" sz="1600" dirty="0" smtClean="0"/>
              <a:t> </a:t>
            </a:r>
            <a:r>
              <a:rPr lang="de-DE" sz="1600" dirty="0" err="1" smtClean="0"/>
              <a:t>plasmas</a:t>
            </a:r>
            <a:r>
              <a:rPr lang="de-DE" sz="1600" dirty="0" smtClean="0"/>
              <a:t> </a:t>
            </a:r>
            <a:r>
              <a:rPr lang="de-DE" sz="1600" dirty="0" err="1" smtClean="0"/>
              <a:t>needed</a:t>
            </a:r>
            <a:r>
              <a:rPr lang="de-DE" sz="1600" dirty="0" smtClean="0"/>
              <a:t> (</a:t>
            </a:r>
            <a:r>
              <a:rPr lang="de-DE" sz="1600" dirty="0" err="1" smtClean="0"/>
              <a:t>beam-beam</a:t>
            </a:r>
            <a:r>
              <a:rPr lang="de-DE" sz="1600" dirty="0" smtClean="0"/>
              <a:t>, </a:t>
            </a:r>
            <a:r>
              <a:rPr lang="de-DE" sz="1600" dirty="0" err="1" smtClean="0"/>
              <a:t>pbeam-ecloud</a:t>
            </a:r>
            <a:r>
              <a:rPr lang="de-DE" sz="1600" dirty="0" smtClean="0"/>
              <a:t>, </a:t>
            </a:r>
            <a:r>
              <a:rPr lang="de-DE" sz="1600" dirty="0" err="1" smtClean="0"/>
              <a:t>ebeam-ions</a:t>
            </a:r>
            <a:r>
              <a:rPr lang="de-DE" sz="1600" dirty="0" smtClean="0"/>
              <a:t>) and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beam</a:t>
            </a:r>
            <a:r>
              <a:rPr lang="de-DE" sz="1600" dirty="0" smtClean="0"/>
              <a:t> </a:t>
            </a:r>
            <a:r>
              <a:rPr lang="de-DE" sz="1600" dirty="0" err="1" smtClean="0"/>
              <a:t>reacts</a:t>
            </a:r>
            <a:r>
              <a:rPr lang="de-DE" sz="1600" dirty="0" smtClean="0"/>
              <a:t> to an </a:t>
            </a:r>
            <a:r>
              <a:rPr lang="de-DE" sz="1600" dirty="0" err="1" smtClean="0"/>
              <a:t>excitation</a:t>
            </a:r>
            <a:r>
              <a:rPr lang="de-DE" sz="1600" dirty="0" smtClean="0"/>
              <a:t> </a:t>
            </a:r>
            <a:r>
              <a:rPr lang="de-DE" sz="1600" dirty="0" err="1" smtClean="0"/>
              <a:t>caused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another</a:t>
            </a:r>
            <a:r>
              <a:rPr lang="de-DE" sz="1600" dirty="0" smtClean="0"/>
              <a:t> „</a:t>
            </a:r>
            <a:r>
              <a:rPr lang="de-DE" sz="1600" dirty="0" err="1" smtClean="0"/>
              <a:t>beam</a:t>
            </a:r>
            <a:r>
              <a:rPr lang="de-DE" sz="1600" dirty="0" smtClean="0"/>
              <a:t>“ </a:t>
            </a:r>
            <a:endParaRPr lang="de-DE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1028" descr="&#10;cent_2002.pdf                                                  00012C16Macintosh HD                   BC25E8C6:"/>
          <p:cNvPicPr>
            <a:picLocks noChangeAspect="1" noChangeArrowheads="1"/>
          </p:cNvPicPr>
          <p:nvPr/>
        </p:nvPicPr>
        <p:blipFill>
          <a:blip r:embed="rId2"/>
          <a:srcRect l="5455" t="7048" r="3636" b="7048"/>
          <a:stretch>
            <a:fillRect/>
          </a:stretch>
        </p:blipFill>
        <p:spPr bwMode="auto">
          <a:xfrm>
            <a:off x="431250" y="1066800"/>
            <a:ext cx="402113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01012" y="381000"/>
            <a:ext cx="23187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Some examples….</a:t>
            </a:r>
            <a:endParaRPr lang="en-US" sz="2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034370"/>
            <a:ext cx="35379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Coherent effect</a:t>
            </a:r>
            <a:r>
              <a:rPr lang="en-US" sz="1500" dirty="0" smtClean="0"/>
              <a:t>:</a:t>
            </a:r>
          </a:p>
          <a:p>
            <a:r>
              <a:rPr lang="en-US" sz="1500" dirty="0" smtClean="0"/>
              <a:t>When the bunch current exceeds a certain limit (current threshold), the </a:t>
            </a:r>
            <a:r>
              <a:rPr lang="en-US" sz="1500" dirty="0" err="1" smtClean="0"/>
              <a:t>centroid</a:t>
            </a:r>
            <a:r>
              <a:rPr lang="en-US" sz="1500" dirty="0" smtClean="0"/>
              <a:t> of the beam, e.g. as seen by a BPM, exhibits an exponential growth and the beam is lost within few milliseconds (simulation of an SPS bunch)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4819200"/>
            <a:ext cx="3581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Incoherent effect:</a:t>
            </a:r>
          </a:p>
          <a:p>
            <a:r>
              <a:rPr lang="en-US" sz="1500" dirty="0" smtClean="0"/>
              <a:t>Slow beam loss. First and last bunch of an SPS train of 72 bunches gradually lose their particles (10% and 25%, respectively) over several minutes (data from SPS, 2004)</a:t>
            </a:r>
            <a:endParaRPr lang="en-US" sz="1500" dirty="0"/>
          </a:p>
        </p:txBody>
      </p:sp>
      <p:pic>
        <p:nvPicPr>
          <p:cNvPr id="10" name="Picture 9" descr="intxCA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223788" y="1524000"/>
            <a:ext cx="4658824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Documents and Settings\wfischer\My Documents\MOPA002_06.jpg"/>
          <p:cNvPicPr>
            <a:picLocks noChangeAspect="1" noChangeArrowheads="1"/>
          </p:cNvPicPr>
          <p:nvPr/>
        </p:nvPicPr>
        <p:blipFill>
          <a:blip r:embed="rId3"/>
          <a:srcRect b="47783"/>
          <a:stretch>
            <a:fillRect/>
          </a:stretch>
        </p:blipFill>
        <p:spPr bwMode="auto">
          <a:xfrm>
            <a:off x="457200" y="2525981"/>
            <a:ext cx="4495800" cy="1872214"/>
          </a:xfrm>
          <a:prstGeom prst="rect">
            <a:avLst/>
          </a:prstGeo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38200" y="2144981"/>
            <a:ext cx="330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Times New Roman" pitchFamily="-112" charset="0"/>
              </a:rPr>
              <a:t>  </a:t>
            </a:r>
            <a:r>
              <a:rPr lang="en-US" sz="1300">
                <a:latin typeface="Times New Roman" pitchFamily="-112" charset="0"/>
              </a:rPr>
              <a:t>BNL-RHIC, Au-Au operation, Run-4 (2004)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514600" y="4293848"/>
            <a:ext cx="525783" cy="32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500" dirty="0"/>
              <a:t>16h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1" y="2590801"/>
            <a:ext cx="3058498" cy="25982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334000" y="2133600"/>
            <a:ext cx="296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Times New Roman" pitchFamily="-112" charset="0"/>
              </a:rPr>
              <a:t>  </a:t>
            </a:r>
            <a:r>
              <a:rPr lang="en-US" sz="1300">
                <a:latin typeface="Times New Roman" pitchFamily="-112" charset="0"/>
              </a:rPr>
              <a:t>CERN-SPS (II) TMC Instability (2003)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410592" y="5457825"/>
            <a:ext cx="3352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sz="1600" b="1" dirty="0">
                <a:latin typeface="Copperplate Light" pitchFamily="-112" charset="0"/>
              </a:rPr>
              <a:t>Note </a:t>
            </a:r>
            <a:r>
              <a:rPr lang="de-DE" sz="1600" b="1" dirty="0" err="1">
                <a:latin typeface="Copperplate Light" pitchFamily="-112" charset="0"/>
              </a:rPr>
              <a:t>the</a:t>
            </a:r>
            <a:r>
              <a:rPr lang="de-DE" sz="1600" b="1" dirty="0">
                <a:latin typeface="Copperplate Light" pitchFamily="-112" charset="0"/>
              </a:rPr>
              <a:t> different time </a:t>
            </a:r>
            <a:r>
              <a:rPr lang="de-DE" sz="1600" b="1" dirty="0" err="1">
                <a:latin typeface="Copperplate Light" pitchFamily="-112" charset="0"/>
              </a:rPr>
              <a:t>scale</a:t>
            </a:r>
            <a:r>
              <a:rPr lang="de-DE" sz="1600" b="1" dirty="0">
                <a:latin typeface="Copperplate Light" pitchFamily="-112" charset="0"/>
              </a:rPr>
              <a:t> on </a:t>
            </a:r>
            <a:r>
              <a:rPr lang="de-DE" sz="1600" b="1" dirty="0" err="1">
                <a:latin typeface="Copperplate Light" pitchFamily="-112" charset="0"/>
              </a:rPr>
              <a:t>these</a:t>
            </a:r>
            <a:r>
              <a:rPr lang="de-DE" sz="1600" b="1" dirty="0">
                <a:latin typeface="Copperplate Light" pitchFamily="-112" charset="0"/>
              </a:rPr>
              <a:t> </a:t>
            </a:r>
            <a:r>
              <a:rPr lang="de-DE" sz="1600" b="1" dirty="0" err="1">
                <a:latin typeface="Copperplate Light" pitchFamily="-112" charset="0"/>
              </a:rPr>
              <a:t>plots</a:t>
            </a:r>
            <a:r>
              <a:rPr lang="de-DE" sz="1600" b="1" dirty="0">
                <a:latin typeface="Copperplate Light" pitchFamily="-112" charset="0"/>
              </a:rPr>
              <a:t>!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5410200" y="5483225"/>
            <a:ext cx="3276600" cy="457200"/>
          </a:xfrm>
          <a:prstGeom prst="rect">
            <a:avLst/>
          </a:prstGeom>
          <a:noFill/>
          <a:ln w="57150" cmpd="thickThin">
            <a:solidFill>
              <a:srgbClr val="E3DD3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211" name="Object 19"/>
          <p:cNvGraphicFramePr>
            <a:graphicFrameLocks noChangeAspect="1"/>
          </p:cNvGraphicFramePr>
          <p:nvPr/>
        </p:nvGraphicFramePr>
        <p:xfrm>
          <a:off x="6202673" y="2702825"/>
          <a:ext cx="1462088" cy="180975"/>
        </p:xfrm>
        <a:graphic>
          <a:graphicData uri="http://schemas.openxmlformats.org/presentationml/2006/ole">
            <p:oleObj spid="_x0000_s61442" name="Equation" r:id="rId5" imgW="1651397" imgH="203597" progId="Equation.3">
              <p:embed/>
            </p:oleObj>
          </a:graphicData>
        </a:graphic>
      </p:graphicFrame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6245536" y="2902850"/>
            <a:ext cx="3175" cy="19367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71599" y="796498"/>
            <a:ext cx="65532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More examples…</a:t>
            </a:r>
            <a:r>
              <a:rPr lang="en-US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plots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beam</a:t>
            </a:r>
            <a:r>
              <a:rPr lang="de-DE" dirty="0" smtClean="0"/>
              <a:t> </a:t>
            </a:r>
            <a:r>
              <a:rPr lang="de-DE" dirty="0" err="1" smtClean="0"/>
              <a:t>intensity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time)</a:t>
            </a:r>
            <a:endParaRPr lang="en-US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2766D12-9BFA-2245-A0E6-DB6DA1F9E6FF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853858" y="4309238"/>
            <a:ext cx="4031633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27" y="1514764"/>
            <a:ext cx="24638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55" y="3172691"/>
            <a:ext cx="2349500" cy="147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08550"/>
            <a:ext cx="23876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485900"/>
            <a:ext cx="2540000" cy="143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2114" y="3191164"/>
            <a:ext cx="2400300" cy="146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2709" y="4887768"/>
            <a:ext cx="2349500" cy="1435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2032000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Wingdings"/>
                <a:ea typeface="Wingdings"/>
                <a:cs typeface="Wingdings"/>
              </a:rPr>
              <a:t></a:t>
            </a:r>
            <a:r>
              <a:rPr lang="en-US" i="1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i="1" dirty="0" err="1" smtClean="0"/>
              <a:t>m</a:t>
            </a:r>
            <a:r>
              <a:rPr lang="en-US" i="1" dirty="0" smtClean="0"/>
              <a:t>=1 </a:t>
            </a:r>
            <a:r>
              <a:rPr lang="en-US" dirty="0" smtClean="0"/>
              <a:t>and </a:t>
            </a:r>
            <a:r>
              <a:rPr lang="en-US" i="1" dirty="0" err="1" smtClean="0"/>
              <a:t>l</a:t>
            </a:r>
            <a:r>
              <a:rPr lang="en-US" i="1" dirty="0" smtClean="0"/>
              <a:t>=0 </a:t>
            </a:r>
            <a:r>
              <a:rPr lang="en-US" i="1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3701534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Wingdings"/>
                <a:ea typeface="Wingdings"/>
                <a:cs typeface="Wingdings"/>
              </a:rPr>
              <a:t></a:t>
            </a:r>
            <a:r>
              <a:rPr lang="en-US" i="1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i="1" dirty="0" err="1" smtClean="0"/>
              <a:t>m</a:t>
            </a:r>
            <a:r>
              <a:rPr lang="en-US" i="1" dirty="0" smtClean="0"/>
              <a:t>=1</a:t>
            </a:r>
            <a:r>
              <a:rPr lang="en-US" dirty="0" smtClean="0"/>
              <a:t> and </a:t>
            </a:r>
            <a:r>
              <a:rPr lang="en-US" i="1" dirty="0" err="1" smtClean="0"/>
              <a:t>l</a:t>
            </a:r>
            <a:r>
              <a:rPr lang="en-US" i="1" dirty="0" smtClean="0"/>
              <a:t>=1 </a:t>
            </a:r>
            <a:r>
              <a:rPr lang="en-US" i="1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410200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Wingdings"/>
                <a:ea typeface="Wingdings"/>
                <a:cs typeface="Wingdings"/>
              </a:rPr>
              <a:t></a:t>
            </a:r>
            <a:r>
              <a:rPr lang="en-US" i="1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i="1" dirty="0" err="1" smtClean="0"/>
              <a:t>m</a:t>
            </a:r>
            <a:r>
              <a:rPr lang="en-US" i="1" dirty="0" smtClean="0"/>
              <a:t>=1 </a:t>
            </a:r>
            <a:r>
              <a:rPr lang="en-US" dirty="0" smtClean="0"/>
              <a:t>and </a:t>
            </a:r>
            <a:r>
              <a:rPr lang="en-US" i="1" dirty="0" err="1" smtClean="0"/>
              <a:t>l</a:t>
            </a:r>
            <a:r>
              <a:rPr lang="en-US" i="1" dirty="0" smtClean="0"/>
              <a:t>=2 </a:t>
            </a:r>
            <a:r>
              <a:rPr lang="en-US" i="1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i="1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11728" y="404091"/>
            <a:ext cx="8382000" cy="8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e-DE" sz="2300" b="1" dirty="0" err="1" smtClean="0">
                <a:solidFill>
                  <a:srgbClr val="FF0000"/>
                </a:solidFill>
              </a:rPr>
              <a:t>Examples</a:t>
            </a:r>
            <a:r>
              <a:rPr lang="de-DE" sz="2300" b="1" dirty="0" smtClean="0">
                <a:solidFill>
                  <a:srgbClr val="FF0000"/>
                </a:solidFill>
              </a:rPr>
              <a:t> of </a:t>
            </a:r>
            <a:r>
              <a:rPr lang="de-DE" sz="2300" b="1" dirty="0" err="1" smtClean="0">
                <a:solidFill>
                  <a:srgbClr val="FF0000"/>
                </a:solidFill>
              </a:rPr>
              <a:t>coherent</a:t>
            </a:r>
            <a:r>
              <a:rPr lang="de-DE" sz="2300" b="1" dirty="0" smtClean="0">
                <a:solidFill>
                  <a:srgbClr val="FF0000"/>
                </a:solidFill>
              </a:rPr>
              <a:t> </a:t>
            </a:r>
            <a:r>
              <a:rPr lang="de-DE" sz="2300" b="1" dirty="0" err="1" smtClean="0">
                <a:solidFill>
                  <a:srgbClr val="FF0000"/>
                </a:solidFill>
              </a:rPr>
              <a:t>modes</a:t>
            </a:r>
            <a:r>
              <a:rPr lang="de-DE" sz="2300" b="1" dirty="0" smtClean="0">
                <a:solidFill>
                  <a:srgbClr val="FF0000"/>
                </a:solidFill>
              </a:rPr>
              <a:t> </a:t>
            </a:r>
            <a:r>
              <a:rPr lang="de-DE" sz="2300" b="1" dirty="0" err="1" smtClean="0">
                <a:solidFill>
                  <a:srgbClr val="FF0000"/>
                </a:solidFill>
              </a:rPr>
              <a:t>seen</a:t>
            </a:r>
            <a:r>
              <a:rPr lang="de-DE" sz="2300" b="1" dirty="0" smtClean="0">
                <a:solidFill>
                  <a:srgbClr val="FF0000"/>
                </a:solidFill>
              </a:rPr>
              <a:t> at a </a:t>
            </a:r>
            <a:r>
              <a:rPr lang="de-DE" sz="2300" b="1" dirty="0" err="1" smtClean="0">
                <a:solidFill>
                  <a:srgbClr val="FF0000"/>
                </a:solidFill>
              </a:rPr>
              <a:t>wide-band</a:t>
            </a:r>
            <a:r>
              <a:rPr lang="de-DE" sz="2300" b="1" dirty="0" smtClean="0">
                <a:solidFill>
                  <a:srgbClr val="FF0000"/>
                </a:solidFill>
              </a:rPr>
              <a:t> </a:t>
            </a:r>
            <a:r>
              <a:rPr lang="de-DE" sz="2300" b="1" dirty="0" err="1" smtClean="0">
                <a:solidFill>
                  <a:srgbClr val="FF0000"/>
                </a:solidFill>
              </a:rPr>
              <a:t>pick-up</a:t>
            </a:r>
            <a:r>
              <a:rPr lang="de-DE" sz="2300" b="1" dirty="0" smtClean="0">
                <a:solidFill>
                  <a:srgbClr val="FF0000"/>
                </a:solidFill>
              </a:rPr>
              <a:t> (BPM)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e-DE" sz="200" dirty="0" smtClean="0"/>
              <a:t> h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/>
              <a:t>The</a:t>
            </a:r>
            <a:r>
              <a:rPr lang="de-DE" sz="1700" dirty="0" smtClean="0"/>
              <a:t> </a:t>
            </a:r>
            <a:r>
              <a:rPr lang="de-DE" sz="1700" dirty="0" err="1" smtClean="0"/>
              <a:t>patterns</a:t>
            </a:r>
            <a:r>
              <a:rPr lang="de-DE" sz="1700" dirty="0" smtClean="0"/>
              <a:t> of </a:t>
            </a:r>
            <a:r>
              <a:rPr lang="de-DE" sz="1700" dirty="0" err="1" smtClean="0"/>
              <a:t>the</a:t>
            </a:r>
            <a:r>
              <a:rPr lang="de-DE" sz="1700" dirty="0" smtClean="0"/>
              <a:t> </a:t>
            </a:r>
            <a:r>
              <a:rPr lang="de-DE" sz="1700" dirty="0" err="1" smtClean="0"/>
              <a:t>head-tail</a:t>
            </a:r>
            <a:r>
              <a:rPr lang="de-DE" sz="1700" dirty="0" smtClean="0"/>
              <a:t> </a:t>
            </a:r>
            <a:r>
              <a:rPr lang="de-DE" sz="1700" dirty="0" err="1" smtClean="0"/>
              <a:t>modes</a:t>
            </a:r>
            <a:r>
              <a:rPr lang="de-DE" sz="1700" dirty="0" smtClean="0"/>
              <a:t> </a:t>
            </a:r>
            <a:r>
              <a:rPr lang="de-DE" sz="1700" dirty="0" err="1" smtClean="0"/>
              <a:t>depend</a:t>
            </a:r>
            <a:r>
              <a:rPr lang="de-DE" sz="1700" dirty="0" smtClean="0"/>
              <a:t> on </a:t>
            </a:r>
            <a:r>
              <a:rPr lang="de-DE" sz="1700" dirty="0" err="1" smtClean="0"/>
              <a:t>chromaticity</a:t>
            </a:r>
            <a:endParaRPr lang="de-DE" sz="17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1980" y="1485900"/>
            <a:ext cx="63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Q’=0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12414" y="1485900"/>
            <a:ext cx="63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Q’≠0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1980" y="1392054"/>
            <a:ext cx="2982220" cy="49642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34598" y="1388590"/>
            <a:ext cx="2982220" cy="49642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56350"/>
            <a:ext cx="5866296" cy="54000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1728" y="404091"/>
            <a:ext cx="8382000" cy="96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e-DE" sz="2300" b="1" dirty="0" err="1" smtClean="0">
                <a:solidFill>
                  <a:srgbClr val="FF0000"/>
                </a:solidFill>
              </a:rPr>
              <a:t>Coherent</a:t>
            </a:r>
            <a:r>
              <a:rPr lang="de-DE" sz="2300" b="1" dirty="0" smtClean="0">
                <a:solidFill>
                  <a:srgbClr val="FF0000"/>
                </a:solidFill>
              </a:rPr>
              <a:t> </a:t>
            </a:r>
            <a:r>
              <a:rPr lang="de-DE" sz="2300" b="1" dirty="0" err="1" smtClean="0">
                <a:solidFill>
                  <a:srgbClr val="FF0000"/>
                </a:solidFill>
              </a:rPr>
              <a:t>modes</a:t>
            </a:r>
            <a:r>
              <a:rPr lang="de-DE" sz="2300" b="1" dirty="0" smtClean="0">
                <a:solidFill>
                  <a:srgbClr val="FF0000"/>
                </a:solidFill>
              </a:rPr>
              <a:t> </a:t>
            </a:r>
            <a:r>
              <a:rPr lang="de-DE" sz="2300" b="1" dirty="0" err="1" smtClean="0">
                <a:solidFill>
                  <a:srgbClr val="FF0000"/>
                </a:solidFill>
              </a:rPr>
              <a:t>measured</a:t>
            </a:r>
            <a:r>
              <a:rPr lang="de-DE" sz="2300" b="1" dirty="0" smtClean="0">
                <a:solidFill>
                  <a:srgbClr val="FF0000"/>
                </a:solidFill>
              </a:rPr>
              <a:t> at a </a:t>
            </a:r>
            <a:r>
              <a:rPr lang="de-DE" sz="2300" b="1" dirty="0" err="1" smtClean="0">
                <a:solidFill>
                  <a:srgbClr val="FF0000"/>
                </a:solidFill>
              </a:rPr>
              <a:t>wide-band</a:t>
            </a:r>
            <a:r>
              <a:rPr lang="de-DE" sz="2300" b="1" dirty="0" smtClean="0">
                <a:solidFill>
                  <a:srgbClr val="FF0000"/>
                </a:solidFill>
              </a:rPr>
              <a:t> </a:t>
            </a:r>
            <a:r>
              <a:rPr lang="de-DE" sz="2300" b="1" dirty="0" err="1" smtClean="0">
                <a:solidFill>
                  <a:srgbClr val="FF0000"/>
                </a:solidFill>
              </a:rPr>
              <a:t>pick-up</a:t>
            </a:r>
            <a:r>
              <a:rPr lang="de-DE" sz="2300" b="1" dirty="0" smtClean="0">
                <a:solidFill>
                  <a:srgbClr val="FF0000"/>
                </a:solidFill>
              </a:rPr>
              <a:t> (BPM)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de-DE" sz="800" dirty="0" smtClean="0"/>
          </a:p>
          <a:p>
            <a:pPr lvl="1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endParaRPr lang="de-DE" sz="17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546" y="852055"/>
            <a:ext cx="4387719" cy="262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3655" y="178954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m</a:t>
            </a:r>
            <a:r>
              <a:rPr lang="en-US" i="1" dirty="0" smtClean="0"/>
              <a:t>=1 </a:t>
            </a:r>
            <a:r>
              <a:rPr lang="en-US" dirty="0" smtClean="0"/>
              <a:t>and </a:t>
            </a:r>
            <a:r>
              <a:rPr lang="en-US" i="1" dirty="0" err="1" smtClean="0"/>
              <a:t>l</a:t>
            </a:r>
            <a:r>
              <a:rPr lang="en-US" i="1" dirty="0" smtClean="0"/>
              <a:t>=0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2579254" y="5527964"/>
            <a:ext cx="3733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77309" y="5380182"/>
            <a:ext cx="228600" cy="146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21237" y="5276273"/>
            <a:ext cx="26916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1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82000" cy="565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e-DE" sz="2300" b="1" dirty="0" err="1" smtClean="0">
                <a:solidFill>
                  <a:srgbClr val="FF0000"/>
                </a:solidFill>
              </a:rPr>
              <a:t>Why</a:t>
            </a:r>
            <a:r>
              <a:rPr lang="de-DE" sz="2300" b="1" dirty="0" smtClean="0">
                <a:solidFill>
                  <a:srgbClr val="FF0000"/>
                </a:solidFill>
              </a:rPr>
              <a:t> </a:t>
            </a:r>
            <a:r>
              <a:rPr lang="de-DE" sz="2300" b="1" dirty="0" err="1" smtClean="0">
                <a:solidFill>
                  <a:srgbClr val="FF0000"/>
                </a:solidFill>
              </a:rPr>
              <a:t>are</a:t>
            </a:r>
            <a:r>
              <a:rPr lang="de-DE" sz="2300" b="1" dirty="0" smtClean="0">
                <a:solidFill>
                  <a:srgbClr val="FF0000"/>
                </a:solidFill>
              </a:rPr>
              <a:t> </a:t>
            </a:r>
            <a:r>
              <a:rPr lang="de-DE" sz="2300" b="1" dirty="0" err="1" smtClean="0">
                <a:solidFill>
                  <a:srgbClr val="FF0000"/>
                </a:solidFill>
              </a:rPr>
              <a:t>multi-particle</a:t>
            </a:r>
            <a:r>
              <a:rPr lang="de-DE" sz="2300" b="1" dirty="0" smtClean="0">
                <a:solidFill>
                  <a:srgbClr val="FF0000"/>
                </a:solidFill>
              </a:rPr>
              <a:t> </a:t>
            </a:r>
            <a:r>
              <a:rPr lang="de-DE" sz="2300" b="1" dirty="0" err="1" smtClean="0">
                <a:solidFill>
                  <a:srgbClr val="FF0000"/>
                </a:solidFill>
              </a:rPr>
              <a:t>effects</a:t>
            </a:r>
            <a:r>
              <a:rPr lang="de-DE" sz="2300" b="1" dirty="0" smtClean="0">
                <a:solidFill>
                  <a:srgbClr val="FF0000"/>
                </a:solidFill>
              </a:rPr>
              <a:t> </a:t>
            </a:r>
            <a:r>
              <a:rPr lang="de-DE" sz="2300" b="1" dirty="0" err="1" smtClean="0">
                <a:solidFill>
                  <a:srgbClr val="FF0000"/>
                </a:solidFill>
              </a:rPr>
              <a:t>important</a:t>
            </a:r>
            <a:r>
              <a:rPr lang="de-DE" sz="2300" b="1" dirty="0" smtClean="0">
                <a:solidFill>
                  <a:srgbClr val="FF0000"/>
                </a:solidFill>
              </a:rPr>
              <a:t> ?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e-DE" b="1" i="1" dirty="0" err="1" smtClean="0"/>
              <a:t>The</a:t>
            </a:r>
            <a:r>
              <a:rPr lang="de-DE" b="1" i="1" dirty="0" smtClean="0"/>
              <a:t> </a:t>
            </a:r>
            <a:r>
              <a:rPr lang="de-DE" b="1" i="1" dirty="0" err="1" smtClean="0"/>
              <a:t>performance</a:t>
            </a:r>
            <a:r>
              <a:rPr lang="de-DE" b="1" i="1" dirty="0" smtClean="0"/>
              <a:t> of an </a:t>
            </a:r>
            <a:r>
              <a:rPr lang="de-DE" b="1" i="1" dirty="0" err="1" smtClean="0"/>
              <a:t>accelerator</a:t>
            </a:r>
            <a:r>
              <a:rPr lang="de-DE" b="1" i="1" dirty="0" smtClean="0"/>
              <a:t> </a:t>
            </a:r>
            <a:r>
              <a:rPr lang="de-DE" b="1" i="1" dirty="0" err="1" smtClean="0"/>
              <a:t>is</a:t>
            </a:r>
            <a:r>
              <a:rPr lang="de-DE" b="1" i="1" dirty="0" smtClean="0"/>
              <a:t> </a:t>
            </a:r>
            <a:r>
              <a:rPr lang="de-DE" b="1" i="1" dirty="0" err="1" smtClean="0"/>
              <a:t>usually</a:t>
            </a:r>
            <a:r>
              <a:rPr lang="de-DE" b="1" i="1" dirty="0" smtClean="0"/>
              <a:t> </a:t>
            </a:r>
            <a:r>
              <a:rPr lang="de-DE" b="1" i="1" dirty="0" err="1" smtClean="0"/>
              <a:t>limited</a:t>
            </a:r>
            <a:r>
              <a:rPr lang="de-DE" b="1" i="1" dirty="0" smtClean="0"/>
              <a:t> </a:t>
            </a:r>
            <a:r>
              <a:rPr lang="de-DE" b="1" i="1" dirty="0" err="1" smtClean="0"/>
              <a:t>by</a:t>
            </a:r>
            <a:r>
              <a:rPr lang="de-DE" b="1" i="1" dirty="0" smtClean="0"/>
              <a:t> a </a:t>
            </a:r>
            <a:r>
              <a:rPr lang="de-DE" b="1" i="1" dirty="0" err="1" smtClean="0"/>
              <a:t>multi-particle</a:t>
            </a:r>
            <a:r>
              <a:rPr lang="de-DE" b="1" i="1" dirty="0" smtClean="0"/>
              <a:t> </a:t>
            </a:r>
            <a:r>
              <a:rPr lang="de-DE" b="1" i="1" dirty="0" err="1" smtClean="0"/>
              <a:t>effect</a:t>
            </a:r>
            <a:r>
              <a:rPr lang="de-DE" b="1" i="1" dirty="0" smtClean="0"/>
              <a:t>!!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-111" charset="2"/>
              <a:buChar char="è"/>
            </a:pPr>
            <a:r>
              <a:rPr lang="de-DE" dirty="0" smtClean="0"/>
              <a:t> </a:t>
            </a:r>
            <a:r>
              <a:rPr lang="de-DE" sz="1700" dirty="0" err="1" smtClean="0"/>
              <a:t>When</a:t>
            </a:r>
            <a:r>
              <a:rPr lang="de-DE" sz="1700" dirty="0" smtClean="0"/>
              <a:t> </a:t>
            </a:r>
            <a:r>
              <a:rPr lang="de-DE" sz="1700" dirty="0" err="1" smtClean="0"/>
              <a:t>the</a:t>
            </a:r>
            <a:r>
              <a:rPr lang="de-DE" sz="1700" dirty="0" smtClean="0"/>
              <a:t> </a:t>
            </a:r>
            <a:r>
              <a:rPr lang="de-DE" sz="1700" dirty="0" err="1" smtClean="0"/>
              <a:t>beam</a:t>
            </a:r>
            <a:r>
              <a:rPr lang="de-DE" sz="1700" dirty="0" smtClean="0"/>
              <a:t> </a:t>
            </a:r>
            <a:r>
              <a:rPr lang="de-DE" sz="1700" dirty="0" err="1" smtClean="0"/>
              <a:t>current</a:t>
            </a:r>
            <a:r>
              <a:rPr lang="de-DE" sz="1700" dirty="0" smtClean="0"/>
              <a:t> in a </a:t>
            </a:r>
            <a:r>
              <a:rPr lang="de-DE" sz="1700" dirty="0" err="1" smtClean="0"/>
              <a:t>machine</a:t>
            </a:r>
            <a:r>
              <a:rPr lang="de-DE" sz="1700" dirty="0" smtClean="0"/>
              <a:t> </a:t>
            </a:r>
            <a:r>
              <a:rPr lang="de-DE" sz="1700" dirty="0" err="1" smtClean="0"/>
              <a:t>is</a:t>
            </a:r>
            <a:r>
              <a:rPr lang="de-DE" sz="1700" dirty="0" smtClean="0"/>
              <a:t> </a:t>
            </a:r>
            <a:r>
              <a:rPr lang="de-DE" sz="1700" dirty="0" err="1" smtClean="0"/>
              <a:t>pushed</a:t>
            </a:r>
            <a:r>
              <a:rPr lang="de-DE" sz="1700" dirty="0" smtClean="0"/>
              <a:t> </a:t>
            </a:r>
            <a:r>
              <a:rPr lang="de-DE" sz="1700" dirty="0" err="1" smtClean="0"/>
              <a:t>above</a:t>
            </a:r>
            <a:r>
              <a:rPr lang="de-DE" sz="1700" dirty="0" smtClean="0"/>
              <a:t> a </a:t>
            </a:r>
            <a:r>
              <a:rPr lang="de-DE" sz="1700" dirty="0" err="1" smtClean="0"/>
              <a:t>certain</a:t>
            </a:r>
            <a:r>
              <a:rPr lang="de-DE" sz="1700" dirty="0" smtClean="0"/>
              <a:t> </a:t>
            </a:r>
            <a:r>
              <a:rPr lang="de-DE" sz="1700" dirty="0" err="1" smtClean="0"/>
              <a:t>limit</a:t>
            </a:r>
            <a:r>
              <a:rPr lang="de-DE" sz="1700" dirty="0" smtClean="0"/>
              <a:t> (</a:t>
            </a:r>
            <a:r>
              <a:rPr lang="de-DE" sz="1700" dirty="0" err="1" smtClean="0"/>
              <a:t>intensity</a:t>
            </a:r>
            <a:r>
              <a:rPr lang="de-DE" sz="1700" dirty="0" smtClean="0"/>
              <a:t> </a:t>
            </a:r>
            <a:r>
              <a:rPr lang="de-DE" sz="1700" dirty="0" err="1" smtClean="0"/>
              <a:t>threshold</a:t>
            </a:r>
            <a:r>
              <a:rPr lang="de-DE" sz="1700" dirty="0" smtClean="0"/>
              <a:t>), </a:t>
            </a:r>
            <a:r>
              <a:rPr lang="de-DE" sz="1700" b="1" dirty="0" err="1" smtClean="0">
                <a:solidFill>
                  <a:srgbClr val="0000FF"/>
                </a:solidFill>
              </a:rPr>
              <a:t>intolerable</a:t>
            </a:r>
            <a:r>
              <a:rPr lang="de-DE" sz="1700" b="1" dirty="0" smtClean="0">
                <a:solidFill>
                  <a:srgbClr val="0000FF"/>
                </a:solidFill>
              </a:rPr>
              <a:t> </a:t>
            </a:r>
            <a:r>
              <a:rPr lang="de-DE" sz="1700" b="1" dirty="0" err="1" smtClean="0">
                <a:solidFill>
                  <a:srgbClr val="0000FF"/>
                </a:solidFill>
              </a:rPr>
              <a:t>losses</a:t>
            </a:r>
            <a:r>
              <a:rPr lang="de-DE" sz="1700" b="1" dirty="0" smtClean="0">
                <a:solidFill>
                  <a:srgbClr val="0000FF"/>
                </a:solidFill>
              </a:rPr>
              <a:t> </a:t>
            </a:r>
            <a:r>
              <a:rPr lang="de-DE" sz="1700" b="1" dirty="0" err="1" smtClean="0">
                <a:solidFill>
                  <a:srgbClr val="0000FF"/>
                </a:solidFill>
              </a:rPr>
              <a:t>or</a:t>
            </a:r>
            <a:r>
              <a:rPr lang="de-DE" sz="1700" b="1" dirty="0" smtClean="0">
                <a:solidFill>
                  <a:srgbClr val="0000FF"/>
                </a:solidFill>
              </a:rPr>
              <a:t> </a:t>
            </a:r>
            <a:r>
              <a:rPr lang="de-DE" sz="1700" b="1" dirty="0" err="1" smtClean="0">
                <a:solidFill>
                  <a:srgbClr val="0000FF"/>
                </a:solidFill>
              </a:rPr>
              <a:t>beam</a:t>
            </a:r>
            <a:r>
              <a:rPr lang="de-DE" sz="1700" b="1" dirty="0" smtClean="0">
                <a:solidFill>
                  <a:srgbClr val="0000FF"/>
                </a:solidFill>
              </a:rPr>
              <a:t> </a:t>
            </a:r>
            <a:r>
              <a:rPr lang="de-DE" sz="1700" b="1" dirty="0" err="1" smtClean="0">
                <a:solidFill>
                  <a:srgbClr val="0000FF"/>
                </a:solidFill>
              </a:rPr>
              <a:t>quality</a:t>
            </a:r>
            <a:r>
              <a:rPr lang="de-DE" sz="1700" b="1" dirty="0" smtClean="0">
                <a:solidFill>
                  <a:srgbClr val="0000FF"/>
                </a:solidFill>
              </a:rPr>
              <a:t> </a:t>
            </a:r>
            <a:r>
              <a:rPr lang="de-DE" sz="1700" b="1" dirty="0" err="1" smtClean="0">
                <a:solidFill>
                  <a:srgbClr val="0000FF"/>
                </a:solidFill>
              </a:rPr>
              <a:t>degradation</a:t>
            </a:r>
            <a:r>
              <a:rPr lang="de-DE" sz="1700" b="1" dirty="0" smtClean="0">
                <a:solidFill>
                  <a:srgbClr val="0000FF"/>
                </a:solidFill>
              </a:rPr>
              <a:t> </a:t>
            </a:r>
            <a:r>
              <a:rPr lang="de-DE" sz="1700" dirty="0" err="1" smtClean="0"/>
              <a:t>appear</a:t>
            </a:r>
            <a:r>
              <a:rPr lang="de-DE" sz="1700" dirty="0" smtClean="0"/>
              <a:t> </a:t>
            </a:r>
            <a:r>
              <a:rPr lang="de-DE" sz="1700" dirty="0" err="1" smtClean="0"/>
              <a:t>due</a:t>
            </a:r>
            <a:r>
              <a:rPr lang="de-DE" sz="1700" dirty="0" smtClean="0"/>
              <a:t> to </a:t>
            </a:r>
            <a:r>
              <a:rPr lang="de-DE" sz="1700" dirty="0" err="1" smtClean="0"/>
              <a:t>these</a:t>
            </a:r>
            <a:r>
              <a:rPr lang="de-DE" sz="1700" dirty="0" smtClean="0"/>
              <a:t> </a:t>
            </a:r>
            <a:r>
              <a:rPr lang="de-DE" sz="1700" dirty="0" err="1" smtClean="0"/>
              <a:t>phenomena</a:t>
            </a:r>
            <a:endParaRPr lang="de-DE" sz="1700" dirty="0" smtClean="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-111" charset="2"/>
              <a:buChar char="è"/>
            </a:pPr>
            <a:r>
              <a:rPr lang="de-DE" sz="1700" dirty="0" smtClean="0"/>
              <a:t> </a:t>
            </a:r>
            <a:r>
              <a:rPr lang="de-DE" sz="1700" dirty="0" err="1" smtClean="0"/>
              <a:t>How</a:t>
            </a:r>
            <a:r>
              <a:rPr lang="de-DE" sz="1700" dirty="0" smtClean="0"/>
              <a:t> </a:t>
            </a:r>
            <a:r>
              <a:rPr lang="de-DE" sz="1700" dirty="0" err="1" smtClean="0"/>
              <a:t>these</a:t>
            </a:r>
            <a:r>
              <a:rPr lang="de-DE" sz="1700" dirty="0" smtClean="0"/>
              <a:t> </a:t>
            </a:r>
            <a:r>
              <a:rPr lang="de-DE" sz="1700" dirty="0" err="1" smtClean="0"/>
              <a:t>effects</a:t>
            </a:r>
            <a:r>
              <a:rPr lang="de-DE" sz="1700" dirty="0" smtClean="0"/>
              <a:t> </a:t>
            </a:r>
            <a:r>
              <a:rPr lang="de-DE" sz="1700" dirty="0" err="1" smtClean="0"/>
              <a:t>can</a:t>
            </a:r>
            <a:r>
              <a:rPr lang="de-DE" sz="1700" dirty="0" smtClean="0"/>
              <a:t> </a:t>
            </a:r>
            <a:r>
              <a:rPr lang="de-DE" sz="1700" dirty="0" err="1" smtClean="0"/>
              <a:t>affect</a:t>
            </a:r>
            <a:r>
              <a:rPr lang="de-DE" sz="1700" dirty="0" smtClean="0"/>
              <a:t> </a:t>
            </a:r>
            <a:r>
              <a:rPr lang="de-DE" sz="1700" dirty="0" err="1" smtClean="0"/>
              <a:t>the</a:t>
            </a:r>
            <a:r>
              <a:rPr lang="de-DE" sz="1700" dirty="0" smtClean="0"/>
              <a:t> </a:t>
            </a:r>
            <a:r>
              <a:rPr lang="de-DE" sz="1700" dirty="0" err="1" smtClean="0"/>
              <a:t>beam</a:t>
            </a:r>
            <a:r>
              <a:rPr lang="de-DE" sz="1700" dirty="0" smtClean="0"/>
              <a:t>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Coherent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effects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can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be</a:t>
            </a:r>
            <a:r>
              <a:rPr lang="de-DE" sz="1600" dirty="0" smtClean="0"/>
              <a:t>:</a:t>
            </a:r>
          </a:p>
          <a:p>
            <a:pPr lvl="2" algn="just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700" dirty="0" smtClean="0"/>
              <a:t> </a:t>
            </a:r>
            <a:r>
              <a:rPr lang="de-DE" sz="1700" dirty="0" err="1" smtClean="0"/>
              <a:t>Transverse</a:t>
            </a:r>
            <a:r>
              <a:rPr lang="de-DE" sz="1700" dirty="0" smtClean="0"/>
              <a:t> </a:t>
            </a:r>
          </a:p>
          <a:p>
            <a:pPr lvl="3" algn="just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de-DE" sz="1500" dirty="0" smtClean="0"/>
              <a:t> </a:t>
            </a:r>
            <a:r>
              <a:rPr lang="de-DE" sz="1500" dirty="0" err="1" smtClean="0"/>
              <a:t>coherent</a:t>
            </a:r>
            <a:r>
              <a:rPr lang="de-DE" sz="1500" dirty="0" smtClean="0"/>
              <a:t> tune </a:t>
            </a:r>
            <a:r>
              <a:rPr lang="de-DE" sz="1500" dirty="0" err="1" smtClean="0"/>
              <a:t>shift</a:t>
            </a:r>
            <a:r>
              <a:rPr lang="de-DE" sz="1500" dirty="0" smtClean="0"/>
              <a:t> </a:t>
            </a:r>
          </a:p>
          <a:p>
            <a:pPr lvl="3" algn="just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de-DE" sz="1500" dirty="0" smtClean="0"/>
              <a:t> fast </a:t>
            </a:r>
            <a:r>
              <a:rPr lang="de-DE" sz="1500" dirty="0" err="1" smtClean="0"/>
              <a:t>beam</a:t>
            </a:r>
            <a:r>
              <a:rPr lang="de-DE" sz="1500" dirty="0" smtClean="0"/>
              <a:t> </a:t>
            </a:r>
            <a:r>
              <a:rPr lang="de-DE" sz="1500" dirty="0" err="1" smtClean="0"/>
              <a:t>loss</a:t>
            </a:r>
            <a:r>
              <a:rPr lang="de-DE" sz="1500" dirty="0" smtClean="0"/>
              <a:t> </a:t>
            </a:r>
            <a:r>
              <a:rPr lang="de-DE" sz="1500" dirty="0" err="1" smtClean="0"/>
              <a:t>due</a:t>
            </a:r>
            <a:r>
              <a:rPr lang="de-DE" sz="1500" dirty="0" smtClean="0"/>
              <a:t> to </a:t>
            </a:r>
            <a:r>
              <a:rPr lang="de-DE" sz="1500" dirty="0" err="1" smtClean="0"/>
              <a:t>instability</a:t>
            </a:r>
            <a:endParaRPr lang="de-DE" sz="1500" dirty="0" smtClean="0"/>
          </a:p>
          <a:p>
            <a:pPr lvl="2" algn="just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700" dirty="0" smtClean="0"/>
              <a:t> Longitudinal (</a:t>
            </a:r>
            <a:r>
              <a:rPr lang="de-DE" sz="1700" dirty="0" err="1" smtClean="0"/>
              <a:t>energy</a:t>
            </a:r>
            <a:r>
              <a:rPr lang="de-DE" sz="1700" dirty="0" smtClean="0"/>
              <a:t> </a:t>
            </a:r>
            <a:r>
              <a:rPr lang="de-DE" sz="1700" dirty="0" err="1" smtClean="0"/>
              <a:t>loss</a:t>
            </a:r>
            <a:r>
              <a:rPr lang="de-DE" sz="1700" dirty="0" smtClean="0"/>
              <a:t>, </a:t>
            </a:r>
            <a:r>
              <a:rPr lang="de-DE" sz="1700" dirty="0" err="1" smtClean="0"/>
              <a:t>bunch</a:t>
            </a:r>
            <a:r>
              <a:rPr lang="de-DE" sz="1700" dirty="0" smtClean="0"/>
              <a:t> </a:t>
            </a:r>
            <a:r>
              <a:rPr lang="de-DE" sz="1700" dirty="0" err="1" smtClean="0"/>
              <a:t>lengthening</a:t>
            </a:r>
            <a:r>
              <a:rPr lang="de-DE" sz="1700" dirty="0" smtClean="0"/>
              <a:t>, </a:t>
            </a:r>
            <a:r>
              <a:rPr lang="de-DE" sz="1700" dirty="0" err="1" smtClean="0"/>
              <a:t>synchrotron</a:t>
            </a:r>
            <a:r>
              <a:rPr lang="de-DE" sz="1700" dirty="0" smtClean="0"/>
              <a:t> tune </a:t>
            </a:r>
            <a:r>
              <a:rPr lang="de-DE" sz="1700" dirty="0" err="1" smtClean="0"/>
              <a:t>shift</a:t>
            </a:r>
            <a:r>
              <a:rPr lang="de-DE" sz="1700" dirty="0" smtClean="0"/>
              <a:t>)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Times" pitchFamily="-111" charset="0"/>
              <a:buChar char="•"/>
            </a:pPr>
            <a:r>
              <a:rPr lang="de-DE" dirty="0" smtClean="0"/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Incoherent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effects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can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be</a:t>
            </a:r>
            <a:r>
              <a:rPr lang="de-DE" sz="1700" dirty="0" smtClean="0"/>
              <a:t>:</a:t>
            </a:r>
          </a:p>
          <a:p>
            <a:pPr lvl="2" algn="just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700" dirty="0" smtClean="0"/>
              <a:t> Longitudinal </a:t>
            </a:r>
            <a:r>
              <a:rPr lang="de-DE" sz="1700" dirty="0" err="1" smtClean="0"/>
              <a:t>or</a:t>
            </a:r>
            <a:r>
              <a:rPr lang="de-DE" sz="1700" dirty="0" smtClean="0"/>
              <a:t> </a:t>
            </a:r>
            <a:r>
              <a:rPr lang="de-DE" sz="1700" dirty="0" err="1" smtClean="0"/>
              <a:t>transverse</a:t>
            </a:r>
            <a:endParaRPr lang="de-DE" sz="1700" dirty="0" smtClean="0"/>
          </a:p>
          <a:p>
            <a:pPr lvl="3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charset="2"/>
              <a:buChar char="ü"/>
            </a:pPr>
            <a:r>
              <a:rPr lang="de-DE" sz="1500" b="1" dirty="0" smtClean="0">
                <a:solidFill>
                  <a:srgbClr val="0000FF"/>
                </a:solidFill>
              </a:rPr>
              <a:t> </a:t>
            </a:r>
            <a:r>
              <a:rPr lang="de-DE" sz="1500" dirty="0" err="1" smtClean="0"/>
              <a:t>emittance</a:t>
            </a:r>
            <a:r>
              <a:rPr lang="de-DE" sz="1500" dirty="0" smtClean="0"/>
              <a:t> growth, </a:t>
            </a:r>
            <a:r>
              <a:rPr lang="de-DE" sz="1500" dirty="0" err="1" smtClean="0"/>
              <a:t>incoherent</a:t>
            </a:r>
            <a:r>
              <a:rPr lang="de-DE" sz="1500" dirty="0" smtClean="0"/>
              <a:t> tune </a:t>
            </a:r>
            <a:r>
              <a:rPr lang="de-DE" sz="1500" dirty="0" err="1" smtClean="0"/>
              <a:t>shift</a:t>
            </a:r>
            <a:r>
              <a:rPr lang="de-DE" sz="1500" dirty="0" smtClean="0"/>
              <a:t>, tune </a:t>
            </a:r>
            <a:r>
              <a:rPr lang="de-DE" sz="1500" dirty="0" err="1" smtClean="0"/>
              <a:t>spread</a:t>
            </a:r>
            <a:r>
              <a:rPr lang="de-DE" sz="1500" dirty="0" smtClean="0"/>
              <a:t>, bad </a:t>
            </a:r>
            <a:r>
              <a:rPr lang="de-DE" sz="1500" dirty="0" err="1" smtClean="0"/>
              <a:t>lifetime</a:t>
            </a:r>
            <a:endParaRPr lang="de-DE" sz="1500" dirty="0" smtClean="0"/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Times" pitchFamily="-111" charset="0"/>
              <a:buChar char="•"/>
            </a:pPr>
            <a:r>
              <a:rPr lang="de-DE" sz="1700" dirty="0" smtClean="0"/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Two-stream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phenomena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are</a:t>
            </a:r>
            <a:r>
              <a:rPr lang="de-DE" sz="1700" dirty="0" smtClean="0"/>
              <a:t>:</a:t>
            </a:r>
            <a:endParaRPr lang="de-DE" sz="1700" dirty="0" smtClean="0">
              <a:solidFill>
                <a:srgbClr val="0000FF"/>
              </a:solidFill>
            </a:endParaRPr>
          </a:p>
          <a:p>
            <a:pPr lvl="2" algn="just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700" dirty="0" smtClean="0"/>
              <a:t> </a:t>
            </a:r>
            <a:r>
              <a:rPr lang="de-DE" sz="1700" dirty="0" err="1" smtClean="0"/>
              <a:t>result</a:t>
            </a:r>
            <a:r>
              <a:rPr lang="de-DE" sz="1700" dirty="0" smtClean="0"/>
              <a:t> </a:t>
            </a:r>
            <a:r>
              <a:rPr lang="de-DE" sz="1700" dirty="0" err="1" smtClean="0"/>
              <a:t>into</a:t>
            </a:r>
            <a:r>
              <a:rPr lang="de-DE" sz="1700" dirty="0" smtClean="0"/>
              <a:t> </a:t>
            </a:r>
            <a:r>
              <a:rPr lang="de-DE" sz="1700" dirty="0" err="1" smtClean="0"/>
              <a:t>coherent</a:t>
            </a:r>
            <a:r>
              <a:rPr lang="de-DE" sz="1700" dirty="0" smtClean="0"/>
              <a:t> </a:t>
            </a:r>
            <a:r>
              <a:rPr lang="de-DE" sz="1700" dirty="0" err="1" smtClean="0"/>
              <a:t>or</a:t>
            </a:r>
            <a:r>
              <a:rPr lang="de-DE" sz="1700" dirty="0" smtClean="0"/>
              <a:t> </a:t>
            </a:r>
            <a:r>
              <a:rPr lang="de-DE" sz="1700" dirty="0" err="1" smtClean="0"/>
              <a:t>incoherent</a:t>
            </a:r>
            <a:r>
              <a:rPr lang="de-DE" sz="1700" dirty="0" smtClean="0"/>
              <a:t> </a:t>
            </a:r>
            <a:r>
              <a:rPr lang="de-DE" sz="1700" dirty="0" err="1" smtClean="0"/>
              <a:t>effects</a:t>
            </a:r>
            <a:endParaRPr lang="de-DE" sz="1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82000" cy="227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e-DE" sz="2300" b="1" dirty="0" err="1" smtClean="0">
                <a:solidFill>
                  <a:srgbClr val="FF0000"/>
                </a:solidFill>
              </a:rPr>
              <a:t>Types</a:t>
            </a:r>
            <a:r>
              <a:rPr lang="de-DE" sz="2300" b="1" dirty="0" smtClean="0">
                <a:solidFill>
                  <a:srgbClr val="FF0000"/>
                </a:solidFill>
              </a:rPr>
              <a:t> of </a:t>
            </a:r>
            <a:r>
              <a:rPr lang="de-DE" sz="2300" b="1" dirty="0" err="1" smtClean="0">
                <a:solidFill>
                  <a:srgbClr val="FF0000"/>
                </a:solidFill>
              </a:rPr>
              <a:t>collective</a:t>
            </a:r>
            <a:r>
              <a:rPr lang="de-DE" sz="2300" b="1" dirty="0" smtClean="0">
                <a:solidFill>
                  <a:srgbClr val="FF0000"/>
                </a:solidFill>
              </a:rPr>
              <a:t> </a:t>
            </a:r>
            <a:r>
              <a:rPr lang="de-DE" sz="2300" b="1" dirty="0" err="1" smtClean="0">
                <a:solidFill>
                  <a:srgbClr val="FF0000"/>
                </a:solidFill>
              </a:rPr>
              <a:t>effects</a:t>
            </a:r>
            <a:r>
              <a:rPr lang="de-DE" sz="2300" b="1" dirty="0" smtClean="0">
                <a:solidFill>
                  <a:srgbClr val="FF0000"/>
                </a:solidFill>
              </a:rPr>
              <a:t> (I)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de-DE" sz="800" dirty="0" smtClean="0"/>
          </a:p>
          <a:p>
            <a:pPr lvl="1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sz="1700" dirty="0" smtClean="0">
                <a:solidFill>
                  <a:srgbClr val="FF0000"/>
                </a:solidFill>
              </a:rPr>
              <a:t>Single </a:t>
            </a:r>
            <a:r>
              <a:rPr lang="de-DE" sz="1700" dirty="0" err="1" smtClean="0">
                <a:solidFill>
                  <a:srgbClr val="FF0000"/>
                </a:solidFill>
              </a:rPr>
              <a:t>or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multi-bunch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behavior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depends</a:t>
            </a:r>
            <a:r>
              <a:rPr lang="de-DE" sz="1700" dirty="0" smtClean="0">
                <a:solidFill>
                  <a:srgbClr val="FF0000"/>
                </a:solidFill>
              </a:rPr>
              <a:t> on </a:t>
            </a:r>
            <a:r>
              <a:rPr lang="de-DE" sz="1700" dirty="0" err="1" smtClean="0">
                <a:solidFill>
                  <a:srgbClr val="FF0000"/>
                </a:solidFill>
              </a:rPr>
              <a:t>the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range</a:t>
            </a:r>
            <a:r>
              <a:rPr lang="de-DE" sz="1700" dirty="0" smtClean="0">
                <a:solidFill>
                  <a:srgbClr val="FF0000"/>
                </a:solidFill>
              </a:rPr>
              <a:t> of </a:t>
            </a:r>
            <a:r>
              <a:rPr lang="de-DE" sz="1700" dirty="0" err="1" smtClean="0">
                <a:solidFill>
                  <a:srgbClr val="FF0000"/>
                </a:solidFill>
              </a:rPr>
              <a:t>action</a:t>
            </a:r>
            <a:r>
              <a:rPr lang="de-DE" sz="1700" dirty="0" smtClean="0">
                <a:solidFill>
                  <a:srgbClr val="FF0000"/>
                </a:solidFill>
              </a:rPr>
              <a:t> of </a:t>
            </a:r>
            <a:r>
              <a:rPr lang="de-DE" sz="1700" dirty="0" err="1" smtClean="0">
                <a:solidFill>
                  <a:srgbClr val="FF0000"/>
                </a:solidFill>
              </a:rPr>
              <a:t>the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wake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fields</a:t>
            </a:r>
            <a:endParaRPr lang="de-DE" sz="1600" dirty="0" smtClean="0"/>
          </a:p>
          <a:p>
            <a:pPr lvl="2" algn="just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700" dirty="0" smtClean="0"/>
              <a:t> Single </a:t>
            </a:r>
            <a:r>
              <a:rPr lang="de-DE" sz="1700" dirty="0" err="1" smtClean="0"/>
              <a:t>bunch</a:t>
            </a:r>
            <a:r>
              <a:rPr lang="de-DE" sz="1700" dirty="0" smtClean="0"/>
              <a:t> </a:t>
            </a:r>
            <a:r>
              <a:rPr lang="de-DE" sz="1700" dirty="0" err="1" smtClean="0"/>
              <a:t>effects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usually</a:t>
            </a:r>
            <a:r>
              <a:rPr lang="de-DE" sz="1700" dirty="0" smtClean="0"/>
              <a:t> </a:t>
            </a:r>
            <a:r>
              <a:rPr lang="de-DE" sz="1700" dirty="0" err="1" smtClean="0"/>
              <a:t>caused</a:t>
            </a:r>
            <a:r>
              <a:rPr lang="de-DE" sz="1700" dirty="0" smtClean="0"/>
              <a:t> </a:t>
            </a:r>
            <a:r>
              <a:rPr lang="de-DE" sz="1700" dirty="0" err="1" smtClean="0"/>
              <a:t>by</a:t>
            </a:r>
            <a:r>
              <a:rPr lang="de-DE" sz="1700" dirty="0" smtClean="0"/>
              <a:t> </a:t>
            </a:r>
            <a:r>
              <a:rPr lang="de-DE" sz="1700" dirty="0" err="1" smtClean="0"/>
              <a:t>short</a:t>
            </a:r>
            <a:r>
              <a:rPr lang="de-DE" sz="1700" dirty="0" smtClean="0"/>
              <a:t> </a:t>
            </a:r>
            <a:r>
              <a:rPr lang="de-DE" sz="1700" dirty="0" err="1" smtClean="0"/>
              <a:t>range</a:t>
            </a:r>
            <a:r>
              <a:rPr lang="de-DE" sz="1700" dirty="0" smtClean="0"/>
              <a:t> </a:t>
            </a:r>
            <a:r>
              <a:rPr lang="de-DE" sz="1700" dirty="0" err="1" smtClean="0"/>
              <a:t>wake</a:t>
            </a:r>
            <a:r>
              <a:rPr lang="de-DE" sz="1700" dirty="0" smtClean="0"/>
              <a:t> </a:t>
            </a:r>
            <a:r>
              <a:rPr lang="de-DE" sz="1700" dirty="0" err="1" smtClean="0"/>
              <a:t>fields</a:t>
            </a:r>
            <a:r>
              <a:rPr lang="de-DE" sz="1700" dirty="0" smtClean="0"/>
              <a:t> (</a:t>
            </a:r>
            <a:r>
              <a:rPr lang="de-DE" sz="1700" dirty="0" err="1" smtClean="0"/>
              <a:t>broad-band</a:t>
            </a:r>
            <a:r>
              <a:rPr lang="de-DE" sz="1700" dirty="0" smtClean="0"/>
              <a:t> </a:t>
            </a:r>
            <a:r>
              <a:rPr lang="de-DE" sz="1700" dirty="0" err="1" smtClean="0"/>
              <a:t>impedances</a:t>
            </a:r>
            <a:r>
              <a:rPr lang="de-DE" sz="1700" dirty="0" smtClean="0"/>
              <a:t>)</a:t>
            </a:r>
          </a:p>
          <a:p>
            <a:pPr lvl="2" algn="just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700" dirty="0" smtClean="0"/>
              <a:t> Multi </a:t>
            </a:r>
            <a:r>
              <a:rPr lang="de-DE" sz="1700" dirty="0" err="1" smtClean="0"/>
              <a:t>bunch</a:t>
            </a:r>
            <a:r>
              <a:rPr lang="de-DE" sz="1700" dirty="0" smtClean="0"/>
              <a:t> </a:t>
            </a:r>
            <a:r>
              <a:rPr lang="de-DE" sz="1700" dirty="0" err="1" smtClean="0"/>
              <a:t>or</a:t>
            </a:r>
            <a:r>
              <a:rPr lang="de-DE" sz="1700" dirty="0" smtClean="0"/>
              <a:t> </a:t>
            </a:r>
            <a:r>
              <a:rPr lang="de-DE" sz="1700" dirty="0" err="1" smtClean="0"/>
              <a:t>multi-turn</a:t>
            </a:r>
            <a:r>
              <a:rPr lang="de-DE" sz="1700" dirty="0" smtClean="0"/>
              <a:t> </a:t>
            </a:r>
            <a:r>
              <a:rPr lang="de-DE" sz="1700" dirty="0" err="1" smtClean="0"/>
              <a:t>effects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usually</a:t>
            </a:r>
            <a:r>
              <a:rPr lang="de-DE" sz="1700" dirty="0" smtClean="0"/>
              <a:t> </a:t>
            </a:r>
            <a:r>
              <a:rPr lang="de-DE" sz="1700" dirty="0" err="1" smtClean="0"/>
              <a:t>associated</a:t>
            </a:r>
            <a:r>
              <a:rPr lang="de-DE" sz="1700" dirty="0" smtClean="0"/>
              <a:t> to </a:t>
            </a:r>
            <a:r>
              <a:rPr lang="de-DE" sz="1700" dirty="0" err="1" smtClean="0"/>
              <a:t>long</a:t>
            </a:r>
            <a:r>
              <a:rPr lang="de-DE" sz="1700" dirty="0" smtClean="0"/>
              <a:t> </a:t>
            </a:r>
            <a:r>
              <a:rPr lang="de-DE" sz="1700" dirty="0" err="1" smtClean="0"/>
              <a:t>range</a:t>
            </a:r>
            <a:r>
              <a:rPr lang="de-DE" sz="1700" dirty="0" smtClean="0"/>
              <a:t> </a:t>
            </a:r>
            <a:r>
              <a:rPr lang="de-DE" sz="1700" dirty="0" err="1" smtClean="0"/>
              <a:t>wake</a:t>
            </a:r>
            <a:r>
              <a:rPr lang="de-DE" sz="1700" dirty="0" smtClean="0"/>
              <a:t> </a:t>
            </a:r>
            <a:r>
              <a:rPr lang="de-DE" sz="1700" dirty="0" err="1" smtClean="0"/>
              <a:t>fields</a:t>
            </a:r>
            <a:r>
              <a:rPr lang="de-DE" sz="1700" dirty="0" smtClean="0"/>
              <a:t> (</a:t>
            </a:r>
            <a:r>
              <a:rPr lang="de-DE" sz="1700" dirty="0" err="1" smtClean="0"/>
              <a:t>narrow-band</a:t>
            </a:r>
            <a:r>
              <a:rPr lang="de-DE" sz="1700" dirty="0" smtClean="0"/>
              <a:t> </a:t>
            </a:r>
            <a:r>
              <a:rPr lang="de-DE" sz="1700" dirty="0" err="1" smtClean="0"/>
              <a:t>impedances</a:t>
            </a:r>
            <a:r>
              <a:rPr lang="de-DE" sz="1700" dirty="0" smtClean="0"/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7" name="Group 1046"/>
          <p:cNvGrpSpPr>
            <a:grpSpLocks noChangeAspect="1"/>
          </p:cNvGrpSpPr>
          <p:nvPr/>
        </p:nvGrpSpPr>
        <p:grpSpPr bwMode="auto">
          <a:xfrm>
            <a:off x="533400" y="3152775"/>
            <a:ext cx="3235325" cy="2587625"/>
            <a:chOff x="336" y="528"/>
            <a:chExt cx="2400" cy="1920"/>
          </a:xfrm>
        </p:grpSpPr>
        <p:pic>
          <p:nvPicPr>
            <p:cNvPr id="8" name="Picture 10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528"/>
              <a:ext cx="2304" cy="1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1028"/>
            <p:cNvSpPr>
              <a:spLocks noChangeArrowheads="1"/>
            </p:cNvSpPr>
            <p:nvPr/>
          </p:nvSpPr>
          <p:spPr bwMode="auto">
            <a:xfrm>
              <a:off x="336" y="2064"/>
              <a:ext cx="2400" cy="384"/>
            </a:xfrm>
            <a:prstGeom prst="ellipse">
              <a:avLst/>
            </a:prstGeom>
            <a:solidFill>
              <a:srgbClr val="0000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 Box 1050"/>
          <p:cNvSpPr txBox="1">
            <a:spLocks noChangeArrowheads="1"/>
          </p:cNvSpPr>
          <p:nvPr/>
        </p:nvSpPr>
        <p:spPr bwMode="auto">
          <a:xfrm>
            <a:off x="129096" y="2953772"/>
            <a:ext cx="3429000" cy="4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sz="1400" b="1" dirty="0" err="1" smtClean="0">
                <a:latin typeface="Baskerville" pitchFamily="-112" charset="0"/>
              </a:rPr>
              <a:t>Wake</a:t>
            </a:r>
            <a:r>
              <a:rPr lang="de-DE" sz="1400" b="1" dirty="0" smtClean="0">
                <a:latin typeface="Baskerville" pitchFamily="-112" charset="0"/>
              </a:rPr>
              <a:t> </a:t>
            </a:r>
            <a:r>
              <a:rPr lang="de-DE" sz="1400" b="1" dirty="0" err="1" smtClean="0">
                <a:latin typeface="Baskerville" pitchFamily="-112" charset="0"/>
              </a:rPr>
              <a:t>decays</a:t>
            </a:r>
            <a:r>
              <a:rPr lang="de-DE" sz="1400" b="1" dirty="0" smtClean="0">
                <a:latin typeface="Baskerville" pitchFamily="-112" charset="0"/>
              </a:rPr>
              <a:t> </a:t>
            </a:r>
            <a:r>
              <a:rPr lang="de-DE" sz="1400" b="1" dirty="0" err="1" smtClean="0">
                <a:latin typeface="Baskerville" pitchFamily="-112" charset="0"/>
              </a:rPr>
              <a:t>over</a:t>
            </a:r>
            <a:r>
              <a:rPr lang="de-DE" sz="1400" b="1" dirty="0" smtClean="0">
                <a:latin typeface="Baskerville" pitchFamily="-112" charset="0"/>
              </a:rPr>
              <a:t> a </a:t>
            </a:r>
            <a:r>
              <a:rPr lang="de-DE" sz="1400" b="1" dirty="0" err="1" smtClean="0">
                <a:latin typeface="Baskerville" pitchFamily="-112" charset="0"/>
              </a:rPr>
              <a:t>bunch</a:t>
            </a:r>
            <a:r>
              <a:rPr lang="de-DE" sz="1400" b="1" dirty="0" smtClean="0">
                <a:latin typeface="Baskerville" pitchFamily="-112" charset="0"/>
              </a:rPr>
              <a:t> </a:t>
            </a:r>
            <a:r>
              <a:rPr lang="de-DE" sz="1400" b="1" dirty="0" err="1" smtClean="0">
                <a:latin typeface="Baskerville" pitchFamily="-112" charset="0"/>
              </a:rPr>
              <a:t>length</a:t>
            </a:r>
            <a:r>
              <a:rPr lang="de-DE" sz="1400" b="1" dirty="0" smtClean="0">
                <a:latin typeface="Baskerville" pitchFamily="-112" charset="0"/>
              </a:rPr>
              <a:t> </a:t>
            </a:r>
            <a:r>
              <a:rPr lang="de-DE" sz="1400" b="1" dirty="0" smtClean="0">
                <a:latin typeface="Wingdings"/>
                <a:ea typeface="Wingdings"/>
                <a:cs typeface="Wingdings"/>
              </a:rPr>
              <a:t> </a:t>
            </a:r>
            <a:r>
              <a:rPr lang="de-DE" sz="1400" b="1" dirty="0" smtClean="0">
                <a:latin typeface="Baskerville" pitchFamily="-112" charset="0"/>
                <a:ea typeface="Wingdings"/>
                <a:cs typeface="Wingdings"/>
              </a:rPr>
              <a:t>S</a:t>
            </a:r>
            <a:r>
              <a:rPr lang="de-DE" sz="1400" b="1" dirty="0" smtClean="0">
                <a:latin typeface="Baskerville" pitchFamily="-112" charset="0"/>
              </a:rPr>
              <a:t>ingle </a:t>
            </a:r>
            <a:r>
              <a:rPr lang="de-DE" sz="1400" b="1" dirty="0" err="1">
                <a:latin typeface="Baskerville" pitchFamily="-112" charset="0"/>
              </a:rPr>
              <a:t>bunch</a:t>
            </a:r>
            <a:r>
              <a:rPr lang="de-DE" sz="1400" b="1" dirty="0">
                <a:latin typeface="Baskerville" pitchFamily="-112" charset="0"/>
              </a:rPr>
              <a:t> </a:t>
            </a:r>
            <a:r>
              <a:rPr lang="de-DE" sz="1400" b="1" dirty="0" err="1">
                <a:latin typeface="Baskerville" pitchFamily="-112" charset="0"/>
              </a:rPr>
              <a:t>collective</a:t>
            </a:r>
            <a:r>
              <a:rPr lang="de-DE" sz="1400" b="1" dirty="0">
                <a:latin typeface="Baskerville" pitchFamily="-112" charset="0"/>
              </a:rPr>
              <a:t> </a:t>
            </a:r>
            <a:r>
              <a:rPr lang="de-DE" sz="1400" b="1" dirty="0" err="1">
                <a:latin typeface="Baskerville" pitchFamily="-112" charset="0"/>
              </a:rPr>
              <a:t>interaction</a:t>
            </a:r>
            <a:endParaRPr lang="de-DE" sz="1400" b="1" dirty="0">
              <a:latin typeface="Baskerville" pitchFamily="-112" charset="0"/>
            </a:endParaRPr>
          </a:p>
        </p:txBody>
      </p:sp>
      <p:sp>
        <p:nvSpPr>
          <p:cNvPr id="11" name="Rectangle 1053"/>
          <p:cNvSpPr>
            <a:spLocks noChangeArrowheads="1"/>
          </p:cNvSpPr>
          <p:nvPr/>
        </p:nvSpPr>
        <p:spPr bwMode="auto">
          <a:xfrm>
            <a:off x="152400" y="3000375"/>
            <a:ext cx="4038600" cy="304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57"/>
          <p:cNvSpPr>
            <a:spLocks noChangeShapeType="1"/>
          </p:cNvSpPr>
          <p:nvPr/>
        </p:nvSpPr>
        <p:spPr bwMode="auto">
          <a:xfrm>
            <a:off x="304800" y="5895975"/>
            <a:ext cx="37338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058"/>
          <p:cNvSpPr txBox="1">
            <a:spLocks noChangeArrowheads="1"/>
          </p:cNvSpPr>
          <p:nvPr/>
        </p:nvSpPr>
        <p:spPr bwMode="auto">
          <a:xfrm>
            <a:off x="3810000" y="551497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8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4" name="Text Box 1061"/>
          <p:cNvSpPr txBox="1">
            <a:spLocks noChangeArrowheads="1"/>
          </p:cNvSpPr>
          <p:nvPr/>
        </p:nvSpPr>
        <p:spPr bwMode="auto">
          <a:xfrm>
            <a:off x="762000" y="4829175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ym typeface="Symbol" pitchFamily="-112" charset="2"/>
              </a:rPr>
              <a:t></a:t>
            </a:r>
            <a:r>
              <a:rPr lang="de-DE" sz="1400" i="1">
                <a:sym typeface="Symbol" pitchFamily="-112" charset="2"/>
              </a:rPr>
              <a:t>W(z-z‘)</a:t>
            </a:r>
            <a:r>
              <a:rPr lang="de-DE" sz="1400">
                <a:latin typeface="Symbol" pitchFamily="-112" charset="2"/>
                <a:sym typeface="Symbol" pitchFamily="-112" charset="2"/>
              </a:rPr>
              <a:t>l</a:t>
            </a:r>
            <a:r>
              <a:rPr lang="de-DE" sz="1400" i="1">
                <a:sym typeface="Symbol" pitchFamily="-112" charset="2"/>
              </a:rPr>
              <a:t>(z‘)dz‘</a:t>
            </a:r>
            <a:endParaRPr lang="de-DE" sz="1400" i="1"/>
          </a:p>
        </p:txBody>
      </p:sp>
      <p:sp>
        <p:nvSpPr>
          <p:cNvPr id="15" name="Line 1063"/>
          <p:cNvSpPr>
            <a:spLocks noChangeShapeType="1"/>
          </p:cNvSpPr>
          <p:nvPr/>
        </p:nvSpPr>
        <p:spPr bwMode="auto">
          <a:xfrm>
            <a:off x="1371600" y="5133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064"/>
          <p:cNvSpPr>
            <a:spLocks noChangeShapeType="1"/>
          </p:cNvSpPr>
          <p:nvPr/>
        </p:nvSpPr>
        <p:spPr bwMode="auto">
          <a:xfrm>
            <a:off x="1524000" y="5133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065"/>
          <p:cNvSpPr>
            <a:spLocks noChangeShapeType="1"/>
          </p:cNvSpPr>
          <p:nvPr/>
        </p:nvSpPr>
        <p:spPr bwMode="auto">
          <a:xfrm>
            <a:off x="1447800" y="54387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066"/>
          <p:cNvSpPr txBox="1">
            <a:spLocks noChangeArrowheads="1"/>
          </p:cNvSpPr>
          <p:nvPr/>
        </p:nvSpPr>
        <p:spPr bwMode="auto">
          <a:xfrm>
            <a:off x="2362200" y="5210175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 i="1"/>
              <a:t>z</a:t>
            </a:r>
          </a:p>
        </p:txBody>
      </p:sp>
      <p:sp>
        <p:nvSpPr>
          <p:cNvPr id="19" name="Text Box 1068"/>
          <p:cNvSpPr txBox="1">
            <a:spLocks noChangeArrowheads="1"/>
          </p:cNvSpPr>
          <p:nvPr/>
        </p:nvSpPr>
        <p:spPr bwMode="auto">
          <a:xfrm>
            <a:off x="3581400" y="32289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i="1"/>
              <a:t>W</a:t>
            </a:r>
          </a:p>
        </p:txBody>
      </p:sp>
      <p:pic>
        <p:nvPicPr>
          <p:cNvPr id="20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1775" y="3381375"/>
            <a:ext cx="31432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1029"/>
          <p:cNvSpPr>
            <a:spLocks noChangeAspect="1" noChangeArrowheads="1"/>
          </p:cNvSpPr>
          <p:nvPr/>
        </p:nvSpPr>
        <p:spPr bwMode="auto">
          <a:xfrm>
            <a:off x="6621463" y="5478463"/>
            <a:ext cx="836612" cy="133350"/>
          </a:xfrm>
          <a:prstGeom prst="ellipse">
            <a:avLst/>
          </a:prstGeom>
          <a:solidFill>
            <a:srgbClr val="0000FF">
              <a:alpha val="5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030"/>
          <p:cNvSpPr>
            <a:spLocks noChangeAspect="1" noChangeArrowheads="1"/>
          </p:cNvSpPr>
          <p:nvPr/>
        </p:nvSpPr>
        <p:spPr bwMode="auto">
          <a:xfrm>
            <a:off x="8061325" y="5478463"/>
            <a:ext cx="836613" cy="133350"/>
          </a:xfrm>
          <a:prstGeom prst="ellipse">
            <a:avLst/>
          </a:prstGeom>
          <a:solidFill>
            <a:srgbClr val="0000FF">
              <a:alpha val="5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031"/>
          <p:cNvSpPr>
            <a:spLocks noChangeAspect="1" noChangeArrowheads="1"/>
          </p:cNvSpPr>
          <p:nvPr/>
        </p:nvSpPr>
        <p:spPr bwMode="auto">
          <a:xfrm>
            <a:off x="5181600" y="5478463"/>
            <a:ext cx="836613" cy="133350"/>
          </a:xfrm>
          <a:prstGeom prst="ellipse">
            <a:avLst/>
          </a:prstGeom>
          <a:solidFill>
            <a:srgbClr val="0000FF">
              <a:alpha val="5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054"/>
          <p:cNvSpPr>
            <a:spLocks noChangeArrowheads="1"/>
          </p:cNvSpPr>
          <p:nvPr/>
        </p:nvSpPr>
        <p:spPr bwMode="auto">
          <a:xfrm>
            <a:off x="4800600" y="3228975"/>
            <a:ext cx="4191000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059"/>
          <p:cNvSpPr>
            <a:spLocks noChangeShapeType="1"/>
          </p:cNvSpPr>
          <p:nvPr/>
        </p:nvSpPr>
        <p:spPr bwMode="auto">
          <a:xfrm>
            <a:off x="5105400" y="5819775"/>
            <a:ext cx="37338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060"/>
          <p:cNvSpPr txBox="1">
            <a:spLocks noChangeArrowheads="1"/>
          </p:cNvSpPr>
          <p:nvPr/>
        </p:nvSpPr>
        <p:spPr bwMode="auto">
          <a:xfrm>
            <a:off x="7848600" y="551497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8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28" name="Text Box 1067"/>
          <p:cNvSpPr txBox="1">
            <a:spLocks noChangeArrowheads="1"/>
          </p:cNvSpPr>
          <p:nvPr/>
        </p:nvSpPr>
        <p:spPr bwMode="auto">
          <a:xfrm>
            <a:off x="4876800" y="5133975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ym typeface="Symbol" pitchFamily="-112" charset="2"/>
              </a:rPr>
              <a:t></a:t>
            </a:r>
            <a:r>
              <a:rPr lang="de-DE" sz="1400" i="1">
                <a:sym typeface="Symbol" pitchFamily="-112" charset="2"/>
              </a:rPr>
              <a:t>W(kd)</a:t>
            </a:r>
            <a:r>
              <a:rPr lang="de-DE" sz="1400" i="1">
                <a:latin typeface="Symbol" pitchFamily="-112" charset="2"/>
                <a:sym typeface="Symbol" pitchFamily="-112" charset="2"/>
              </a:rPr>
              <a:t>N(</a:t>
            </a:r>
            <a:r>
              <a:rPr lang="de-DE" sz="1400" i="1">
                <a:sym typeface="Symbol" pitchFamily="-112" charset="2"/>
              </a:rPr>
              <a:t>kd)</a:t>
            </a:r>
            <a:endParaRPr lang="de-DE" sz="1400" i="1"/>
          </a:p>
        </p:txBody>
      </p:sp>
      <p:sp>
        <p:nvSpPr>
          <p:cNvPr id="29" name="Text Box 1069"/>
          <p:cNvSpPr txBox="1">
            <a:spLocks noChangeArrowheads="1"/>
          </p:cNvSpPr>
          <p:nvPr/>
        </p:nvSpPr>
        <p:spPr bwMode="auto">
          <a:xfrm>
            <a:off x="8305800" y="34575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i="1"/>
              <a:t>W</a:t>
            </a:r>
          </a:p>
        </p:txBody>
      </p:sp>
      <p:sp>
        <p:nvSpPr>
          <p:cNvPr id="30" name="Line 1070"/>
          <p:cNvSpPr>
            <a:spLocks noChangeShapeType="1"/>
          </p:cNvSpPr>
          <p:nvPr/>
        </p:nvSpPr>
        <p:spPr bwMode="auto">
          <a:xfrm>
            <a:off x="5562600" y="574357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1071"/>
          <p:cNvSpPr txBox="1">
            <a:spLocks noChangeArrowheads="1"/>
          </p:cNvSpPr>
          <p:nvPr/>
        </p:nvSpPr>
        <p:spPr bwMode="auto">
          <a:xfrm>
            <a:off x="6172200" y="55149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 i="1"/>
              <a:t>d</a:t>
            </a:r>
          </a:p>
        </p:txBody>
      </p:sp>
      <p:sp>
        <p:nvSpPr>
          <p:cNvPr id="33" name="Text Box 1050"/>
          <p:cNvSpPr txBox="1">
            <a:spLocks noChangeArrowheads="1"/>
          </p:cNvSpPr>
          <p:nvPr/>
        </p:nvSpPr>
        <p:spPr bwMode="auto">
          <a:xfrm>
            <a:off x="4803744" y="3188859"/>
            <a:ext cx="3429000" cy="4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sz="1400" b="1" dirty="0" err="1" smtClean="0">
                <a:latin typeface="Baskerville" pitchFamily="-112" charset="0"/>
              </a:rPr>
              <a:t>Wake</a:t>
            </a:r>
            <a:r>
              <a:rPr lang="de-DE" sz="1400" b="1" dirty="0" smtClean="0">
                <a:latin typeface="Baskerville" pitchFamily="-112" charset="0"/>
              </a:rPr>
              <a:t> </a:t>
            </a:r>
            <a:r>
              <a:rPr lang="de-DE" sz="1400" b="1" dirty="0" err="1" smtClean="0">
                <a:latin typeface="Baskerville" pitchFamily="-112" charset="0"/>
              </a:rPr>
              <a:t>decays</a:t>
            </a:r>
            <a:r>
              <a:rPr lang="de-DE" sz="1400" b="1" dirty="0" smtClean="0">
                <a:latin typeface="Baskerville" pitchFamily="-112" charset="0"/>
              </a:rPr>
              <a:t> </a:t>
            </a:r>
            <a:r>
              <a:rPr lang="de-DE" sz="1400" b="1" dirty="0" err="1" smtClean="0">
                <a:latin typeface="Baskerville" pitchFamily="-112" charset="0"/>
              </a:rPr>
              <a:t>over</a:t>
            </a:r>
            <a:r>
              <a:rPr lang="de-DE" sz="1400" b="1" dirty="0" smtClean="0">
                <a:latin typeface="Baskerville" pitchFamily="-112" charset="0"/>
              </a:rPr>
              <a:t> </a:t>
            </a:r>
            <a:r>
              <a:rPr lang="de-DE" sz="1400" b="1" dirty="0" err="1" smtClean="0">
                <a:latin typeface="Baskerville" pitchFamily="-112" charset="0"/>
              </a:rPr>
              <a:t>many</a:t>
            </a:r>
            <a:r>
              <a:rPr lang="de-DE" sz="1400" b="1" dirty="0" smtClean="0">
                <a:latin typeface="Baskerville" pitchFamily="-112" charset="0"/>
              </a:rPr>
              <a:t> </a:t>
            </a:r>
            <a:r>
              <a:rPr lang="de-DE" sz="1400" b="1" dirty="0" err="1" smtClean="0">
                <a:latin typeface="Baskerville" pitchFamily="-112" charset="0"/>
              </a:rPr>
              <a:t>bunches</a:t>
            </a:r>
            <a:r>
              <a:rPr lang="de-DE" sz="1400" b="1" dirty="0" smtClean="0">
                <a:latin typeface="Baskerville" pitchFamily="-112" charset="0"/>
              </a:rPr>
              <a:t> </a:t>
            </a:r>
            <a:r>
              <a:rPr lang="de-DE" sz="1400" b="1" dirty="0" smtClean="0">
                <a:latin typeface="Wingdings"/>
                <a:ea typeface="Wingdings"/>
                <a:cs typeface="Wingdings"/>
              </a:rPr>
              <a:t> </a:t>
            </a:r>
            <a:r>
              <a:rPr lang="de-DE" sz="1400" b="1" dirty="0" err="1" smtClean="0">
                <a:latin typeface="Baskerville" pitchFamily="-112" charset="0"/>
                <a:ea typeface="Wingdings"/>
                <a:cs typeface="Wingdings"/>
              </a:rPr>
              <a:t>Coupled</a:t>
            </a:r>
            <a:r>
              <a:rPr lang="de-DE" sz="1400" b="1" dirty="0" smtClean="0">
                <a:latin typeface="Baskerville" pitchFamily="-112" charset="0"/>
              </a:rPr>
              <a:t> </a:t>
            </a:r>
            <a:r>
              <a:rPr lang="de-DE" sz="1400" b="1" dirty="0" err="1">
                <a:latin typeface="Baskerville" pitchFamily="-112" charset="0"/>
              </a:rPr>
              <a:t>bunch</a:t>
            </a:r>
            <a:r>
              <a:rPr lang="de-DE" sz="1400" b="1" dirty="0">
                <a:latin typeface="Baskerville" pitchFamily="-112" charset="0"/>
              </a:rPr>
              <a:t> </a:t>
            </a:r>
            <a:r>
              <a:rPr lang="de-DE" sz="1400" b="1" dirty="0" err="1">
                <a:latin typeface="Baskerville" pitchFamily="-112" charset="0"/>
              </a:rPr>
              <a:t>collective</a:t>
            </a:r>
            <a:r>
              <a:rPr lang="de-DE" sz="1400" b="1" dirty="0">
                <a:latin typeface="Baskerville" pitchFamily="-112" charset="0"/>
              </a:rPr>
              <a:t> </a:t>
            </a:r>
            <a:r>
              <a:rPr lang="de-DE" sz="1400" b="1" dirty="0" err="1">
                <a:latin typeface="Baskerville" pitchFamily="-112" charset="0"/>
              </a:rPr>
              <a:t>interaction</a:t>
            </a:r>
            <a:endParaRPr lang="de-DE" sz="1400" b="1" dirty="0">
              <a:latin typeface="Baskerville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82000" cy="579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e-DE" sz="2300" b="1" dirty="0" err="1" smtClean="0">
                <a:solidFill>
                  <a:srgbClr val="FF0000"/>
                </a:solidFill>
              </a:rPr>
              <a:t>Types</a:t>
            </a:r>
            <a:r>
              <a:rPr lang="de-DE" sz="2300" b="1" dirty="0" smtClean="0">
                <a:solidFill>
                  <a:srgbClr val="FF0000"/>
                </a:solidFill>
              </a:rPr>
              <a:t> of </a:t>
            </a:r>
            <a:r>
              <a:rPr lang="de-DE" sz="2300" b="1" dirty="0" err="1" smtClean="0">
                <a:solidFill>
                  <a:srgbClr val="FF0000"/>
                </a:solidFill>
              </a:rPr>
              <a:t>collective</a:t>
            </a:r>
            <a:r>
              <a:rPr lang="de-DE" sz="2300" b="1" dirty="0" smtClean="0">
                <a:solidFill>
                  <a:srgbClr val="FF0000"/>
                </a:solidFill>
              </a:rPr>
              <a:t> </a:t>
            </a:r>
            <a:r>
              <a:rPr lang="de-DE" sz="2300" b="1" dirty="0" err="1" smtClean="0">
                <a:solidFill>
                  <a:srgbClr val="FF0000"/>
                </a:solidFill>
              </a:rPr>
              <a:t>effects</a:t>
            </a:r>
            <a:r>
              <a:rPr lang="de-DE" sz="2300" b="1" dirty="0" smtClean="0">
                <a:solidFill>
                  <a:srgbClr val="FF0000"/>
                </a:solidFill>
              </a:rPr>
              <a:t> (II)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de-DE" sz="800" dirty="0" smtClean="0"/>
          </a:p>
          <a:p>
            <a:pPr lvl="1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/>
              <a:buChar char="•"/>
            </a:pP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Transverse</a:t>
            </a:r>
            <a:r>
              <a:rPr lang="de-DE" sz="1600" dirty="0" smtClean="0"/>
              <a:t>:</a:t>
            </a:r>
          </a:p>
          <a:p>
            <a:pPr lvl="2" algn="just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700" dirty="0" smtClean="0"/>
              <a:t> Single </a:t>
            </a:r>
            <a:r>
              <a:rPr lang="de-DE" sz="1700" dirty="0" err="1" smtClean="0"/>
              <a:t>bunch</a:t>
            </a:r>
            <a:endParaRPr lang="de-DE" sz="1700" dirty="0" smtClean="0"/>
          </a:p>
          <a:p>
            <a:pPr lvl="3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de-DE" sz="1700" dirty="0" smtClean="0"/>
              <a:t> </a:t>
            </a:r>
            <a:r>
              <a:rPr lang="de-DE" sz="1700" dirty="0" err="1" smtClean="0"/>
              <a:t>Rigid</a:t>
            </a:r>
            <a:r>
              <a:rPr lang="de-DE" sz="1700" dirty="0" smtClean="0"/>
              <a:t> </a:t>
            </a:r>
            <a:r>
              <a:rPr lang="de-DE" sz="1700" dirty="0" err="1" smtClean="0"/>
              <a:t>bunch</a:t>
            </a:r>
            <a:r>
              <a:rPr lang="de-DE" sz="1700" dirty="0" smtClean="0"/>
              <a:t> </a:t>
            </a:r>
            <a:r>
              <a:rPr lang="de-DE" sz="1700" dirty="0" err="1" smtClean="0"/>
              <a:t>instability</a:t>
            </a:r>
            <a:r>
              <a:rPr lang="de-DE" sz="1700" dirty="0" smtClean="0"/>
              <a:t>, </a:t>
            </a:r>
            <a:r>
              <a:rPr lang="de-DE" sz="1700" dirty="0" err="1" smtClean="0"/>
              <a:t>head-tail</a:t>
            </a:r>
            <a:r>
              <a:rPr lang="de-DE" sz="1700" dirty="0" smtClean="0"/>
              <a:t> </a:t>
            </a:r>
            <a:r>
              <a:rPr lang="de-DE" sz="1700" dirty="0" err="1" smtClean="0"/>
              <a:t>instability</a:t>
            </a:r>
            <a:endParaRPr lang="de-DE" sz="1700" dirty="0" smtClean="0"/>
          </a:p>
          <a:p>
            <a:pPr lvl="3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de-DE" sz="1700" dirty="0" smtClean="0"/>
              <a:t> </a:t>
            </a:r>
            <a:r>
              <a:rPr lang="de-DE" sz="1700" dirty="0" err="1" smtClean="0"/>
              <a:t>Transverse</a:t>
            </a:r>
            <a:r>
              <a:rPr lang="de-DE" sz="1700" dirty="0" smtClean="0"/>
              <a:t> Mode </a:t>
            </a:r>
            <a:r>
              <a:rPr lang="de-DE" sz="1700" dirty="0" err="1" smtClean="0"/>
              <a:t>Coupling</a:t>
            </a:r>
            <a:r>
              <a:rPr lang="de-DE" sz="1700" dirty="0" smtClean="0"/>
              <a:t> </a:t>
            </a:r>
            <a:r>
              <a:rPr lang="de-DE" sz="1700" dirty="0" err="1" smtClean="0"/>
              <a:t>Instability</a:t>
            </a:r>
            <a:r>
              <a:rPr lang="de-DE" sz="1700" dirty="0" smtClean="0"/>
              <a:t> (TMCI), also </a:t>
            </a:r>
            <a:r>
              <a:rPr lang="de-DE" sz="1700" dirty="0" err="1" smtClean="0"/>
              <a:t>referred</a:t>
            </a:r>
            <a:r>
              <a:rPr lang="de-DE" sz="1700" dirty="0" smtClean="0"/>
              <a:t> to as </a:t>
            </a:r>
            <a:r>
              <a:rPr lang="de-DE" sz="1700" dirty="0" err="1" smtClean="0"/>
              <a:t>beam</a:t>
            </a:r>
            <a:r>
              <a:rPr lang="de-DE" sz="1700" dirty="0" smtClean="0"/>
              <a:t> </a:t>
            </a:r>
            <a:r>
              <a:rPr lang="de-DE" sz="1700" dirty="0" err="1" smtClean="0"/>
              <a:t>break-up</a:t>
            </a:r>
            <a:r>
              <a:rPr lang="de-DE" sz="1700" dirty="0" smtClean="0"/>
              <a:t> </a:t>
            </a:r>
            <a:r>
              <a:rPr lang="de-DE" sz="1700" dirty="0" err="1" smtClean="0"/>
              <a:t>or</a:t>
            </a:r>
            <a:r>
              <a:rPr lang="de-DE" sz="1700" dirty="0" smtClean="0"/>
              <a:t> </a:t>
            </a:r>
            <a:r>
              <a:rPr lang="de-DE" sz="1700" dirty="0" err="1" smtClean="0"/>
              <a:t>strong</a:t>
            </a:r>
            <a:r>
              <a:rPr lang="de-DE" sz="1700" dirty="0" smtClean="0"/>
              <a:t> (fast) </a:t>
            </a:r>
            <a:r>
              <a:rPr lang="de-DE" sz="1700" dirty="0" err="1" smtClean="0"/>
              <a:t>head-tail</a:t>
            </a:r>
            <a:r>
              <a:rPr lang="de-DE" sz="1700" dirty="0" smtClean="0"/>
              <a:t> </a:t>
            </a:r>
            <a:r>
              <a:rPr lang="de-DE" sz="1700" dirty="0" err="1" smtClean="0"/>
              <a:t>instability</a:t>
            </a:r>
            <a:endParaRPr lang="de-DE" sz="1700" dirty="0" smtClean="0"/>
          </a:p>
          <a:p>
            <a:pPr lvl="3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de-DE" sz="1700" dirty="0" smtClean="0"/>
              <a:t> </a:t>
            </a:r>
            <a:r>
              <a:rPr lang="de-DE" sz="1700" dirty="0" err="1" smtClean="0"/>
              <a:t>Electron</a:t>
            </a:r>
            <a:r>
              <a:rPr lang="de-DE" sz="1700" dirty="0" smtClean="0"/>
              <a:t> Cloud </a:t>
            </a:r>
            <a:r>
              <a:rPr lang="de-DE" sz="1700" dirty="0" err="1" smtClean="0"/>
              <a:t>Instability</a:t>
            </a:r>
            <a:r>
              <a:rPr lang="de-DE" sz="1700" dirty="0" smtClean="0"/>
              <a:t> (ECI)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700" dirty="0" smtClean="0"/>
              <a:t> </a:t>
            </a:r>
            <a:r>
              <a:rPr lang="de-DE" sz="1700" dirty="0" err="1" smtClean="0"/>
              <a:t>Coupled</a:t>
            </a:r>
            <a:r>
              <a:rPr lang="de-DE" sz="1700" dirty="0" smtClean="0"/>
              <a:t> </a:t>
            </a:r>
            <a:r>
              <a:rPr lang="de-DE" sz="1700" dirty="0" err="1" smtClean="0"/>
              <a:t>bunch</a:t>
            </a:r>
            <a:r>
              <a:rPr lang="de-DE" sz="1700" dirty="0" smtClean="0"/>
              <a:t> </a:t>
            </a:r>
            <a:r>
              <a:rPr lang="de-DE" sz="1700" dirty="0" err="1" smtClean="0"/>
              <a:t>instability</a:t>
            </a:r>
            <a:endParaRPr lang="de-DE" sz="1700" dirty="0" smtClean="0"/>
          </a:p>
          <a:p>
            <a:pPr lvl="3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de-DE" sz="1700" dirty="0" smtClean="0"/>
              <a:t> </a:t>
            </a:r>
            <a:r>
              <a:rPr lang="de-DE" sz="1700" dirty="0" err="1" smtClean="0"/>
              <a:t>Coupling</a:t>
            </a:r>
            <a:r>
              <a:rPr lang="de-DE" sz="1700" dirty="0" smtClean="0"/>
              <a:t> </a:t>
            </a:r>
            <a:r>
              <a:rPr lang="de-DE" sz="1700" dirty="0" err="1" smtClean="0"/>
              <a:t>between</a:t>
            </a:r>
            <a:r>
              <a:rPr lang="de-DE" sz="1700" dirty="0" smtClean="0"/>
              <a:t> </a:t>
            </a:r>
            <a:r>
              <a:rPr lang="de-DE" sz="1700" dirty="0" err="1" smtClean="0"/>
              <a:t>subsequent</a:t>
            </a:r>
            <a:r>
              <a:rPr lang="de-DE" sz="1700" dirty="0" smtClean="0"/>
              <a:t> </a:t>
            </a:r>
            <a:r>
              <a:rPr lang="de-DE" sz="1700" dirty="0" err="1" smtClean="0"/>
              <a:t>bunches</a:t>
            </a:r>
            <a:r>
              <a:rPr lang="de-DE" sz="1700" dirty="0" smtClean="0"/>
              <a:t> </a:t>
            </a:r>
            <a:r>
              <a:rPr lang="de-DE" sz="1700" dirty="0" err="1" smtClean="0"/>
              <a:t>through</a:t>
            </a:r>
            <a:r>
              <a:rPr lang="de-DE" sz="1700" dirty="0" smtClean="0"/>
              <a:t> </a:t>
            </a:r>
            <a:r>
              <a:rPr lang="de-DE" sz="1700" dirty="0" err="1" smtClean="0"/>
              <a:t>long</a:t>
            </a:r>
            <a:r>
              <a:rPr lang="de-DE" sz="1700" dirty="0" smtClean="0"/>
              <a:t> </a:t>
            </a:r>
            <a:r>
              <a:rPr lang="de-DE" sz="1700" dirty="0" err="1" smtClean="0"/>
              <a:t>range</a:t>
            </a:r>
            <a:r>
              <a:rPr lang="de-DE" sz="1700" dirty="0" smtClean="0"/>
              <a:t> </a:t>
            </a:r>
            <a:r>
              <a:rPr lang="de-DE" sz="1700" dirty="0" err="1" smtClean="0"/>
              <a:t>wake</a:t>
            </a:r>
            <a:r>
              <a:rPr lang="de-DE" sz="1700" dirty="0" smtClean="0"/>
              <a:t> </a:t>
            </a:r>
            <a:r>
              <a:rPr lang="de-DE" sz="1700" dirty="0" err="1" smtClean="0"/>
              <a:t>fields</a:t>
            </a:r>
            <a:r>
              <a:rPr lang="de-DE" sz="1700" dirty="0" smtClean="0"/>
              <a:t> </a:t>
            </a:r>
            <a:r>
              <a:rPr lang="de-DE" sz="1700" dirty="0" err="1" smtClean="0"/>
              <a:t>or</a:t>
            </a:r>
            <a:r>
              <a:rPr lang="de-DE" sz="1700" dirty="0" smtClean="0"/>
              <a:t> </a:t>
            </a:r>
            <a:r>
              <a:rPr lang="de-DE" sz="1700" dirty="0" err="1" smtClean="0"/>
              <a:t>electron</a:t>
            </a:r>
            <a:r>
              <a:rPr lang="de-DE" sz="1700" dirty="0" smtClean="0"/>
              <a:t> </a:t>
            </a:r>
            <a:r>
              <a:rPr lang="de-DE" sz="1700" dirty="0" err="1" smtClean="0"/>
              <a:t>cloud</a:t>
            </a:r>
            <a:r>
              <a:rPr lang="de-DE" sz="1700" dirty="0" smtClean="0"/>
              <a:t>, Ion </a:t>
            </a:r>
            <a:r>
              <a:rPr lang="de-DE" sz="1700" dirty="0" err="1" smtClean="0"/>
              <a:t>Instability</a:t>
            </a:r>
            <a:r>
              <a:rPr lang="de-DE" sz="1700" dirty="0" smtClean="0"/>
              <a:t>, Fast-Ion </a:t>
            </a:r>
            <a:r>
              <a:rPr lang="de-DE" sz="1700" dirty="0" err="1" smtClean="0"/>
              <a:t>Instability</a:t>
            </a:r>
            <a:r>
              <a:rPr lang="de-DE" sz="1700" dirty="0" smtClean="0"/>
              <a:t>  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 typeface="Times" pitchFamily="-111" charset="0"/>
              <a:buChar char="•"/>
            </a:pPr>
            <a:r>
              <a:rPr lang="de-DE" dirty="0" smtClean="0"/>
              <a:t> </a:t>
            </a:r>
            <a:r>
              <a:rPr lang="de-DE" sz="1700" dirty="0" smtClean="0">
                <a:solidFill>
                  <a:srgbClr val="FF0000"/>
                </a:solidFill>
              </a:rPr>
              <a:t>Longitudinal</a:t>
            </a:r>
            <a:r>
              <a:rPr lang="de-DE" sz="1700" dirty="0" smtClean="0"/>
              <a:t>: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700" dirty="0" smtClean="0"/>
              <a:t> Single </a:t>
            </a:r>
            <a:r>
              <a:rPr lang="de-DE" sz="1700" dirty="0" err="1" smtClean="0"/>
              <a:t>bunch</a:t>
            </a:r>
            <a:endParaRPr lang="de-DE" sz="1700" dirty="0" smtClean="0"/>
          </a:p>
          <a:p>
            <a:pPr lvl="3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de-DE" sz="1700" dirty="0" smtClean="0"/>
              <a:t> Potential well </a:t>
            </a:r>
            <a:r>
              <a:rPr lang="de-DE" sz="1700" dirty="0" err="1" smtClean="0"/>
              <a:t>distortion</a:t>
            </a:r>
            <a:r>
              <a:rPr lang="de-DE" sz="1700" dirty="0" smtClean="0"/>
              <a:t>, </a:t>
            </a:r>
            <a:r>
              <a:rPr lang="de-DE" sz="1700" dirty="0" err="1" smtClean="0"/>
              <a:t>energy</a:t>
            </a:r>
            <a:r>
              <a:rPr lang="de-DE" sz="1700" dirty="0" smtClean="0"/>
              <a:t> </a:t>
            </a:r>
            <a:r>
              <a:rPr lang="de-DE" sz="1700" dirty="0" err="1" smtClean="0"/>
              <a:t>loss</a:t>
            </a:r>
            <a:endParaRPr lang="de-DE" sz="1700" dirty="0" smtClean="0"/>
          </a:p>
          <a:p>
            <a:pPr lvl="3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de-DE" sz="1700" dirty="0" smtClean="0"/>
              <a:t> </a:t>
            </a:r>
            <a:r>
              <a:rPr lang="de-DE" sz="1700" dirty="0" err="1" smtClean="0"/>
              <a:t>Microwave</a:t>
            </a:r>
            <a:r>
              <a:rPr lang="de-DE" sz="1700" dirty="0" smtClean="0"/>
              <a:t> </a:t>
            </a:r>
            <a:r>
              <a:rPr lang="de-DE" sz="1700" dirty="0" err="1" smtClean="0"/>
              <a:t>instability</a:t>
            </a:r>
            <a:r>
              <a:rPr lang="de-DE" sz="1700" smtClean="0"/>
              <a:t>, turbulent </a:t>
            </a:r>
            <a:r>
              <a:rPr lang="de-DE" sz="1700" dirty="0" err="1" smtClean="0"/>
              <a:t>bunch</a:t>
            </a:r>
            <a:r>
              <a:rPr lang="de-DE" sz="1700" dirty="0" smtClean="0"/>
              <a:t> </a:t>
            </a:r>
            <a:r>
              <a:rPr lang="de-DE" sz="1700" dirty="0" err="1" smtClean="0"/>
              <a:t>lengthening</a:t>
            </a:r>
            <a:endParaRPr lang="de-DE" sz="1700" dirty="0" smtClean="0"/>
          </a:p>
          <a:p>
            <a:pPr lvl="2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sz="1700" dirty="0" smtClean="0"/>
              <a:t> </a:t>
            </a:r>
            <a:r>
              <a:rPr lang="de-DE" sz="1700" dirty="0" err="1" smtClean="0"/>
              <a:t>Coupled</a:t>
            </a:r>
            <a:r>
              <a:rPr lang="de-DE" sz="1700" dirty="0" smtClean="0"/>
              <a:t> </a:t>
            </a:r>
            <a:r>
              <a:rPr lang="de-DE" sz="1700" dirty="0" err="1" smtClean="0"/>
              <a:t>bunch</a:t>
            </a:r>
            <a:r>
              <a:rPr lang="de-DE" sz="1700" dirty="0" smtClean="0"/>
              <a:t> </a:t>
            </a:r>
            <a:r>
              <a:rPr lang="de-DE" sz="1700" dirty="0" err="1" smtClean="0"/>
              <a:t>instability</a:t>
            </a:r>
            <a:endParaRPr lang="de-DE" sz="1700" b="1" dirty="0" smtClean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Alternate Process 7"/>
          <p:cNvSpPr/>
          <p:nvPr/>
        </p:nvSpPr>
        <p:spPr>
          <a:xfrm>
            <a:off x="2895600" y="457994"/>
            <a:ext cx="3124200" cy="914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Multi-particle effects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16200000" flipH="1">
            <a:off x="5661670" y="168424"/>
            <a:ext cx="678161" cy="3086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rot="5400000">
            <a:off x="2664636" y="257490"/>
            <a:ext cx="678161" cy="29079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4077495" y="1752601"/>
            <a:ext cx="761206" cy="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lternate Process 21"/>
          <p:cNvSpPr/>
          <p:nvPr/>
        </p:nvSpPr>
        <p:spPr>
          <a:xfrm>
            <a:off x="838197" y="2133600"/>
            <a:ext cx="1483389" cy="533400"/>
          </a:xfrm>
          <a:prstGeom prst="flowChartAlternateProcess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</a:rPr>
              <a:t>Collective</a:t>
            </a:r>
            <a:endParaRPr lang="en-US" dirty="0"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Alternate Process 22"/>
          <p:cNvSpPr/>
          <p:nvPr/>
        </p:nvSpPr>
        <p:spPr>
          <a:xfrm>
            <a:off x="6858000" y="2119515"/>
            <a:ext cx="1371601" cy="533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Incoherent/</a:t>
            </a:r>
            <a:r>
              <a:rPr lang="en-US" dirty="0" err="1" smtClean="0"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</a:rPr>
              <a:t>collisional</a:t>
            </a:r>
            <a:endParaRPr lang="en-US" dirty="0"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Alternate Process 23"/>
          <p:cNvSpPr/>
          <p:nvPr/>
        </p:nvSpPr>
        <p:spPr>
          <a:xfrm>
            <a:off x="3771900" y="2133601"/>
            <a:ext cx="1371601" cy="533400"/>
          </a:xfrm>
          <a:prstGeom prst="flowChartAlternateProcess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Two-</a:t>
            </a:r>
            <a:r>
              <a:rPr lang="en-US" dirty="0" smtClean="0"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</a:rPr>
              <a:t>stream</a:t>
            </a:r>
            <a:endParaRPr lang="en-US" dirty="0"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838197" y="2667001"/>
            <a:ext cx="685806" cy="304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2" idx="2"/>
            <a:endCxn id="46" idx="0"/>
          </p:cNvCxnSpPr>
          <p:nvPr/>
        </p:nvCxnSpPr>
        <p:spPr>
          <a:xfrm rot="16200000" flipH="1">
            <a:off x="2187620" y="2059271"/>
            <a:ext cx="354056" cy="1569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Alternate Process 44"/>
          <p:cNvSpPr/>
          <p:nvPr/>
        </p:nvSpPr>
        <p:spPr>
          <a:xfrm>
            <a:off x="245066" y="3021057"/>
            <a:ext cx="1186259" cy="4079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Transverse</a:t>
            </a:r>
            <a:endParaRPr lang="en-US" sz="1500" dirty="0"/>
          </a:p>
        </p:txBody>
      </p:sp>
      <p:sp>
        <p:nvSpPr>
          <p:cNvPr id="46" name="Alternate Process 45"/>
          <p:cNvSpPr/>
          <p:nvPr/>
        </p:nvSpPr>
        <p:spPr>
          <a:xfrm>
            <a:off x="2556275" y="3021056"/>
            <a:ext cx="1186259" cy="4079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Longitudinal</a:t>
            </a:r>
            <a:endParaRPr lang="en-US" sz="1500" dirty="0"/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6895701" y="3010301"/>
            <a:ext cx="991401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Alternate Process 71"/>
          <p:cNvSpPr/>
          <p:nvPr/>
        </p:nvSpPr>
        <p:spPr>
          <a:xfrm>
            <a:off x="380997" y="5638800"/>
            <a:ext cx="2743203" cy="71755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Instability/beam loss</a:t>
            </a:r>
            <a:endParaRPr lang="en-US" sz="2000" dirty="0"/>
          </a:p>
        </p:txBody>
      </p:sp>
      <p:sp>
        <p:nvSpPr>
          <p:cNvPr id="73" name="Alternate Process 72"/>
          <p:cNvSpPr/>
          <p:nvPr/>
        </p:nvSpPr>
        <p:spPr>
          <a:xfrm>
            <a:off x="6172199" y="5638800"/>
            <a:ext cx="2743203" cy="71755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Beam quality degradation/ </a:t>
            </a:r>
            <a:r>
              <a:rPr lang="en-US" sz="1700" dirty="0" err="1" smtClean="0"/>
              <a:t>emittance</a:t>
            </a:r>
            <a:r>
              <a:rPr lang="en-US" sz="1700" dirty="0" smtClean="0"/>
              <a:t> growth</a:t>
            </a:r>
            <a:endParaRPr lang="en-US" sz="1700" dirty="0"/>
          </a:p>
        </p:txBody>
      </p:sp>
      <p:cxnSp>
        <p:nvCxnSpPr>
          <p:cNvPr id="76" name="Straight Arrow Connector 75"/>
          <p:cNvCxnSpPr/>
          <p:nvPr/>
        </p:nvCxnSpPr>
        <p:spPr>
          <a:xfrm rot="5400000">
            <a:off x="4187134" y="4949130"/>
            <a:ext cx="838197" cy="541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876803" y="4800601"/>
            <a:ext cx="2666998" cy="838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Alternate Process 77"/>
          <p:cNvSpPr/>
          <p:nvPr/>
        </p:nvSpPr>
        <p:spPr>
          <a:xfrm>
            <a:off x="3262592" y="5638800"/>
            <a:ext cx="2743203" cy="71755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Coherent tune shift</a:t>
            </a:r>
            <a:endParaRPr lang="en-US" sz="1700" dirty="0"/>
          </a:p>
        </p:txBody>
      </p:sp>
      <p:cxnSp>
        <p:nvCxnSpPr>
          <p:cNvPr id="86" name="Straight Arrow Connector 85"/>
          <p:cNvCxnSpPr>
            <a:stCxn id="45" idx="2"/>
          </p:cNvCxnSpPr>
          <p:nvPr/>
        </p:nvCxnSpPr>
        <p:spPr>
          <a:xfrm rot="16200000" flipH="1">
            <a:off x="1371601" y="2895596"/>
            <a:ext cx="2209794" cy="3276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5" idx="2"/>
          </p:cNvCxnSpPr>
          <p:nvPr/>
        </p:nvCxnSpPr>
        <p:spPr>
          <a:xfrm rot="5400000">
            <a:off x="-38775" y="3675056"/>
            <a:ext cx="1123026" cy="630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45" idx="2"/>
            <a:endCxn id="93" idx="0"/>
          </p:cNvCxnSpPr>
          <p:nvPr/>
        </p:nvCxnSpPr>
        <p:spPr>
          <a:xfrm rot="16200000" flipH="1">
            <a:off x="497359" y="3769838"/>
            <a:ext cx="1123026" cy="441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Alternate Process 90"/>
          <p:cNvSpPr/>
          <p:nvPr/>
        </p:nvSpPr>
        <p:spPr>
          <a:xfrm>
            <a:off x="-15854" y="4552027"/>
            <a:ext cx="793702" cy="4079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Head-tail</a:t>
            </a:r>
            <a:endParaRPr lang="en-US" sz="1200" dirty="0"/>
          </a:p>
        </p:txBody>
      </p:sp>
      <p:sp>
        <p:nvSpPr>
          <p:cNvPr id="93" name="Alternate Process 92"/>
          <p:cNvSpPr/>
          <p:nvPr/>
        </p:nvSpPr>
        <p:spPr>
          <a:xfrm>
            <a:off x="882697" y="4552027"/>
            <a:ext cx="793702" cy="4079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TMCI</a:t>
            </a:r>
            <a:endParaRPr lang="en-US" sz="1200" dirty="0"/>
          </a:p>
        </p:txBody>
      </p:sp>
      <p:cxnSp>
        <p:nvCxnSpPr>
          <p:cNvPr id="98" name="Straight Arrow Connector 97"/>
          <p:cNvCxnSpPr>
            <a:stCxn id="84" idx="2"/>
          </p:cNvCxnSpPr>
          <p:nvPr/>
        </p:nvCxnSpPr>
        <p:spPr>
          <a:xfrm rot="5400000">
            <a:off x="1189443" y="4921696"/>
            <a:ext cx="1432660" cy="1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Alternate Process 99"/>
          <p:cNvSpPr/>
          <p:nvPr/>
        </p:nvSpPr>
        <p:spPr>
          <a:xfrm>
            <a:off x="3849887" y="3454430"/>
            <a:ext cx="1400968" cy="4079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E-cloud/trapped ions</a:t>
            </a:r>
            <a:endParaRPr lang="en-US" sz="1500" dirty="0"/>
          </a:p>
        </p:txBody>
      </p:sp>
      <p:sp>
        <p:nvSpPr>
          <p:cNvPr id="101" name="Alternate Process 100"/>
          <p:cNvSpPr/>
          <p:nvPr/>
        </p:nvSpPr>
        <p:spPr>
          <a:xfrm>
            <a:off x="5350470" y="3047363"/>
            <a:ext cx="1338659" cy="4079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Beam/beam</a:t>
            </a:r>
            <a:endParaRPr lang="en-US" sz="1500" dirty="0"/>
          </a:p>
        </p:txBody>
      </p:sp>
      <p:sp>
        <p:nvSpPr>
          <p:cNvPr id="104" name="Alternate Process 103"/>
          <p:cNvSpPr/>
          <p:nvPr/>
        </p:nvSpPr>
        <p:spPr>
          <a:xfrm>
            <a:off x="6172199" y="3737159"/>
            <a:ext cx="1533658" cy="46897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IBS/</a:t>
            </a:r>
            <a:r>
              <a:rPr lang="en-US" sz="1700" dirty="0" err="1" smtClean="0"/>
              <a:t>Touschek</a:t>
            </a:r>
            <a:endParaRPr lang="en-US" sz="1700" dirty="0"/>
          </a:p>
        </p:txBody>
      </p:sp>
      <p:cxnSp>
        <p:nvCxnSpPr>
          <p:cNvPr id="105" name="Straight Arrow Connector 104"/>
          <p:cNvCxnSpPr>
            <a:stCxn id="104" idx="2"/>
          </p:cNvCxnSpPr>
          <p:nvPr/>
        </p:nvCxnSpPr>
        <p:spPr>
          <a:xfrm rot="16200000" flipH="1">
            <a:off x="6606112" y="4539051"/>
            <a:ext cx="1432662" cy="766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23" idx="2"/>
          </p:cNvCxnSpPr>
          <p:nvPr/>
        </p:nvCxnSpPr>
        <p:spPr>
          <a:xfrm rot="16200000" flipH="1">
            <a:off x="6937146" y="3259569"/>
            <a:ext cx="1899112" cy="685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Alternate Process 101"/>
          <p:cNvSpPr/>
          <p:nvPr/>
        </p:nvSpPr>
        <p:spPr>
          <a:xfrm>
            <a:off x="6612929" y="4566110"/>
            <a:ext cx="2302473" cy="46897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Incoherent tune spread</a:t>
            </a:r>
            <a:endParaRPr lang="en-US" sz="1700" dirty="0"/>
          </a:p>
        </p:txBody>
      </p:sp>
      <p:cxnSp>
        <p:nvCxnSpPr>
          <p:cNvPr id="131" name="Straight Arrow Connector 130"/>
          <p:cNvCxnSpPr>
            <a:endCxn id="130" idx="0"/>
          </p:cNvCxnSpPr>
          <p:nvPr/>
        </p:nvCxnSpPr>
        <p:spPr>
          <a:xfrm>
            <a:off x="3124200" y="3429007"/>
            <a:ext cx="1608436" cy="963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46" idx="2"/>
            <a:endCxn id="133" idx="0"/>
          </p:cNvCxnSpPr>
          <p:nvPr/>
        </p:nvCxnSpPr>
        <p:spPr>
          <a:xfrm rot="5400000">
            <a:off x="2731794" y="3846611"/>
            <a:ext cx="8352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3" idx="2"/>
          </p:cNvCxnSpPr>
          <p:nvPr/>
        </p:nvCxnSpPr>
        <p:spPr>
          <a:xfrm rot="5400000">
            <a:off x="2160903" y="4650297"/>
            <a:ext cx="966633" cy="1010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3087162" y="4672167"/>
            <a:ext cx="3466038" cy="966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24" idx="2"/>
          </p:cNvCxnSpPr>
          <p:nvPr/>
        </p:nvCxnSpPr>
        <p:spPr>
          <a:xfrm rot="5400000">
            <a:off x="4021778" y="2950522"/>
            <a:ext cx="719445" cy="152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24" idx="2"/>
          </p:cNvCxnSpPr>
          <p:nvPr/>
        </p:nvCxnSpPr>
        <p:spPr>
          <a:xfrm rot="16200000" flipH="1">
            <a:off x="4985523" y="2139178"/>
            <a:ext cx="354055" cy="1409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rot="16200000" flipH="1">
            <a:off x="5293053" y="4073847"/>
            <a:ext cx="2139295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5400000">
            <a:off x="4599017" y="4370413"/>
            <a:ext cx="2139296" cy="397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rot="10800000" flipV="1">
            <a:off x="2556275" y="3890323"/>
            <a:ext cx="1779388" cy="1748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rot="16200000" flipH="1">
            <a:off x="3731997" y="4493989"/>
            <a:ext cx="1748472" cy="541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4335663" y="3890323"/>
            <a:ext cx="2217537" cy="781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rot="16200000" flipH="1">
            <a:off x="183326" y="4983924"/>
            <a:ext cx="678824" cy="630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93" idx="2"/>
          </p:cNvCxnSpPr>
          <p:nvPr/>
        </p:nvCxnSpPr>
        <p:spPr>
          <a:xfrm rot="5400000">
            <a:off x="909961" y="5269210"/>
            <a:ext cx="678826" cy="60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4335663" y="3890323"/>
            <a:ext cx="2353466" cy="1748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Alternate Process 129"/>
          <p:cNvSpPr/>
          <p:nvPr/>
        </p:nvSpPr>
        <p:spPr>
          <a:xfrm>
            <a:off x="4114801" y="4392657"/>
            <a:ext cx="1235670" cy="4079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Potential well distortion</a:t>
            </a:r>
            <a:endParaRPr lang="en-US" sz="1200" dirty="0"/>
          </a:p>
        </p:txBody>
      </p:sp>
      <p:sp>
        <p:nvSpPr>
          <p:cNvPr id="133" name="Alternate Process 132"/>
          <p:cNvSpPr/>
          <p:nvPr/>
        </p:nvSpPr>
        <p:spPr>
          <a:xfrm>
            <a:off x="2556275" y="4264223"/>
            <a:ext cx="1186260" cy="4079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Microwave/turbulent</a:t>
            </a:r>
            <a:endParaRPr lang="en-US" sz="1200" dirty="0"/>
          </a:p>
        </p:txBody>
      </p:sp>
      <p:sp>
        <p:nvSpPr>
          <p:cNvPr id="84" name="Alternate Process 83"/>
          <p:cNvSpPr/>
          <p:nvPr/>
        </p:nvSpPr>
        <p:spPr>
          <a:xfrm>
            <a:off x="1222290" y="3798194"/>
            <a:ext cx="1368510" cy="4079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Multi- bunch </a:t>
            </a:r>
            <a:endParaRPr lang="en-US" sz="1500" dirty="0"/>
          </a:p>
        </p:txBody>
      </p:sp>
      <p:cxnSp>
        <p:nvCxnSpPr>
          <p:cNvPr id="151" name="Straight Arrow Connector 150"/>
          <p:cNvCxnSpPr>
            <a:endCxn id="84" idx="0"/>
          </p:cNvCxnSpPr>
          <p:nvPr/>
        </p:nvCxnSpPr>
        <p:spPr>
          <a:xfrm rot="10800000" flipV="1">
            <a:off x="1906545" y="3455306"/>
            <a:ext cx="1242862" cy="342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5" idx="2"/>
            <a:endCxn id="84" idx="0"/>
          </p:cNvCxnSpPr>
          <p:nvPr/>
        </p:nvCxnSpPr>
        <p:spPr>
          <a:xfrm rot="16200000" flipH="1">
            <a:off x="1187774" y="3079422"/>
            <a:ext cx="369193" cy="10683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" name="Group 234"/>
          <p:cNvGrpSpPr/>
          <p:nvPr/>
        </p:nvGrpSpPr>
        <p:grpSpPr>
          <a:xfrm>
            <a:off x="136548" y="339123"/>
            <a:ext cx="8321652" cy="2507832"/>
            <a:chOff x="136548" y="339123"/>
            <a:chExt cx="8321652" cy="2507832"/>
          </a:xfrm>
        </p:grpSpPr>
        <p:sp>
          <p:nvSpPr>
            <p:cNvPr id="219" name="Horizontal Scroll 218"/>
            <p:cNvSpPr/>
            <p:nvPr/>
          </p:nvSpPr>
          <p:spPr>
            <a:xfrm>
              <a:off x="136548" y="339123"/>
              <a:ext cx="1143000" cy="1033272"/>
            </a:xfrm>
            <a:prstGeom prst="horizontalScrol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Space charge</a:t>
              </a:r>
              <a:endParaRPr lang="en-US" dirty="0"/>
            </a:p>
          </p:txBody>
        </p:sp>
        <p:cxnSp>
          <p:nvCxnSpPr>
            <p:cNvPr id="220" name="Straight Arrow Connector 219"/>
            <p:cNvCxnSpPr>
              <a:stCxn id="219" idx="2"/>
            </p:cNvCxnSpPr>
            <p:nvPr/>
          </p:nvCxnSpPr>
          <p:spPr>
            <a:xfrm rot="16200000" flipH="1">
              <a:off x="649138" y="1302145"/>
              <a:ext cx="689319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/>
            <p:cNvSpPr/>
            <p:nvPr/>
          </p:nvSpPr>
          <p:spPr>
            <a:xfrm>
              <a:off x="535206" y="1932555"/>
              <a:ext cx="21336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Straight Arrow Connector 225"/>
            <p:cNvCxnSpPr>
              <a:stCxn id="219" idx="2"/>
            </p:cNvCxnSpPr>
            <p:nvPr/>
          </p:nvCxnSpPr>
          <p:spPr>
            <a:xfrm rot="16200000" flipH="1">
              <a:off x="3260448" y="-1309165"/>
              <a:ext cx="876279" cy="59810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Oval 228"/>
            <p:cNvSpPr/>
            <p:nvPr/>
          </p:nvSpPr>
          <p:spPr>
            <a:xfrm>
              <a:off x="6553200" y="1932555"/>
              <a:ext cx="19050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391293" y="1424722"/>
              <a:ext cx="63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images</a:t>
              </a:r>
              <a:endParaRPr lang="en-US" sz="1200" dirty="0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5350471" y="1932555"/>
              <a:ext cx="54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direct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76236" y="1447800"/>
          <a:ext cx="8785346" cy="2679700"/>
        </p:xfrm>
        <a:graphic>
          <a:graphicData uri="http://schemas.openxmlformats.org/presentationml/2006/ole">
            <p:oleObj spid="_x0000_s44034" name="Document" r:id="rId3" imgW="6578600" imgH="2006600" progId="Word.Document.12">
              <p:link updateAutomatic="1"/>
            </p:oleObj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 typeface="Times" pitchFamily="-111" charset="0"/>
              <a:buNone/>
            </a:pPr>
            <a:r>
              <a:rPr lang="de-DE" sz="2100" b="1" dirty="0" err="1" smtClean="0">
                <a:latin typeface="Copperplate" pitchFamily="-111" charset="0"/>
              </a:rPr>
              <a:t>Program</a:t>
            </a:r>
            <a:r>
              <a:rPr lang="de-DE" sz="2100" b="1" dirty="0" smtClean="0">
                <a:latin typeface="Copperplate" pitchFamily="-111" charset="0"/>
              </a:rPr>
              <a:t> of </a:t>
            </a:r>
            <a:r>
              <a:rPr lang="de-DE" sz="2100" b="1" dirty="0" err="1" smtClean="0">
                <a:latin typeface="Copperplate" pitchFamily="-111" charset="0"/>
              </a:rPr>
              <a:t>the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week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endParaRPr lang="de-DE" sz="2100" b="1" dirty="0">
              <a:latin typeface="Copperplate" pitchFamily="-111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4127500"/>
            <a:ext cx="9144000" cy="158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 typeface="Times" pitchFamily="-111" charset="0"/>
              <a:buNone/>
            </a:pPr>
            <a:r>
              <a:rPr lang="de-DE" sz="2100" b="1" dirty="0" err="1" smtClean="0">
                <a:latin typeface="Copperplate" pitchFamily="-111" charset="0"/>
              </a:rPr>
              <a:t>This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introduction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aims</a:t>
            </a:r>
            <a:r>
              <a:rPr lang="de-DE" sz="2100" b="1" dirty="0" smtClean="0">
                <a:latin typeface="Copperplate" pitchFamily="-111" charset="0"/>
              </a:rPr>
              <a:t> at </a:t>
            </a:r>
            <a:r>
              <a:rPr lang="de-DE" sz="2100" b="1" dirty="0" err="1" smtClean="0">
                <a:latin typeface="Copperplate" pitchFamily="-111" charset="0"/>
              </a:rPr>
              <a:t>giving</a:t>
            </a:r>
            <a:r>
              <a:rPr lang="de-DE" sz="2100" b="1" dirty="0" smtClean="0">
                <a:latin typeface="Copperplate" pitchFamily="-111" charset="0"/>
              </a:rPr>
              <a:t> a </a:t>
            </a:r>
            <a:r>
              <a:rPr lang="de-DE" sz="2100" b="1" dirty="0" err="1" smtClean="0">
                <a:latin typeface="Copperplate" pitchFamily="-111" charset="0"/>
              </a:rPr>
              <a:t>general</a:t>
            </a:r>
            <a:r>
              <a:rPr lang="de-DE" sz="2100" b="1" dirty="0" smtClean="0">
                <a:latin typeface="Copperplate" pitchFamily="-111" charset="0"/>
              </a:rPr>
              <a:t> intuitive </a:t>
            </a:r>
            <a:r>
              <a:rPr lang="de-DE" sz="2100" b="1" dirty="0" err="1" smtClean="0">
                <a:latin typeface="Copperplate" pitchFamily="-111" charset="0"/>
              </a:rPr>
              <a:t>approach</a:t>
            </a:r>
            <a:r>
              <a:rPr lang="de-DE" sz="2100" b="1" dirty="0" smtClean="0">
                <a:latin typeface="Copperplate" pitchFamily="-111" charset="0"/>
              </a:rPr>
              <a:t> to </a:t>
            </a:r>
            <a:r>
              <a:rPr lang="de-DE" sz="2100" b="1" dirty="0" err="1" smtClean="0">
                <a:latin typeface="Copperplate" pitchFamily="-111" charset="0"/>
              </a:rPr>
              <a:t>the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multi-particle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effects</a:t>
            </a:r>
            <a:r>
              <a:rPr lang="de-DE" sz="2100" b="1" dirty="0" smtClean="0">
                <a:latin typeface="Copperplate" pitchFamily="-111" charset="0"/>
              </a:rPr>
              <a:t>, </a:t>
            </a:r>
            <a:r>
              <a:rPr lang="de-DE" sz="2100" b="1" dirty="0" err="1" smtClean="0">
                <a:latin typeface="Copperplate" pitchFamily="-111" charset="0"/>
              </a:rPr>
              <a:t>trying</a:t>
            </a:r>
            <a:r>
              <a:rPr lang="de-DE" sz="2100" b="1" dirty="0" smtClean="0">
                <a:latin typeface="Copperplate" pitchFamily="-111" charset="0"/>
              </a:rPr>
              <a:t> to </a:t>
            </a:r>
            <a:r>
              <a:rPr lang="de-DE" sz="2100" b="1" dirty="0" err="1" smtClean="0">
                <a:latin typeface="Copperplate" pitchFamily="-111" charset="0"/>
              </a:rPr>
              <a:t>explain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glossary</a:t>
            </a:r>
            <a:r>
              <a:rPr lang="de-DE" sz="2100" b="1" dirty="0" smtClean="0">
                <a:latin typeface="Copperplate" pitchFamily="-111" charset="0"/>
              </a:rPr>
              <a:t> and </a:t>
            </a:r>
            <a:r>
              <a:rPr lang="de-DE" sz="2100" b="1" dirty="0" err="1" smtClean="0">
                <a:latin typeface="Copperplate" pitchFamily="-111" charset="0"/>
              </a:rPr>
              <a:t>classification</a:t>
            </a:r>
            <a:r>
              <a:rPr lang="de-DE" sz="2100" b="1" dirty="0" smtClean="0">
                <a:latin typeface="Copperplate" pitchFamily="-111" charset="0"/>
              </a:rPr>
              <a:t>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 typeface="Times" pitchFamily="-111" charset="0"/>
              <a:buNone/>
            </a:pPr>
            <a:r>
              <a:rPr lang="de-DE" sz="2100" b="1" dirty="0" smtClean="0">
                <a:latin typeface="Copperplate" pitchFamily="-111" charset="0"/>
              </a:rPr>
              <a:t>All </a:t>
            </a:r>
            <a:r>
              <a:rPr lang="de-DE" sz="2100" b="1" dirty="0" err="1" smtClean="0">
                <a:latin typeface="Copperplate" pitchFamily="-111" charset="0"/>
              </a:rPr>
              <a:t>the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subjects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treated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during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this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lecture</a:t>
            </a:r>
            <a:r>
              <a:rPr lang="de-DE" sz="2100" b="1" dirty="0" smtClean="0">
                <a:latin typeface="Copperplate" pitchFamily="-111" charset="0"/>
              </a:rPr>
              <a:t> will </a:t>
            </a:r>
            <a:r>
              <a:rPr lang="de-DE" sz="2100" b="1" dirty="0" err="1" smtClean="0">
                <a:latin typeface="Copperplate" pitchFamily="-111" charset="0"/>
              </a:rPr>
              <a:t>be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explained</a:t>
            </a:r>
            <a:r>
              <a:rPr lang="de-DE" sz="2100" b="1" dirty="0" smtClean="0">
                <a:latin typeface="Copperplate" pitchFamily="-111" charset="0"/>
              </a:rPr>
              <a:t> in detail </a:t>
            </a:r>
            <a:r>
              <a:rPr lang="de-DE" sz="2100" b="1" dirty="0" err="1" smtClean="0">
                <a:latin typeface="Copperplate" pitchFamily="-111" charset="0"/>
              </a:rPr>
              <a:t>later</a:t>
            </a:r>
            <a:r>
              <a:rPr lang="de-DE" sz="2100" b="1" dirty="0" smtClean="0">
                <a:latin typeface="Copperplate" pitchFamily="-111" charset="0"/>
              </a:rPr>
              <a:t> on </a:t>
            </a:r>
            <a:r>
              <a:rPr lang="de-DE" sz="2100" b="1" dirty="0" err="1" smtClean="0">
                <a:latin typeface="Copperplate" pitchFamily="-111" charset="0"/>
              </a:rPr>
              <a:t>during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the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week</a:t>
            </a:r>
            <a:endParaRPr lang="de-DE" sz="2100" b="1" dirty="0">
              <a:latin typeface="Copperplate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82000" cy="536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e-DE" sz="2300" b="1" dirty="0" smtClean="0">
                <a:solidFill>
                  <a:srgbClr val="FF0000"/>
                </a:solidFill>
              </a:rPr>
              <a:t>General </a:t>
            </a:r>
            <a:r>
              <a:rPr lang="de-DE" sz="2300" b="1" dirty="0" err="1" smtClean="0">
                <a:solidFill>
                  <a:srgbClr val="FF0000"/>
                </a:solidFill>
              </a:rPr>
              <a:t>definition</a:t>
            </a:r>
            <a:r>
              <a:rPr lang="de-DE" sz="2300" b="1" dirty="0" smtClean="0">
                <a:solidFill>
                  <a:srgbClr val="FF0000"/>
                </a:solidFill>
              </a:rPr>
              <a:t> of </a:t>
            </a:r>
            <a:r>
              <a:rPr lang="de-DE" sz="2300" b="1" i="1" dirty="0" err="1" smtClean="0">
                <a:solidFill>
                  <a:srgbClr val="FF0000"/>
                </a:solidFill>
              </a:rPr>
              <a:t>multi-particle</a:t>
            </a:r>
            <a:r>
              <a:rPr lang="de-DE" sz="2300" b="1" i="1" dirty="0" smtClean="0">
                <a:solidFill>
                  <a:srgbClr val="FF0000"/>
                </a:solidFill>
              </a:rPr>
              <a:t> </a:t>
            </a:r>
            <a:r>
              <a:rPr lang="de-DE" sz="2300" b="1" i="1" dirty="0" err="1">
                <a:solidFill>
                  <a:srgbClr val="FF0000"/>
                </a:solidFill>
              </a:rPr>
              <a:t>processes</a:t>
            </a:r>
            <a:r>
              <a:rPr lang="de-DE" sz="2300" b="1" i="1" dirty="0">
                <a:solidFill>
                  <a:srgbClr val="FF0000"/>
                </a:solidFill>
              </a:rPr>
              <a:t> </a:t>
            </a:r>
            <a:r>
              <a:rPr lang="de-DE" sz="2300" b="1" dirty="0">
                <a:solidFill>
                  <a:srgbClr val="FF0000"/>
                </a:solidFill>
              </a:rPr>
              <a:t>in an </a:t>
            </a:r>
            <a:r>
              <a:rPr lang="de-DE" sz="2300" b="1" dirty="0" err="1">
                <a:solidFill>
                  <a:srgbClr val="FF0000"/>
                </a:solidFill>
              </a:rPr>
              <a:t>accelerator</a:t>
            </a:r>
            <a:r>
              <a:rPr lang="de-DE" sz="2300" b="1" dirty="0">
                <a:solidFill>
                  <a:srgbClr val="FF0000"/>
                </a:solidFill>
              </a:rPr>
              <a:t> </a:t>
            </a:r>
            <a:r>
              <a:rPr lang="de-DE" sz="2300" b="1" dirty="0" err="1">
                <a:solidFill>
                  <a:srgbClr val="FF0000"/>
                </a:solidFill>
              </a:rPr>
              <a:t>or</a:t>
            </a:r>
            <a:r>
              <a:rPr lang="de-DE" sz="2300" b="1" dirty="0">
                <a:solidFill>
                  <a:srgbClr val="FF0000"/>
                </a:solidFill>
              </a:rPr>
              <a:t> </a:t>
            </a:r>
            <a:r>
              <a:rPr lang="de-DE" sz="2300" b="1" dirty="0" err="1">
                <a:solidFill>
                  <a:srgbClr val="FF0000"/>
                </a:solidFill>
              </a:rPr>
              <a:t>storage</a:t>
            </a:r>
            <a:r>
              <a:rPr lang="de-DE" sz="2300" b="1" dirty="0">
                <a:solidFill>
                  <a:srgbClr val="FF0000"/>
                </a:solidFill>
              </a:rPr>
              <a:t> ring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de-DE" sz="2000" dirty="0" err="1"/>
              <a:t>Class</a:t>
            </a:r>
            <a:r>
              <a:rPr lang="de-DE" sz="2000" dirty="0"/>
              <a:t> of </a:t>
            </a:r>
            <a:r>
              <a:rPr lang="de-DE" sz="2000" dirty="0" err="1"/>
              <a:t>phenomena</a:t>
            </a:r>
            <a:r>
              <a:rPr lang="de-DE" sz="2000" dirty="0"/>
              <a:t> in </a:t>
            </a: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evolution</a:t>
            </a:r>
            <a:r>
              <a:rPr lang="de-DE" sz="2000" dirty="0"/>
              <a:t> 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/>
              <a:t>particle</a:t>
            </a:r>
            <a:r>
              <a:rPr lang="de-DE" sz="2000" dirty="0"/>
              <a:t> </a:t>
            </a:r>
            <a:r>
              <a:rPr lang="de-DE" sz="2000" dirty="0" err="1" smtClean="0"/>
              <a:t>beam</a:t>
            </a:r>
            <a:r>
              <a:rPr lang="de-DE" sz="2000" dirty="0" smtClean="0"/>
              <a:t> </a:t>
            </a:r>
            <a:r>
              <a:rPr lang="de-DE" sz="2000" dirty="0" err="1" smtClean="0"/>
              <a:t>cannot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studied</a:t>
            </a:r>
            <a:r>
              <a:rPr lang="de-DE" sz="2000" dirty="0" smtClean="0"/>
              <a:t> as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beam</a:t>
            </a:r>
            <a:r>
              <a:rPr lang="de-DE" sz="2000" dirty="0" smtClean="0"/>
              <a:t> was a </a:t>
            </a:r>
            <a:r>
              <a:rPr lang="de-DE" sz="2000" dirty="0" err="1" smtClean="0"/>
              <a:t>single</a:t>
            </a:r>
            <a:r>
              <a:rPr lang="de-DE" sz="2000" dirty="0" smtClean="0"/>
              <a:t> </a:t>
            </a:r>
            <a:r>
              <a:rPr lang="de-DE" sz="2000" dirty="0" err="1" smtClean="0"/>
              <a:t>particle</a:t>
            </a:r>
            <a:r>
              <a:rPr lang="de-DE" sz="2000" dirty="0" smtClean="0"/>
              <a:t> (as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done</a:t>
            </a:r>
            <a:r>
              <a:rPr lang="de-DE" sz="2000" dirty="0" smtClean="0"/>
              <a:t> in </a:t>
            </a:r>
            <a:r>
              <a:rPr lang="de-DE" sz="2000" dirty="0" err="1" smtClean="0"/>
              <a:t>beam</a:t>
            </a:r>
            <a:r>
              <a:rPr lang="de-DE" sz="2000" dirty="0" smtClean="0"/>
              <a:t> </a:t>
            </a:r>
            <a:r>
              <a:rPr lang="de-DE" sz="2000" dirty="0" err="1" smtClean="0"/>
              <a:t>optics</a:t>
            </a:r>
            <a:r>
              <a:rPr lang="de-DE" sz="2000" dirty="0" smtClean="0"/>
              <a:t>), </a:t>
            </a:r>
            <a:r>
              <a:rPr lang="de-DE" sz="2000" dirty="0" err="1"/>
              <a:t>but</a:t>
            </a:r>
            <a:r>
              <a:rPr lang="de-DE" sz="2000" dirty="0" smtClean="0"/>
              <a:t> </a:t>
            </a:r>
            <a:r>
              <a:rPr lang="de-DE" sz="2000" dirty="0" err="1" smtClean="0"/>
              <a:t>depends</a:t>
            </a:r>
            <a:r>
              <a:rPr lang="de-DE" sz="2000" dirty="0" smtClean="0"/>
              <a:t> on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combination</a:t>
            </a:r>
            <a:r>
              <a:rPr lang="de-DE" sz="2000" dirty="0" smtClean="0"/>
              <a:t> of </a:t>
            </a:r>
            <a:r>
              <a:rPr lang="de-DE" sz="2000" dirty="0" err="1">
                <a:solidFill>
                  <a:srgbClr val="0000FF"/>
                </a:solidFill>
              </a:rPr>
              <a:t>external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dirty="0" err="1">
                <a:solidFill>
                  <a:srgbClr val="0000FF"/>
                </a:solidFill>
              </a:rPr>
              <a:t>fields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dirty="0" smtClean="0">
                <a:solidFill>
                  <a:srgbClr val="0000FF"/>
                </a:solidFill>
              </a:rPr>
              <a:t>and </a:t>
            </a:r>
            <a:r>
              <a:rPr lang="de-DE" sz="2000" dirty="0" err="1">
                <a:solidFill>
                  <a:srgbClr val="0000FF"/>
                </a:solidFill>
              </a:rPr>
              <a:t>interaction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dirty="0" err="1">
                <a:solidFill>
                  <a:srgbClr val="0000FF"/>
                </a:solidFill>
              </a:rPr>
              <a:t>between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particles</a:t>
            </a:r>
            <a:r>
              <a:rPr lang="de-DE" sz="2000" dirty="0" smtClean="0">
                <a:solidFill>
                  <a:srgbClr val="0000FF"/>
                </a:solidFill>
              </a:rPr>
              <a:t>. </a:t>
            </a:r>
            <a:r>
              <a:rPr lang="de-DE" sz="2000" dirty="0" err="1" smtClean="0"/>
              <a:t>Particles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interact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them</a:t>
            </a:r>
            <a:r>
              <a:rPr lang="de-DE" sz="2000" dirty="0" smtClean="0"/>
              <a:t> </a:t>
            </a:r>
            <a:r>
              <a:rPr lang="de-DE" sz="2000" dirty="0" err="1" smtClean="0"/>
              <a:t>through</a:t>
            </a:r>
            <a:endParaRPr lang="de-DE" sz="2000" dirty="0" smtClean="0">
              <a:solidFill>
                <a:srgbClr val="0000FF"/>
              </a:solidFill>
            </a:endParaRPr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Times" pitchFamily="-111" charset="0"/>
              <a:buChar char="•"/>
            </a:pPr>
            <a:r>
              <a:rPr lang="de-DE" dirty="0"/>
              <a:t> </a:t>
            </a:r>
            <a:r>
              <a:rPr lang="de-DE" sz="1900" dirty="0" err="1">
                <a:solidFill>
                  <a:srgbClr val="FF0000"/>
                </a:solidFill>
              </a:rPr>
              <a:t>Self</a:t>
            </a:r>
            <a:r>
              <a:rPr lang="de-DE" sz="1900" dirty="0">
                <a:solidFill>
                  <a:srgbClr val="FF0000"/>
                </a:solidFill>
              </a:rPr>
              <a:t> </a:t>
            </a:r>
            <a:r>
              <a:rPr lang="de-DE" sz="1900" dirty="0" err="1">
                <a:solidFill>
                  <a:srgbClr val="FF0000"/>
                </a:solidFill>
              </a:rPr>
              <a:t>generated</a:t>
            </a:r>
            <a:r>
              <a:rPr lang="de-DE" sz="1900" dirty="0">
                <a:solidFill>
                  <a:srgbClr val="FF0000"/>
                </a:solidFill>
              </a:rPr>
              <a:t> </a:t>
            </a:r>
            <a:r>
              <a:rPr lang="de-DE" sz="1900" dirty="0" err="1" smtClean="0">
                <a:solidFill>
                  <a:srgbClr val="FF0000"/>
                </a:solidFill>
              </a:rPr>
              <a:t>fields</a:t>
            </a:r>
            <a:r>
              <a:rPr lang="de-DE" sz="1900" dirty="0" smtClean="0"/>
              <a:t>:</a:t>
            </a:r>
            <a:endParaRPr lang="de-DE" sz="1900" dirty="0"/>
          </a:p>
          <a:p>
            <a:pPr lvl="2" algn="just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dirty="0" smtClean="0"/>
              <a:t>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 smtClean="0"/>
              <a:t>fields</a:t>
            </a:r>
            <a:endParaRPr lang="de-DE" dirty="0" smtClean="0"/>
          </a:p>
          <a:p>
            <a:pPr lvl="2" algn="just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dirty="0"/>
              <a:t> </a:t>
            </a:r>
            <a:r>
              <a:rPr lang="de-DE" dirty="0" err="1"/>
              <a:t>Electromagnetic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beam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surrounding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beam‘s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and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wake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(</a:t>
            </a:r>
            <a:r>
              <a:rPr lang="de-DE" dirty="0" err="1" smtClean="0"/>
              <a:t>impedances</a:t>
            </a:r>
            <a:r>
              <a:rPr lang="de-DE" dirty="0" smtClean="0"/>
              <a:t>)</a:t>
            </a:r>
          </a:p>
          <a:p>
            <a:pPr lvl="2" algn="just">
              <a:lnSpc>
                <a:spcPct val="90000"/>
              </a:lnSpc>
              <a:spcBef>
                <a:spcPct val="50000"/>
              </a:spcBef>
              <a:buFont typeface="Symbol" pitchFamily="-111" charset="2"/>
              <a:buChar char="®"/>
            </a:pPr>
            <a:r>
              <a:rPr lang="de-DE" dirty="0" smtClean="0"/>
              <a:t> Interaction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beam‘s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synchrotron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endParaRPr lang="de-DE" dirty="0" smtClean="0"/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Times" pitchFamily="-111" charset="0"/>
              <a:buChar char="•"/>
            </a:pPr>
            <a:r>
              <a:rPr lang="de-DE" sz="1900" dirty="0"/>
              <a:t> Long- and </a:t>
            </a:r>
            <a:r>
              <a:rPr lang="de-DE" sz="1900" dirty="0" err="1"/>
              <a:t>short-range</a:t>
            </a:r>
            <a:r>
              <a:rPr lang="de-DE" sz="1900" dirty="0"/>
              <a:t> </a:t>
            </a:r>
            <a:r>
              <a:rPr lang="de-DE" sz="1900" dirty="0" err="1">
                <a:solidFill>
                  <a:srgbClr val="FF0000"/>
                </a:solidFill>
              </a:rPr>
              <a:t>Coulomb</a:t>
            </a:r>
            <a:r>
              <a:rPr lang="de-DE" sz="1900" dirty="0">
                <a:solidFill>
                  <a:srgbClr val="FF0000"/>
                </a:solidFill>
              </a:rPr>
              <a:t> </a:t>
            </a:r>
            <a:r>
              <a:rPr lang="de-DE" sz="1900" dirty="0" err="1" smtClean="0">
                <a:solidFill>
                  <a:srgbClr val="FF0000"/>
                </a:solidFill>
              </a:rPr>
              <a:t>collisions</a:t>
            </a:r>
            <a:r>
              <a:rPr lang="de-DE" sz="1900" dirty="0" smtClean="0">
                <a:solidFill>
                  <a:srgbClr val="FF0000"/>
                </a:solidFill>
              </a:rPr>
              <a:t>,</a:t>
            </a:r>
            <a:r>
              <a:rPr lang="de-DE" sz="1900" dirty="0" smtClean="0"/>
              <a:t> </a:t>
            </a:r>
            <a:r>
              <a:rPr lang="de-DE" sz="1900" dirty="0" err="1"/>
              <a:t>associated</a:t>
            </a:r>
            <a:r>
              <a:rPr lang="de-DE" sz="1900" dirty="0"/>
              <a:t> to </a:t>
            </a:r>
            <a:r>
              <a:rPr lang="de-DE" sz="1900" dirty="0" err="1"/>
              <a:t>intra-beam</a:t>
            </a:r>
            <a:r>
              <a:rPr lang="de-DE" sz="1900" dirty="0"/>
              <a:t> </a:t>
            </a:r>
            <a:r>
              <a:rPr lang="de-DE" sz="1900" dirty="0" err="1"/>
              <a:t>scattering</a:t>
            </a:r>
            <a:r>
              <a:rPr lang="de-DE" sz="1900" dirty="0"/>
              <a:t> and </a:t>
            </a:r>
            <a:r>
              <a:rPr lang="de-DE" sz="1900" dirty="0" err="1"/>
              <a:t>Touschek</a:t>
            </a:r>
            <a:r>
              <a:rPr lang="de-DE" sz="1900" dirty="0"/>
              <a:t> </a:t>
            </a:r>
            <a:r>
              <a:rPr lang="de-DE" sz="1900" dirty="0" err="1" smtClean="0"/>
              <a:t>effect</a:t>
            </a:r>
            <a:r>
              <a:rPr lang="de-DE" sz="1900" dirty="0" smtClean="0"/>
              <a:t>, </a:t>
            </a:r>
            <a:r>
              <a:rPr lang="de-DE" sz="1900" dirty="0" err="1" smtClean="0"/>
              <a:t>respectively</a:t>
            </a:r>
            <a:r>
              <a:rPr lang="de-DE" sz="1900" dirty="0" smtClean="0"/>
              <a:t> 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Times" pitchFamily="-111" charset="0"/>
              <a:buChar char="•"/>
            </a:pPr>
            <a:r>
              <a:rPr lang="de-DE" sz="1900" dirty="0"/>
              <a:t> Interaction of </a:t>
            </a:r>
            <a:r>
              <a:rPr lang="de-DE" sz="1900" dirty="0" err="1"/>
              <a:t>electron</a:t>
            </a:r>
            <a:r>
              <a:rPr lang="de-DE" sz="1900" dirty="0"/>
              <a:t> </a:t>
            </a:r>
            <a:r>
              <a:rPr lang="de-DE" sz="1900" dirty="0" err="1"/>
              <a:t>beams</a:t>
            </a:r>
            <a:r>
              <a:rPr lang="de-DE" sz="1900" dirty="0"/>
              <a:t> </a:t>
            </a:r>
            <a:r>
              <a:rPr lang="de-DE" sz="1900" dirty="0" err="1"/>
              <a:t>with</a:t>
            </a:r>
            <a:r>
              <a:rPr lang="de-DE" sz="1900" dirty="0"/>
              <a:t> </a:t>
            </a:r>
            <a:r>
              <a:rPr lang="de-DE" sz="1900" dirty="0" err="1">
                <a:solidFill>
                  <a:srgbClr val="FF0000"/>
                </a:solidFill>
              </a:rPr>
              <a:t>trapped</a:t>
            </a:r>
            <a:r>
              <a:rPr lang="de-DE" sz="1900" dirty="0">
                <a:solidFill>
                  <a:srgbClr val="FF0000"/>
                </a:solidFill>
              </a:rPr>
              <a:t> </a:t>
            </a:r>
            <a:r>
              <a:rPr lang="de-DE" sz="1900" dirty="0" err="1" smtClean="0">
                <a:solidFill>
                  <a:srgbClr val="FF0000"/>
                </a:solidFill>
              </a:rPr>
              <a:t>ions</a:t>
            </a:r>
            <a:r>
              <a:rPr lang="de-DE" sz="1900" dirty="0">
                <a:solidFill>
                  <a:srgbClr val="FF0000"/>
                </a:solidFill>
              </a:rPr>
              <a:t>,</a:t>
            </a:r>
            <a:r>
              <a:rPr lang="de-DE" sz="1900" dirty="0" smtClean="0"/>
              <a:t> </a:t>
            </a:r>
            <a:r>
              <a:rPr lang="de-DE" sz="1900" dirty="0" err="1"/>
              <a:t>proton/</a:t>
            </a:r>
            <a:r>
              <a:rPr lang="de-DE" sz="1900" dirty="0" err="1" smtClean="0"/>
              <a:t>positron/ion</a:t>
            </a:r>
            <a:r>
              <a:rPr lang="de-DE" sz="1900" dirty="0" smtClean="0"/>
              <a:t> </a:t>
            </a:r>
            <a:r>
              <a:rPr lang="de-DE" sz="1900" dirty="0" err="1"/>
              <a:t>beams</a:t>
            </a:r>
            <a:r>
              <a:rPr lang="de-DE" sz="1900" dirty="0"/>
              <a:t> </a:t>
            </a:r>
            <a:r>
              <a:rPr lang="de-DE" sz="1900" dirty="0" err="1"/>
              <a:t>with</a:t>
            </a:r>
            <a:r>
              <a:rPr lang="de-DE" sz="1900" dirty="0"/>
              <a:t> </a:t>
            </a:r>
            <a:r>
              <a:rPr lang="de-DE" sz="1900" dirty="0" err="1">
                <a:solidFill>
                  <a:srgbClr val="FF0000"/>
                </a:solidFill>
              </a:rPr>
              <a:t>electron</a:t>
            </a:r>
            <a:r>
              <a:rPr lang="de-DE" sz="1900" dirty="0">
                <a:solidFill>
                  <a:srgbClr val="FF0000"/>
                </a:solidFill>
              </a:rPr>
              <a:t> </a:t>
            </a:r>
            <a:r>
              <a:rPr lang="de-DE" sz="1900" dirty="0" err="1" smtClean="0">
                <a:solidFill>
                  <a:srgbClr val="FF0000"/>
                </a:solidFill>
              </a:rPr>
              <a:t>clouds</a:t>
            </a:r>
            <a:r>
              <a:rPr lang="de-DE" sz="1900" dirty="0" smtClean="0">
                <a:solidFill>
                  <a:srgbClr val="FF0000"/>
                </a:solidFill>
              </a:rPr>
              <a:t>, </a:t>
            </a:r>
            <a:r>
              <a:rPr lang="de-DE" sz="1900" dirty="0" err="1" smtClean="0">
                <a:solidFill>
                  <a:srgbClr val="FF0000"/>
                </a:solidFill>
              </a:rPr>
              <a:t>beam-beam</a:t>
            </a:r>
            <a:r>
              <a:rPr lang="de-DE" sz="1900" dirty="0" smtClean="0">
                <a:solidFill>
                  <a:srgbClr val="FF0000"/>
                </a:solidFill>
              </a:rPr>
              <a:t> </a:t>
            </a:r>
            <a:r>
              <a:rPr lang="de-DE" sz="1900" dirty="0" smtClean="0">
                <a:solidFill>
                  <a:srgbClr val="000000"/>
                </a:solidFill>
              </a:rPr>
              <a:t>in a </a:t>
            </a:r>
            <a:r>
              <a:rPr lang="de-DE" sz="1900" dirty="0" err="1" smtClean="0">
                <a:solidFill>
                  <a:srgbClr val="000000"/>
                </a:solidFill>
              </a:rPr>
              <a:t>collider</a:t>
            </a:r>
            <a:r>
              <a:rPr lang="de-DE" sz="1900" dirty="0" smtClean="0">
                <a:solidFill>
                  <a:srgbClr val="000000"/>
                </a:solidFill>
              </a:rPr>
              <a:t> ring, </a:t>
            </a:r>
            <a:r>
              <a:rPr lang="de-DE" sz="1900" dirty="0" err="1" smtClean="0">
                <a:solidFill>
                  <a:srgbClr val="FF0000"/>
                </a:solidFill>
              </a:rPr>
              <a:t>electron</a:t>
            </a:r>
            <a:r>
              <a:rPr lang="de-DE" sz="1900" dirty="0" smtClean="0">
                <a:solidFill>
                  <a:srgbClr val="FF0000"/>
                </a:solidFill>
              </a:rPr>
              <a:t> </a:t>
            </a:r>
            <a:r>
              <a:rPr lang="de-DE" sz="1900" dirty="0" err="1" smtClean="0">
                <a:solidFill>
                  <a:srgbClr val="FF0000"/>
                </a:solidFill>
              </a:rPr>
              <a:t>cooling</a:t>
            </a:r>
            <a:r>
              <a:rPr lang="de-DE" sz="1900" dirty="0" smtClean="0">
                <a:solidFill>
                  <a:srgbClr val="FF0000"/>
                </a:solidFill>
              </a:rPr>
              <a:t> </a:t>
            </a:r>
            <a:r>
              <a:rPr lang="de-DE" sz="1900" dirty="0" err="1" smtClean="0">
                <a:solidFill>
                  <a:srgbClr val="000000"/>
                </a:solidFill>
              </a:rPr>
              <a:t>for</a:t>
            </a:r>
            <a:r>
              <a:rPr lang="de-DE" sz="1900" dirty="0" smtClean="0">
                <a:solidFill>
                  <a:srgbClr val="000000"/>
                </a:solidFill>
              </a:rPr>
              <a:t> </a:t>
            </a:r>
            <a:r>
              <a:rPr lang="de-DE" sz="1900" dirty="0" err="1" smtClean="0">
                <a:solidFill>
                  <a:srgbClr val="000000"/>
                </a:solidFill>
              </a:rPr>
              <a:t>ions</a:t>
            </a:r>
            <a:endParaRPr lang="de-DE" sz="1900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5736180"/>
            <a:ext cx="9144000" cy="62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 typeface="Times" pitchFamily="-111" charset="0"/>
              <a:buNone/>
            </a:pPr>
            <a:r>
              <a:rPr lang="de-DE" sz="2100" b="1" dirty="0" err="1" smtClean="0">
                <a:latin typeface="Copperplate" pitchFamily="-111" charset="0"/>
              </a:rPr>
              <a:t>Multi-particle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processes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are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detrimental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for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the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beam</a:t>
            </a:r>
            <a:r>
              <a:rPr lang="de-DE" sz="2100" b="1" dirty="0" smtClean="0">
                <a:latin typeface="Copperplate" pitchFamily="-111" charset="0"/>
              </a:rPr>
              <a:t> (</a:t>
            </a:r>
            <a:r>
              <a:rPr lang="de-DE" sz="2100" b="1" dirty="0" err="1" smtClean="0">
                <a:latin typeface="Copperplate" pitchFamily="-111" charset="0"/>
              </a:rPr>
              <a:t>degradation</a:t>
            </a:r>
            <a:r>
              <a:rPr lang="de-DE" sz="2100" b="1" dirty="0" smtClean="0">
                <a:latin typeface="Copperplate" pitchFamily="-111" charset="0"/>
              </a:rPr>
              <a:t> and </a:t>
            </a:r>
            <a:r>
              <a:rPr lang="de-DE" sz="2100" b="1" dirty="0" err="1" smtClean="0">
                <a:latin typeface="Copperplate" pitchFamily="-111" charset="0"/>
              </a:rPr>
              <a:t>loss</a:t>
            </a:r>
            <a:r>
              <a:rPr lang="de-DE" sz="2100" b="1" dirty="0" smtClean="0">
                <a:latin typeface="Copperplate" pitchFamily="-111" charset="0"/>
              </a:rPr>
              <a:t>, </a:t>
            </a:r>
            <a:r>
              <a:rPr lang="de-DE" sz="2100" b="1" dirty="0" err="1" smtClean="0">
                <a:latin typeface="Copperplate" pitchFamily="-111" charset="0"/>
              </a:rPr>
              <a:t>see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next</a:t>
            </a:r>
            <a:r>
              <a:rPr lang="de-DE" sz="2100" b="1" dirty="0" smtClean="0">
                <a:latin typeface="Copperplate" pitchFamily="-111" charset="0"/>
              </a:rPr>
              <a:t> </a:t>
            </a:r>
            <a:r>
              <a:rPr lang="de-DE" sz="2100" b="1" dirty="0" err="1" smtClean="0">
                <a:latin typeface="Copperplate" pitchFamily="-111" charset="0"/>
              </a:rPr>
              <a:t>slides</a:t>
            </a:r>
            <a:r>
              <a:rPr lang="de-DE" sz="2100" b="1" dirty="0" smtClean="0">
                <a:latin typeface="Copperplate" pitchFamily="-111" charset="0"/>
              </a:rPr>
              <a:t>)</a:t>
            </a:r>
            <a:endParaRPr lang="de-DE" sz="2100" b="1" dirty="0">
              <a:latin typeface="Copperplate" pitchFamily="-111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D12-9BFA-2245-A0E6-DB6DA1F9E6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47594" y="6342063"/>
            <a:ext cx="2133600" cy="365125"/>
          </a:xfrm>
        </p:spPr>
        <p:txBody>
          <a:bodyPr/>
          <a:lstStyle/>
          <a:p>
            <a:fld id="{82766D12-9BFA-2245-A0E6-DB6DA1F9E6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6" name="Oval 3"/>
          <p:cNvSpPr>
            <a:spLocks noChangeAspect="1" noChangeArrowheads="1"/>
          </p:cNvSpPr>
          <p:nvPr/>
        </p:nvSpPr>
        <p:spPr bwMode="auto">
          <a:xfrm>
            <a:off x="1366838" y="2012951"/>
            <a:ext cx="2160588" cy="344488"/>
          </a:xfrm>
          <a:prstGeom prst="ellipse">
            <a:avLst/>
          </a:prstGeom>
          <a:solidFill>
            <a:srgbClr val="0000FF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4"/>
          <p:cNvSpPr>
            <a:spLocks noChangeArrowheads="1"/>
          </p:cNvSpPr>
          <p:nvPr/>
        </p:nvSpPr>
        <p:spPr bwMode="auto">
          <a:xfrm>
            <a:off x="2284413" y="2073276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2406650" y="2195513"/>
            <a:ext cx="123825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387350" y="2195513"/>
            <a:ext cx="4713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2406650" y="911226"/>
            <a:ext cx="0" cy="214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571500" y="1093788"/>
            <a:ext cx="3733800" cy="1101725"/>
          </a:xfrm>
          <a:custGeom>
            <a:avLst/>
            <a:gdLst>
              <a:gd name="T0" fmla="*/ 0 w 2928"/>
              <a:gd name="T1" fmla="*/ 864 h 864"/>
              <a:gd name="T2" fmla="*/ 1440 w 2928"/>
              <a:gd name="T3" fmla="*/ 0 h 864"/>
              <a:gd name="T4" fmla="*/ 2928 w 2928"/>
              <a:gd name="T5" fmla="*/ 864 h 864"/>
              <a:gd name="T6" fmla="*/ 0 60000 65536"/>
              <a:gd name="T7" fmla="*/ 0 60000 65536"/>
              <a:gd name="T8" fmla="*/ 0 60000 65536"/>
              <a:gd name="T9" fmla="*/ 0 w 2928"/>
              <a:gd name="T10" fmla="*/ 0 h 864"/>
              <a:gd name="T11" fmla="*/ 2928 w 2928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8" h="864">
                <a:moveTo>
                  <a:pt x="0" y="864"/>
                </a:moveTo>
                <a:cubicBezTo>
                  <a:pt x="476" y="432"/>
                  <a:pt x="952" y="0"/>
                  <a:pt x="1440" y="0"/>
                </a:cubicBezTo>
                <a:cubicBezTo>
                  <a:pt x="1928" y="0"/>
                  <a:pt x="2428" y="432"/>
                  <a:pt x="2928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9"/>
          <p:cNvSpPr>
            <a:spLocks/>
          </p:cNvSpPr>
          <p:nvPr/>
        </p:nvSpPr>
        <p:spPr bwMode="auto">
          <a:xfrm flipV="1">
            <a:off x="571500" y="2195513"/>
            <a:ext cx="3733800" cy="1101725"/>
          </a:xfrm>
          <a:custGeom>
            <a:avLst/>
            <a:gdLst>
              <a:gd name="T0" fmla="*/ 0 w 2928"/>
              <a:gd name="T1" fmla="*/ 864 h 864"/>
              <a:gd name="T2" fmla="*/ 1440 w 2928"/>
              <a:gd name="T3" fmla="*/ 0 h 864"/>
              <a:gd name="T4" fmla="*/ 2928 w 2928"/>
              <a:gd name="T5" fmla="*/ 864 h 864"/>
              <a:gd name="T6" fmla="*/ 0 60000 65536"/>
              <a:gd name="T7" fmla="*/ 0 60000 65536"/>
              <a:gd name="T8" fmla="*/ 0 60000 65536"/>
              <a:gd name="T9" fmla="*/ 0 w 2928"/>
              <a:gd name="T10" fmla="*/ 0 h 864"/>
              <a:gd name="T11" fmla="*/ 2928 w 2928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8" h="864">
                <a:moveTo>
                  <a:pt x="0" y="864"/>
                </a:moveTo>
                <a:cubicBezTo>
                  <a:pt x="476" y="432"/>
                  <a:pt x="952" y="0"/>
                  <a:pt x="1440" y="0"/>
                </a:cubicBezTo>
                <a:cubicBezTo>
                  <a:pt x="1928" y="0"/>
                  <a:pt x="2428" y="432"/>
                  <a:pt x="2928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 flipH="1" flipV="1">
            <a:off x="2890298" y="2488124"/>
            <a:ext cx="1295400" cy="612776"/>
          </a:xfrm>
          <a:prstGeom prst="line">
            <a:avLst/>
          </a:prstGeom>
          <a:noFill/>
          <a:ln w="28575">
            <a:solidFill>
              <a:srgbClr val="004080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4806950" y="2144713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800" dirty="0"/>
              <a:t>z</a:t>
            </a:r>
          </a:p>
        </p:txBody>
      </p: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2444750" y="1230313"/>
            <a:ext cx="665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800">
                <a:latin typeface="Symbol" pitchFamily="-111" charset="2"/>
              </a:rPr>
              <a:t>d</a:t>
            </a:r>
            <a:r>
              <a:rPr lang="de-DE" sz="1800"/>
              <a:t>p/p</a:t>
            </a:r>
            <a:r>
              <a:rPr lang="de-DE" sz="1800" baseline="-25000"/>
              <a:t>0</a:t>
            </a:r>
            <a:endParaRPr lang="de-DE" sz="1800"/>
          </a:p>
        </p:txBody>
      </p:sp>
      <p:sp>
        <p:nvSpPr>
          <p:cNvPr id="77" name="Rectangle 15"/>
          <p:cNvSpPr>
            <a:spLocks noChangeArrowheads="1"/>
          </p:cNvSpPr>
          <p:nvPr/>
        </p:nvSpPr>
        <p:spPr bwMode="auto">
          <a:xfrm>
            <a:off x="311150" y="696913"/>
            <a:ext cx="7766050" cy="281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31"/>
          <p:cNvSpPr>
            <a:spLocks noChangeArrowheads="1"/>
          </p:cNvSpPr>
          <p:nvPr/>
        </p:nvSpPr>
        <p:spPr bwMode="auto">
          <a:xfrm>
            <a:off x="2673350" y="2068513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32"/>
          <p:cNvSpPr>
            <a:spLocks noChangeArrowheads="1"/>
          </p:cNvSpPr>
          <p:nvPr/>
        </p:nvSpPr>
        <p:spPr bwMode="auto">
          <a:xfrm>
            <a:off x="2216150" y="2220913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33"/>
          <p:cNvSpPr>
            <a:spLocks noChangeArrowheads="1"/>
          </p:cNvSpPr>
          <p:nvPr/>
        </p:nvSpPr>
        <p:spPr bwMode="auto">
          <a:xfrm>
            <a:off x="2673350" y="2220913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34"/>
          <p:cNvSpPr>
            <a:spLocks noChangeArrowheads="1"/>
          </p:cNvSpPr>
          <p:nvPr/>
        </p:nvSpPr>
        <p:spPr bwMode="auto">
          <a:xfrm>
            <a:off x="2063750" y="2068513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35"/>
          <p:cNvSpPr>
            <a:spLocks noChangeArrowheads="1"/>
          </p:cNvSpPr>
          <p:nvPr/>
        </p:nvSpPr>
        <p:spPr bwMode="auto">
          <a:xfrm>
            <a:off x="2063750" y="2220913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auto">
          <a:xfrm>
            <a:off x="2901950" y="2220913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37"/>
          <p:cNvSpPr>
            <a:spLocks noChangeArrowheads="1"/>
          </p:cNvSpPr>
          <p:nvPr/>
        </p:nvSpPr>
        <p:spPr bwMode="auto">
          <a:xfrm>
            <a:off x="1911350" y="2068513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38"/>
          <p:cNvSpPr>
            <a:spLocks noChangeArrowheads="1"/>
          </p:cNvSpPr>
          <p:nvPr/>
        </p:nvSpPr>
        <p:spPr bwMode="auto">
          <a:xfrm>
            <a:off x="2825750" y="2068513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39"/>
          <p:cNvSpPr>
            <a:spLocks noChangeArrowheads="1"/>
          </p:cNvSpPr>
          <p:nvPr/>
        </p:nvSpPr>
        <p:spPr bwMode="auto">
          <a:xfrm>
            <a:off x="3282950" y="2144713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40"/>
          <p:cNvSpPr>
            <a:spLocks noChangeArrowheads="1"/>
          </p:cNvSpPr>
          <p:nvPr/>
        </p:nvSpPr>
        <p:spPr bwMode="auto">
          <a:xfrm>
            <a:off x="1530350" y="2144713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41"/>
          <p:cNvSpPr>
            <a:spLocks noChangeArrowheads="1"/>
          </p:cNvSpPr>
          <p:nvPr/>
        </p:nvSpPr>
        <p:spPr bwMode="auto">
          <a:xfrm>
            <a:off x="1835150" y="2144713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42"/>
          <p:cNvSpPr>
            <a:spLocks noChangeArrowheads="1"/>
          </p:cNvSpPr>
          <p:nvPr/>
        </p:nvSpPr>
        <p:spPr bwMode="auto">
          <a:xfrm>
            <a:off x="3054350" y="2144713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43"/>
          <p:cNvSpPr>
            <a:spLocks noChangeArrowheads="1"/>
          </p:cNvSpPr>
          <p:nvPr/>
        </p:nvSpPr>
        <p:spPr bwMode="auto">
          <a:xfrm>
            <a:off x="2520950" y="2144713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44"/>
          <p:cNvSpPr>
            <a:spLocks noChangeArrowheads="1"/>
          </p:cNvSpPr>
          <p:nvPr/>
        </p:nvSpPr>
        <p:spPr bwMode="auto">
          <a:xfrm>
            <a:off x="2520950" y="2297113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45"/>
          <p:cNvSpPr>
            <a:spLocks noChangeArrowheads="1"/>
          </p:cNvSpPr>
          <p:nvPr/>
        </p:nvSpPr>
        <p:spPr bwMode="auto">
          <a:xfrm>
            <a:off x="2444750" y="2068513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11"/>
          <p:cNvSpPr>
            <a:spLocks noChangeShapeType="1"/>
          </p:cNvSpPr>
          <p:nvPr/>
        </p:nvSpPr>
        <p:spPr bwMode="auto">
          <a:xfrm flipH="1">
            <a:off x="2901950" y="1382714"/>
            <a:ext cx="1219200" cy="531812"/>
          </a:xfrm>
          <a:prstGeom prst="line">
            <a:avLst/>
          </a:prstGeom>
          <a:noFill/>
          <a:ln w="28575">
            <a:solidFill>
              <a:srgbClr val="004080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11"/>
          <p:cNvSpPr>
            <a:spLocks noChangeShapeType="1"/>
          </p:cNvSpPr>
          <p:nvPr/>
        </p:nvSpPr>
        <p:spPr bwMode="auto">
          <a:xfrm flipV="1">
            <a:off x="571500" y="2488124"/>
            <a:ext cx="1225550" cy="564640"/>
          </a:xfrm>
          <a:prstGeom prst="line">
            <a:avLst/>
          </a:prstGeom>
          <a:noFill/>
          <a:ln w="28575">
            <a:solidFill>
              <a:srgbClr val="004080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11"/>
          <p:cNvSpPr>
            <a:spLocks noChangeShapeType="1"/>
          </p:cNvSpPr>
          <p:nvPr/>
        </p:nvSpPr>
        <p:spPr bwMode="auto">
          <a:xfrm>
            <a:off x="692150" y="1382714"/>
            <a:ext cx="1104900" cy="465392"/>
          </a:xfrm>
          <a:prstGeom prst="line">
            <a:avLst/>
          </a:prstGeom>
          <a:noFill/>
          <a:ln w="28575">
            <a:solidFill>
              <a:srgbClr val="004080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Text Box 14"/>
          <p:cNvSpPr txBox="1">
            <a:spLocks noChangeArrowheads="1"/>
          </p:cNvSpPr>
          <p:nvPr/>
        </p:nvSpPr>
        <p:spPr bwMode="auto">
          <a:xfrm>
            <a:off x="4940300" y="832443"/>
            <a:ext cx="3965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500" b="1" dirty="0" smtClean="0">
                <a:latin typeface="Baskerville" pitchFamily="-111" charset="0"/>
              </a:rPr>
              <a:t>Longitudinal </a:t>
            </a:r>
            <a:r>
              <a:rPr lang="de-DE" sz="1500" b="1" dirty="0" err="1" smtClean="0">
                <a:latin typeface="Baskerville" pitchFamily="-111" charset="0"/>
              </a:rPr>
              <a:t>space</a:t>
            </a:r>
            <a:r>
              <a:rPr lang="de-DE" sz="1500" b="1" dirty="0" smtClean="0">
                <a:latin typeface="Baskerville" pitchFamily="-111" charset="0"/>
              </a:rPr>
              <a:t> </a:t>
            </a:r>
            <a:r>
              <a:rPr lang="de-DE" sz="1500" b="1" dirty="0" err="1">
                <a:latin typeface="Baskerville" pitchFamily="-111" charset="0"/>
              </a:rPr>
              <a:t>charge</a:t>
            </a:r>
            <a:endParaRPr lang="de-DE" sz="1500" b="1" dirty="0" smtClean="0">
              <a:latin typeface="Baskerville" pitchFamily="-111" charset="0"/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de-DE" sz="1500" dirty="0" smtClean="0">
                <a:latin typeface="Baskerville" pitchFamily="-111" charset="0"/>
              </a:rPr>
              <a:t>Force </a:t>
            </a:r>
            <a:r>
              <a:rPr lang="de-DE" sz="1500" dirty="0" err="1" smtClean="0">
                <a:latin typeface="Baskerville" pitchFamily="-111" charset="0"/>
              </a:rPr>
              <a:t>decays</a:t>
            </a:r>
            <a:r>
              <a:rPr lang="de-DE" sz="1500" dirty="0" smtClean="0">
                <a:latin typeface="Baskerville" pitchFamily="-111" charset="0"/>
              </a:rPr>
              <a:t> </a:t>
            </a:r>
            <a:r>
              <a:rPr lang="de-DE" sz="1500" dirty="0" err="1" smtClean="0">
                <a:latin typeface="Baskerville" pitchFamily="-111" charset="0"/>
              </a:rPr>
              <a:t>like</a:t>
            </a:r>
            <a:r>
              <a:rPr lang="de-DE" sz="1500" dirty="0" smtClean="0">
                <a:latin typeface="Baskerville" pitchFamily="-111" charset="0"/>
              </a:rPr>
              <a:t> 1/</a:t>
            </a:r>
            <a:r>
              <a:rPr lang="de-DE" sz="1500" dirty="0" smtClean="0">
                <a:latin typeface="Symbol" charset="2"/>
                <a:cs typeface="Symbol" charset="2"/>
              </a:rPr>
              <a:t>g</a:t>
            </a:r>
            <a:r>
              <a:rPr lang="de-DE" sz="1500" baseline="30000" dirty="0" smtClean="0">
                <a:latin typeface="Symbol" charset="2"/>
                <a:cs typeface="Symbol" charset="2"/>
              </a:rPr>
              <a:t>2</a:t>
            </a:r>
            <a:r>
              <a:rPr lang="de-DE" sz="1500" dirty="0" smtClean="0">
                <a:latin typeface="Symbol" charset="2"/>
                <a:cs typeface="Symbol" charset="2"/>
              </a:rPr>
              <a:t>   </a:t>
            </a:r>
            <a:endParaRPr lang="de-DE" sz="1500" dirty="0" smtClean="0">
              <a:latin typeface="Baskerville" pitchFamily="-111" charset="0"/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de-DE" sz="1500" dirty="0" err="1" smtClean="0">
                <a:latin typeface="Baskerville" pitchFamily="-111" charset="0"/>
              </a:rPr>
              <a:t>it</a:t>
            </a:r>
            <a:r>
              <a:rPr lang="de-DE" sz="1500" dirty="0" smtClean="0">
                <a:latin typeface="Baskerville" pitchFamily="-111" charset="0"/>
              </a:rPr>
              <a:t> </a:t>
            </a:r>
            <a:r>
              <a:rPr lang="de-DE" sz="1500" dirty="0" err="1" smtClean="0">
                <a:latin typeface="Baskerville" pitchFamily="-111" charset="0"/>
              </a:rPr>
              <a:t>can</a:t>
            </a:r>
            <a:r>
              <a:rPr lang="de-DE" sz="1500" dirty="0" smtClean="0">
                <a:latin typeface="Baskerville" pitchFamily="-111" charset="0"/>
              </a:rPr>
              <a:t> </a:t>
            </a:r>
            <a:r>
              <a:rPr lang="de-DE" sz="1500" dirty="0" err="1">
                <a:latin typeface="Baskerville" pitchFamily="-111" charset="0"/>
              </a:rPr>
              <a:t>be</a:t>
            </a:r>
            <a:r>
              <a:rPr lang="de-DE" sz="1500" dirty="0">
                <a:latin typeface="Baskerville" pitchFamily="-111" charset="0"/>
              </a:rPr>
              <a:t> </a:t>
            </a:r>
            <a:r>
              <a:rPr lang="de-DE" sz="1500" dirty="0" err="1" smtClean="0">
                <a:latin typeface="Baskerville" pitchFamily="-111" charset="0"/>
              </a:rPr>
              <a:t>attractive</a:t>
            </a:r>
            <a:r>
              <a:rPr lang="de-DE" sz="1500" dirty="0" smtClean="0">
                <a:latin typeface="Baskerville" pitchFamily="-111" charset="0"/>
              </a:rPr>
              <a:t> </a:t>
            </a:r>
            <a:r>
              <a:rPr lang="de-DE" sz="1500" dirty="0" err="1">
                <a:latin typeface="Baskerville" pitchFamily="-111" charset="0"/>
              </a:rPr>
              <a:t>above</a:t>
            </a:r>
            <a:r>
              <a:rPr lang="de-DE" sz="1500" dirty="0">
                <a:latin typeface="Baskerville" pitchFamily="-111" charset="0"/>
              </a:rPr>
              <a:t> </a:t>
            </a:r>
            <a:r>
              <a:rPr lang="de-DE" sz="1500" dirty="0" err="1" smtClean="0">
                <a:latin typeface="Baskerville" pitchFamily="-111" charset="0"/>
              </a:rPr>
              <a:t>transition</a:t>
            </a:r>
            <a:endParaRPr lang="de-DE" sz="1500" dirty="0">
              <a:latin typeface="Baskerville" pitchFamily="-111" charset="0"/>
            </a:endParaRPr>
          </a:p>
        </p:txBody>
      </p:sp>
      <p:sp>
        <p:nvSpPr>
          <p:cNvPr id="118" name="Oval 3"/>
          <p:cNvSpPr>
            <a:spLocks noChangeAspect="1" noChangeArrowheads="1"/>
          </p:cNvSpPr>
          <p:nvPr/>
        </p:nvSpPr>
        <p:spPr bwMode="auto">
          <a:xfrm>
            <a:off x="5244306" y="4446607"/>
            <a:ext cx="2160588" cy="1371600"/>
          </a:xfrm>
          <a:prstGeom prst="ellipse">
            <a:avLst/>
          </a:prstGeom>
          <a:solidFill>
            <a:srgbClr val="0000FF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4"/>
          <p:cNvSpPr>
            <a:spLocks noChangeArrowheads="1"/>
          </p:cNvSpPr>
          <p:nvPr/>
        </p:nvSpPr>
        <p:spPr bwMode="auto">
          <a:xfrm>
            <a:off x="6000751" y="49038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Oval 5"/>
          <p:cNvSpPr>
            <a:spLocks noChangeArrowheads="1"/>
          </p:cNvSpPr>
          <p:nvPr/>
        </p:nvSpPr>
        <p:spPr bwMode="auto">
          <a:xfrm>
            <a:off x="6122988" y="5222894"/>
            <a:ext cx="123825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Oval 31"/>
          <p:cNvSpPr>
            <a:spLocks noChangeArrowheads="1"/>
          </p:cNvSpPr>
          <p:nvPr/>
        </p:nvSpPr>
        <p:spPr bwMode="auto">
          <a:xfrm>
            <a:off x="6389688" y="49038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32"/>
          <p:cNvSpPr>
            <a:spLocks noChangeArrowheads="1"/>
          </p:cNvSpPr>
          <p:nvPr/>
        </p:nvSpPr>
        <p:spPr bwMode="auto">
          <a:xfrm>
            <a:off x="5932488" y="52990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33"/>
          <p:cNvSpPr>
            <a:spLocks noChangeArrowheads="1"/>
          </p:cNvSpPr>
          <p:nvPr/>
        </p:nvSpPr>
        <p:spPr bwMode="auto">
          <a:xfrm>
            <a:off x="6389688" y="51466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34"/>
          <p:cNvSpPr>
            <a:spLocks noChangeArrowheads="1"/>
          </p:cNvSpPr>
          <p:nvPr/>
        </p:nvSpPr>
        <p:spPr bwMode="auto">
          <a:xfrm>
            <a:off x="5780088" y="48276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35"/>
          <p:cNvSpPr>
            <a:spLocks noChangeArrowheads="1"/>
          </p:cNvSpPr>
          <p:nvPr/>
        </p:nvSpPr>
        <p:spPr bwMode="auto">
          <a:xfrm>
            <a:off x="5627688" y="52228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36"/>
          <p:cNvSpPr>
            <a:spLocks noChangeArrowheads="1"/>
          </p:cNvSpPr>
          <p:nvPr/>
        </p:nvSpPr>
        <p:spPr bwMode="auto">
          <a:xfrm>
            <a:off x="6877050" y="51466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37"/>
          <p:cNvSpPr>
            <a:spLocks noChangeArrowheads="1"/>
          </p:cNvSpPr>
          <p:nvPr/>
        </p:nvSpPr>
        <p:spPr bwMode="auto">
          <a:xfrm>
            <a:off x="5627688" y="49942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Oval 38"/>
          <p:cNvSpPr>
            <a:spLocks noChangeArrowheads="1"/>
          </p:cNvSpPr>
          <p:nvPr/>
        </p:nvSpPr>
        <p:spPr bwMode="auto">
          <a:xfrm>
            <a:off x="6572250" y="48276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Oval 39"/>
          <p:cNvSpPr>
            <a:spLocks noChangeArrowheads="1"/>
          </p:cNvSpPr>
          <p:nvPr/>
        </p:nvSpPr>
        <p:spPr bwMode="auto">
          <a:xfrm>
            <a:off x="6999288" y="50704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Oval 41"/>
          <p:cNvSpPr>
            <a:spLocks noChangeArrowheads="1"/>
          </p:cNvSpPr>
          <p:nvPr/>
        </p:nvSpPr>
        <p:spPr bwMode="auto">
          <a:xfrm>
            <a:off x="5399088" y="50704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Oval 42"/>
          <p:cNvSpPr>
            <a:spLocks noChangeArrowheads="1"/>
          </p:cNvSpPr>
          <p:nvPr/>
        </p:nvSpPr>
        <p:spPr bwMode="auto">
          <a:xfrm>
            <a:off x="6770688" y="49038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Oval 43"/>
          <p:cNvSpPr>
            <a:spLocks noChangeArrowheads="1"/>
          </p:cNvSpPr>
          <p:nvPr/>
        </p:nvSpPr>
        <p:spPr bwMode="auto">
          <a:xfrm>
            <a:off x="5551488" y="47656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Oval 44"/>
          <p:cNvSpPr>
            <a:spLocks noChangeArrowheads="1"/>
          </p:cNvSpPr>
          <p:nvPr/>
        </p:nvSpPr>
        <p:spPr bwMode="auto">
          <a:xfrm>
            <a:off x="6237288" y="53752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Oval 45"/>
          <p:cNvSpPr>
            <a:spLocks noChangeArrowheads="1"/>
          </p:cNvSpPr>
          <p:nvPr/>
        </p:nvSpPr>
        <p:spPr bwMode="auto">
          <a:xfrm>
            <a:off x="6161088" y="48276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45"/>
          <p:cNvSpPr>
            <a:spLocks noChangeArrowheads="1"/>
          </p:cNvSpPr>
          <p:nvPr/>
        </p:nvSpPr>
        <p:spPr bwMode="auto">
          <a:xfrm>
            <a:off x="6496050" y="52990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45"/>
          <p:cNvSpPr>
            <a:spLocks noChangeArrowheads="1"/>
          </p:cNvSpPr>
          <p:nvPr/>
        </p:nvSpPr>
        <p:spPr bwMode="auto">
          <a:xfrm>
            <a:off x="6465888" y="54514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45"/>
          <p:cNvSpPr>
            <a:spLocks noChangeArrowheads="1"/>
          </p:cNvSpPr>
          <p:nvPr/>
        </p:nvSpPr>
        <p:spPr bwMode="auto">
          <a:xfrm>
            <a:off x="6724650" y="53610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45"/>
          <p:cNvSpPr>
            <a:spLocks noChangeArrowheads="1"/>
          </p:cNvSpPr>
          <p:nvPr/>
        </p:nvSpPr>
        <p:spPr bwMode="auto">
          <a:xfrm>
            <a:off x="6770688" y="56038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45"/>
          <p:cNvSpPr>
            <a:spLocks noChangeArrowheads="1"/>
          </p:cNvSpPr>
          <p:nvPr/>
        </p:nvSpPr>
        <p:spPr bwMode="auto">
          <a:xfrm>
            <a:off x="6923088" y="54372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32"/>
          <p:cNvSpPr>
            <a:spLocks noChangeArrowheads="1"/>
          </p:cNvSpPr>
          <p:nvPr/>
        </p:nvSpPr>
        <p:spPr bwMode="auto">
          <a:xfrm>
            <a:off x="6084888" y="54514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32"/>
          <p:cNvSpPr>
            <a:spLocks noChangeArrowheads="1"/>
          </p:cNvSpPr>
          <p:nvPr/>
        </p:nvSpPr>
        <p:spPr bwMode="auto">
          <a:xfrm>
            <a:off x="6237288" y="56038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6496050" y="56658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35"/>
          <p:cNvSpPr>
            <a:spLocks noChangeArrowheads="1"/>
          </p:cNvSpPr>
          <p:nvPr/>
        </p:nvSpPr>
        <p:spPr bwMode="auto">
          <a:xfrm>
            <a:off x="5551488" y="53752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35"/>
          <p:cNvSpPr>
            <a:spLocks noChangeArrowheads="1"/>
          </p:cNvSpPr>
          <p:nvPr/>
        </p:nvSpPr>
        <p:spPr bwMode="auto">
          <a:xfrm>
            <a:off x="5932488" y="55276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37"/>
          <p:cNvSpPr>
            <a:spLocks noChangeArrowheads="1"/>
          </p:cNvSpPr>
          <p:nvPr/>
        </p:nvSpPr>
        <p:spPr bwMode="auto">
          <a:xfrm>
            <a:off x="5780088" y="51466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37"/>
          <p:cNvSpPr>
            <a:spLocks noChangeArrowheads="1"/>
          </p:cNvSpPr>
          <p:nvPr/>
        </p:nvSpPr>
        <p:spPr bwMode="auto">
          <a:xfrm>
            <a:off x="5932488" y="50562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4"/>
          <p:cNvSpPr>
            <a:spLocks noChangeArrowheads="1"/>
          </p:cNvSpPr>
          <p:nvPr/>
        </p:nvSpPr>
        <p:spPr bwMode="auto">
          <a:xfrm>
            <a:off x="6153151" y="50562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31"/>
          <p:cNvSpPr>
            <a:spLocks noChangeArrowheads="1"/>
          </p:cNvSpPr>
          <p:nvPr/>
        </p:nvSpPr>
        <p:spPr bwMode="auto">
          <a:xfrm>
            <a:off x="6542088" y="50562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31"/>
          <p:cNvSpPr>
            <a:spLocks noChangeArrowheads="1"/>
          </p:cNvSpPr>
          <p:nvPr/>
        </p:nvSpPr>
        <p:spPr bwMode="auto">
          <a:xfrm>
            <a:off x="6694488" y="52086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43"/>
          <p:cNvSpPr>
            <a:spLocks noChangeArrowheads="1"/>
          </p:cNvSpPr>
          <p:nvPr/>
        </p:nvSpPr>
        <p:spPr bwMode="auto">
          <a:xfrm>
            <a:off x="6161088" y="46752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43"/>
          <p:cNvSpPr>
            <a:spLocks noChangeArrowheads="1"/>
          </p:cNvSpPr>
          <p:nvPr/>
        </p:nvSpPr>
        <p:spPr bwMode="auto">
          <a:xfrm>
            <a:off x="6313488" y="45990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43"/>
          <p:cNvSpPr>
            <a:spLocks noChangeArrowheads="1"/>
          </p:cNvSpPr>
          <p:nvPr/>
        </p:nvSpPr>
        <p:spPr bwMode="auto">
          <a:xfrm>
            <a:off x="6800850" y="46752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43"/>
          <p:cNvSpPr>
            <a:spLocks noChangeArrowheads="1"/>
          </p:cNvSpPr>
          <p:nvPr/>
        </p:nvSpPr>
        <p:spPr bwMode="auto">
          <a:xfrm>
            <a:off x="6572250" y="45990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42"/>
          <p:cNvSpPr>
            <a:spLocks noChangeArrowheads="1"/>
          </p:cNvSpPr>
          <p:nvPr/>
        </p:nvSpPr>
        <p:spPr bwMode="auto">
          <a:xfrm>
            <a:off x="7105650" y="49038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36"/>
          <p:cNvSpPr>
            <a:spLocks noChangeArrowheads="1"/>
          </p:cNvSpPr>
          <p:nvPr/>
        </p:nvSpPr>
        <p:spPr bwMode="auto">
          <a:xfrm>
            <a:off x="7105650" y="5222894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43"/>
          <p:cNvSpPr>
            <a:spLocks noChangeArrowheads="1"/>
          </p:cNvSpPr>
          <p:nvPr/>
        </p:nvSpPr>
        <p:spPr bwMode="auto">
          <a:xfrm>
            <a:off x="5703888" y="46752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43"/>
          <p:cNvSpPr>
            <a:spLocks noChangeArrowheads="1"/>
          </p:cNvSpPr>
          <p:nvPr/>
        </p:nvSpPr>
        <p:spPr bwMode="auto">
          <a:xfrm>
            <a:off x="6038850" y="4599007"/>
            <a:ext cx="122238" cy="61913"/>
          </a:xfrm>
          <a:prstGeom prst="ellipse">
            <a:avLst/>
          </a:prstGeom>
          <a:solidFill>
            <a:srgbClr val="00408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Line 11"/>
          <p:cNvSpPr>
            <a:spLocks noChangeShapeType="1"/>
          </p:cNvSpPr>
          <p:nvPr/>
        </p:nvSpPr>
        <p:spPr bwMode="auto">
          <a:xfrm flipH="1" flipV="1">
            <a:off x="7072256" y="5630901"/>
            <a:ext cx="715962" cy="612776"/>
          </a:xfrm>
          <a:prstGeom prst="line">
            <a:avLst/>
          </a:prstGeom>
          <a:noFill/>
          <a:ln w="28575">
            <a:solidFill>
              <a:srgbClr val="004080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11"/>
          <p:cNvSpPr>
            <a:spLocks noChangeShapeType="1"/>
          </p:cNvSpPr>
          <p:nvPr/>
        </p:nvSpPr>
        <p:spPr bwMode="auto">
          <a:xfrm flipV="1">
            <a:off x="4786408" y="5535632"/>
            <a:ext cx="678657" cy="565150"/>
          </a:xfrm>
          <a:prstGeom prst="line">
            <a:avLst/>
          </a:prstGeom>
          <a:noFill/>
          <a:ln w="28575">
            <a:solidFill>
              <a:srgbClr val="004080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11"/>
          <p:cNvSpPr>
            <a:spLocks noChangeShapeType="1"/>
          </p:cNvSpPr>
          <p:nvPr/>
        </p:nvSpPr>
        <p:spPr bwMode="auto">
          <a:xfrm>
            <a:off x="4786408" y="4065607"/>
            <a:ext cx="678657" cy="646112"/>
          </a:xfrm>
          <a:prstGeom prst="line">
            <a:avLst/>
          </a:prstGeom>
          <a:noFill/>
          <a:ln w="28575">
            <a:solidFill>
              <a:srgbClr val="004080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11"/>
          <p:cNvSpPr>
            <a:spLocks noChangeShapeType="1"/>
          </p:cNvSpPr>
          <p:nvPr/>
        </p:nvSpPr>
        <p:spPr bwMode="auto">
          <a:xfrm flipH="1">
            <a:off x="7121526" y="4119582"/>
            <a:ext cx="666692" cy="541338"/>
          </a:xfrm>
          <a:prstGeom prst="line">
            <a:avLst/>
          </a:prstGeom>
          <a:noFill/>
          <a:ln w="28575">
            <a:solidFill>
              <a:srgbClr val="004080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6"/>
          <p:cNvSpPr>
            <a:spLocks noChangeShapeType="1"/>
          </p:cNvSpPr>
          <p:nvPr/>
        </p:nvSpPr>
        <p:spPr bwMode="auto">
          <a:xfrm>
            <a:off x="4242594" y="5118120"/>
            <a:ext cx="4713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7"/>
          <p:cNvSpPr>
            <a:spLocks noChangeShapeType="1"/>
          </p:cNvSpPr>
          <p:nvPr/>
        </p:nvSpPr>
        <p:spPr bwMode="auto">
          <a:xfrm>
            <a:off x="6261894" y="3833833"/>
            <a:ext cx="0" cy="214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Text Box 12"/>
          <p:cNvSpPr txBox="1">
            <a:spLocks noChangeArrowheads="1"/>
          </p:cNvSpPr>
          <p:nvPr/>
        </p:nvSpPr>
        <p:spPr bwMode="auto">
          <a:xfrm>
            <a:off x="6399213" y="3882250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dirty="0"/>
              <a:t>x</a:t>
            </a:r>
            <a:endParaRPr lang="de-DE" sz="1800" dirty="0"/>
          </a:p>
        </p:txBody>
      </p:sp>
      <p:sp>
        <p:nvSpPr>
          <p:cNvPr id="117" name="Text Box 12"/>
          <p:cNvSpPr txBox="1">
            <a:spLocks noChangeArrowheads="1"/>
          </p:cNvSpPr>
          <p:nvPr/>
        </p:nvSpPr>
        <p:spPr bwMode="auto">
          <a:xfrm>
            <a:off x="8547894" y="5168919"/>
            <a:ext cx="289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dirty="0"/>
              <a:t>y</a:t>
            </a:r>
            <a:endParaRPr lang="de-DE" sz="1800" dirty="0"/>
          </a:p>
        </p:txBody>
      </p:sp>
      <p:sp>
        <p:nvSpPr>
          <p:cNvPr id="136" name="Text Box 14"/>
          <p:cNvSpPr txBox="1">
            <a:spLocks noChangeArrowheads="1"/>
          </p:cNvSpPr>
          <p:nvPr/>
        </p:nvSpPr>
        <p:spPr bwMode="auto">
          <a:xfrm>
            <a:off x="301625" y="4227850"/>
            <a:ext cx="3965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500" b="1" dirty="0" err="1" smtClean="0">
                <a:latin typeface="Baskerville" pitchFamily="-111" charset="0"/>
              </a:rPr>
              <a:t>Transverse</a:t>
            </a:r>
            <a:r>
              <a:rPr lang="de-DE" sz="1500" b="1" dirty="0" smtClean="0">
                <a:latin typeface="Baskerville" pitchFamily="-111" charset="0"/>
              </a:rPr>
              <a:t> </a:t>
            </a:r>
            <a:r>
              <a:rPr lang="de-DE" sz="1500" b="1" dirty="0" err="1" smtClean="0">
                <a:latin typeface="Baskerville" pitchFamily="-111" charset="0"/>
              </a:rPr>
              <a:t>space</a:t>
            </a:r>
            <a:r>
              <a:rPr lang="de-DE" sz="1500" b="1" dirty="0" smtClean="0">
                <a:latin typeface="Baskerville" pitchFamily="-111" charset="0"/>
              </a:rPr>
              <a:t> </a:t>
            </a:r>
            <a:r>
              <a:rPr lang="de-DE" sz="1500" b="1" dirty="0" err="1">
                <a:latin typeface="Baskerville" pitchFamily="-111" charset="0"/>
              </a:rPr>
              <a:t>charge</a:t>
            </a:r>
            <a:endParaRPr lang="de-DE" sz="1500" b="1" dirty="0" smtClean="0">
              <a:latin typeface="Baskerville" pitchFamily="-111" charset="0"/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de-DE" sz="1500" dirty="0" smtClean="0">
                <a:latin typeface="Baskerville" pitchFamily="-111" charset="0"/>
              </a:rPr>
              <a:t>Force </a:t>
            </a:r>
            <a:r>
              <a:rPr lang="de-DE" sz="1500" dirty="0" err="1" smtClean="0">
                <a:latin typeface="Baskerville" pitchFamily="-111" charset="0"/>
              </a:rPr>
              <a:t>decays</a:t>
            </a:r>
            <a:r>
              <a:rPr lang="de-DE" sz="1500" dirty="0" smtClean="0">
                <a:latin typeface="Baskerville" pitchFamily="-111" charset="0"/>
              </a:rPr>
              <a:t> </a:t>
            </a:r>
            <a:r>
              <a:rPr lang="de-DE" sz="1500" dirty="0" err="1" smtClean="0">
                <a:latin typeface="Baskerville" pitchFamily="-111" charset="0"/>
              </a:rPr>
              <a:t>like</a:t>
            </a:r>
            <a:r>
              <a:rPr lang="de-DE" sz="1500" dirty="0" smtClean="0">
                <a:latin typeface="Baskerville" pitchFamily="-111" charset="0"/>
              </a:rPr>
              <a:t> 1</a:t>
            </a:r>
            <a:r>
              <a:rPr lang="de-DE" sz="1500" smtClean="0">
                <a:latin typeface="Baskerville" pitchFamily="-111" charset="0"/>
              </a:rPr>
              <a:t>/</a:t>
            </a:r>
            <a:r>
              <a:rPr lang="de-DE" sz="1500" smtClean="0">
                <a:latin typeface="Symbol" charset="2"/>
                <a:cs typeface="Symbol" charset="2"/>
              </a:rPr>
              <a:t>g</a:t>
            </a:r>
            <a:r>
              <a:rPr lang="de-DE" sz="1500" baseline="30000" smtClean="0">
                <a:latin typeface="Symbol" charset="2"/>
                <a:cs typeface="Symbol" charset="2"/>
              </a:rPr>
              <a:t>2</a:t>
            </a:r>
            <a:r>
              <a:rPr lang="de-DE" sz="1500" smtClean="0">
                <a:latin typeface="Symbol" charset="2"/>
                <a:cs typeface="Symbol" charset="2"/>
              </a:rPr>
              <a:t>b   </a:t>
            </a:r>
            <a:endParaRPr lang="de-DE" sz="1500" dirty="0" smtClean="0">
              <a:latin typeface="Baskerville" pitchFamily="-111" charset="0"/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de-DE" sz="1500" dirty="0" err="1" smtClean="0">
                <a:latin typeface="Baskerville" pitchFamily="-111" charset="0"/>
              </a:rPr>
              <a:t>It</a:t>
            </a:r>
            <a:r>
              <a:rPr lang="de-DE" sz="1500" dirty="0" smtClean="0">
                <a:latin typeface="Baskerville" pitchFamily="-111" charset="0"/>
              </a:rPr>
              <a:t> </a:t>
            </a:r>
            <a:r>
              <a:rPr lang="de-DE" sz="1500" dirty="0" err="1" smtClean="0">
                <a:latin typeface="Baskerville" pitchFamily="-111" charset="0"/>
              </a:rPr>
              <a:t>is</a:t>
            </a:r>
            <a:r>
              <a:rPr lang="de-DE" sz="1500" dirty="0" smtClean="0">
                <a:latin typeface="Baskerville" pitchFamily="-111" charset="0"/>
              </a:rPr>
              <a:t> </a:t>
            </a:r>
            <a:r>
              <a:rPr lang="de-DE" sz="1500" dirty="0" err="1" smtClean="0">
                <a:latin typeface="Baskerville" pitchFamily="-111" charset="0"/>
              </a:rPr>
              <a:t>always</a:t>
            </a:r>
            <a:r>
              <a:rPr lang="de-DE" sz="1500" dirty="0" smtClean="0">
                <a:latin typeface="Baskerville" pitchFamily="-111" charset="0"/>
              </a:rPr>
              <a:t> </a:t>
            </a:r>
            <a:r>
              <a:rPr lang="de-DE" sz="1500" dirty="0" err="1" smtClean="0">
                <a:latin typeface="Baskerville" pitchFamily="-111" charset="0"/>
              </a:rPr>
              <a:t>repulsive</a:t>
            </a:r>
            <a:endParaRPr lang="de-DE" sz="1500" dirty="0">
              <a:latin typeface="Baskerville" pitchFamily="-111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4901" y="182385"/>
            <a:ext cx="380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/>
                <a:cs typeface="Trajan Pro"/>
              </a:rPr>
              <a:t>Direct space charge forces</a:t>
            </a:r>
            <a:endParaRPr lang="en-US" dirty="0">
              <a:latin typeface="Trajan Pro"/>
              <a:cs typeface="Traja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>
            <a:grpSpLocks noChangeAspect="1"/>
          </p:cNvGrpSpPr>
          <p:nvPr/>
        </p:nvGrpSpPr>
        <p:grpSpPr bwMode="auto">
          <a:xfrm>
            <a:off x="457200" y="625475"/>
            <a:ext cx="4424363" cy="2668588"/>
            <a:chOff x="288" y="240"/>
            <a:chExt cx="3262" cy="1968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88" y="1488"/>
              <a:ext cx="2847" cy="720"/>
              <a:chOff x="528" y="2064"/>
              <a:chExt cx="2847" cy="720"/>
            </a:xfrm>
          </p:grpSpPr>
          <p:sp>
            <p:nvSpPr>
              <p:cNvPr id="18512" name="Line 10"/>
              <p:cNvSpPr>
                <a:spLocks noChangeShapeType="1"/>
              </p:cNvSpPr>
              <p:nvPr/>
            </p:nvSpPr>
            <p:spPr bwMode="auto">
              <a:xfrm>
                <a:off x="528" y="2064"/>
                <a:ext cx="92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3" name="Freeform 11"/>
              <p:cNvSpPr>
                <a:spLocks/>
              </p:cNvSpPr>
              <p:nvPr/>
            </p:nvSpPr>
            <p:spPr bwMode="auto">
              <a:xfrm>
                <a:off x="1440" y="2064"/>
                <a:ext cx="1008" cy="720"/>
              </a:xfrm>
              <a:custGeom>
                <a:avLst/>
                <a:gdLst>
                  <a:gd name="T0" fmla="*/ 0 w 1200"/>
                  <a:gd name="T1" fmla="*/ 0 h 1008"/>
                  <a:gd name="T2" fmla="*/ 96 w 1200"/>
                  <a:gd name="T3" fmla="*/ 672 h 1008"/>
                  <a:gd name="T4" fmla="*/ 432 w 1200"/>
                  <a:gd name="T5" fmla="*/ 1008 h 1008"/>
                  <a:gd name="T6" fmla="*/ 720 w 1200"/>
                  <a:gd name="T7" fmla="*/ 672 h 1008"/>
                  <a:gd name="T8" fmla="*/ 960 w 1200"/>
                  <a:gd name="T9" fmla="*/ 720 h 1008"/>
                  <a:gd name="T10" fmla="*/ 1152 w 1200"/>
                  <a:gd name="T11" fmla="*/ 432 h 1008"/>
                  <a:gd name="T12" fmla="*/ 1200 w 1200"/>
                  <a:gd name="T13" fmla="*/ 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"/>
                  <a:gd name="T22" fmla="*/ 0 h 1008"/>
                  <a:gd name="T23" fmla="*/ 1200 w 1200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" h="1008">
                    <a:moveTo>
                      <a:pt x="0" y="0"/>
                    </a:moveTo>
                    <a:cubicBezTo>
                      <a:pt x="12" y="252"/>
                      <a:pt x="24" y="504"/>
                      <a:pt x="96" y="672"/>
                    </a:cubicBezTo>
                    <a:cubicBezTo>
                      <a:pt x="168" y="840"/>
                      <a:pt x="328" y="1008"/>
                      <a:pt x="432" y="1008"/>
                    </a:cubicBezTo>
                    <a:cubicBezTo>
                      <a:pt x="536" y="1008"/>
                      <a:pt x="632" y="720"/>
                      <a:pt x="720" y="672"/>
                    </a:cubicBezTo>
                    <a:cubicBezTo>
                      <a:pt x="808" y="624"/>
                      <a:pt x="888" y="760"/>
                      <a:pt x="960" y="720"/>
                    </a:cubicBezTo>
                    <a:cubicBezTo>
                      <a:pt x="1032" y="680"/>
                      <a:pt x="1112" y="552"/>
                      <a:pt x="1152" y="432"/>
                    </a:cubicBezTo>
                    <a:cubicBezTo>
                      <a:pt x="1192" y="312"/>
                      <a:pt x="1192" y="72"/>
                      <a:pt x="1200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4" name="Line 12"/>
              <p:cNvSpPr>
                <a:spLocks noChangeShapeType="1"/>
              </p:cNvSpPr>
              <p:nvPr/>
            </p:nvSpPr>
            <p:spPr bwMode="auto">
              <a:xfrm>
                <a:off x="2448" y="2064"/>
                <a:ext cx="92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 flipV="1">
              <a:off x="288" y="240"/>
              <a:ext cx="2847" cy="720"/>
              <a:chOff x="528" y="2064"/>
              <a:chExt cx="2847" cy="720"/>
            </a:xfrm>
          </p:grpSpPr>
          <p:sp>
            <p:nvSpPr>
              <p:cNvPr id="18509" name="Line 15"/>
              <p:cNvSpPr>
                <a:spLocks noChangeShapeType="1"/>
              </p:cNvSpPr>
              <p:nvPr/>
            </p:nvSpPr>
            <p:spPr bwMode="auto">
              <a:xfrm>
                <a:off x="528" y="2064"/>
                <a:ext cx="92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0" name="Freeform 16"/>
              <p:cNvSpPr>
                <a:spLocks/>
              </p:cNvSpPr>
              <p:nvPr/>
            </p:nvSpPr>
            <p:spPr bwMode="auto">
              <a:xfrm>
                <a:off x="1440" y="2064"/>
                <a:ext cx="1008" cy="720"/>
              </a:xfrm>
              <a:custGeom>
                <a:avLst/>
                <a:gdLst>
                  <a:gd name="T0" fmla="*/ 0 w 1200"/>
                  <a:gd name="T1" fmla="*/ 0 h 1008"/>
                  <a:gd name="T2" fmla="*/ 96 w 1200"/>
                  <a:gd name="T3" fmla="*/ 672 h 1008"/>
                  <a:gd name="T4" fmla="*/ 432 w 1200"/>
                  <a:gd name="T5" fmla="*/ 1008 h 1008"/>
                  <a:gd name="T6" fmla="*/ 720 w 1200"/>
                  <a:gd name="T7" fmla="*/ 672 h 1008"/>
                  <a:gd name="T8" fmla="*/ 960 w 1200"/>
                  <a:gd name="T9" fmla="*/ 720 h 1008"/>
                  <a:gd name="T10" fmla="*/ 1152 w 1200"/>
                  <a:gd name="T11" fmla="*/ 432 h 1008"/>
                  <a:gd name="T12" fmla="*/ 1200 w 1200"/>
                  <a:gd name="T13" fmla="*/ 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"/>
                  <a:gd name="T22" fmla="*/ 0 h 1008"/>
                  <a:gd name="T23" fmla="*/ 1200 w 1200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" h="1008">
                    <a:moveTo>
                      <a:pt x="0" y="0"/>
                    </a:moveTo>
                    <a:cubicBezTo>
                      <a:pt x="12" y="252"/>
                      <a:pt x="24" y="504"/>
                      <a:pt x="96" y="672"/>
                    </a:cubicBezTo>
                    <a:cubicBezTo>
                      <a:pt x="168" y="840"/>
                      <a:pt x="328" y="1008"/>
                      <a:pt x="432" y="1008"/>
                    </a:cubicBezTo>
                    <a:cubicBezTo>
                      <a:pt x="536" y="1008"/>
                      <a:pt x="632" y="720"/>
                      <a:pt x="720" y="672"/>
                    </a:cubicBezTo>
                    <a:cubicBezTo>
                      <a:pt x="808" y="624"/>
                      <a:pt x="888" y="760"/>
                      <a:pt x="960" y="720"/>
                    </a:cubicBezTo>
                    <a:cubicBezTo>
                      <a:pt x="1032" y="680"/>
                      <a:pt x="1112" y="552"/>
                      <a:pt x="1152" y="432"/>
                    </a:cubicBezTo>
                    <a:cubicBezTo>
                      <a:pt x="1192" y="312"/>
                      <a:pt x="1192" y="72"/>
                      <a:pt x="1200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1" name="Line 17"/>
              <p:cNvSpPr>
                <a:spLocks noChangeShapeType="1"/>
              </p:cNvSpPr>
              <p:nvPr/>
            </p:nvSpPr>
            <p:spPr bwMode="auto">
              <a:xfrm>
                <a:off x="2448" y="2064"/>
                <a:ext cx="92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499" name="Oval 18"/>
            <p:cNvSpPr>
              <a:spLocks noChangeArrowheads="1"/>
            </p:cNvSpPr>
            <p:nvPr/>
          </p:nvSpPr>
          <p:spPr bwMode="auto">
            <a:xfrm>
              <a:off x="480" y="1152"/>
              <a:ext cx="720" cy="144"/>
            </a:xfrm>
            <a:prstGeom prst="ellipse">
              <a:avLst/>
            </a:prstGeom>
            <a:solidFill>
              <a:srgbClr val="0000FF">
                <a:alpha val="39999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0" name="Line 19"/>
            <p:cNvSpPr>
              <a:spLocks noChangeShapeType="1"/>
            </p:cNvSpPr>
            <p:nvPr/>
          </p:nvSpPr>
          <p:spPr bwMode="auto">
            <a:xfrm>
              <a:off x="576" y="9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1" name="Line 20"/>
            <p:cNvSpPr>
              <a:spLocks noChangeShapeType="1"/>
            </p:cNvSpPr>
            <p:nvPr/>
          </p:nvSpPr>
          <p:spPr bwMode="auto">
            <a:xfrm>
              <a:off x="672" y="9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2" name="Line 21"/>
            <p:cNvSpPr>
              <a:spLocks noChangeShapeType="1"/>
            </p:cNvSpPr>
            <p:nvPr/>
          </p:nvSpPr>
          <p:spPr bwMode="auto">
            <a:xfrm>
              <a:off x="768" y="9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3" name="Line 22"/>
            <p:cNvSpPr>
              <a:spLocks noChangeShapeType="1"/>
            </p:cNvSpPr>
            <p:nvPr/>
          </p:nvSpPr>
          <p:spPr bwMode="auto">
            <a:xfrm>
              <a:off x="864" y="9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4" name="Line 23"/>
            <p:cNvSpPr>
              <a:spLocks noChangeShapeType="1"/>
            </p:cNvSpPr>
            <p:nvPr/>
          </p:nvSpPr>
          <p:spPr bwMode="auto">
            <a:xfrm>
              <a:off x="960" y="9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5" name="Line 24"/>
            <p:cNvSpPr>
              <a:spLocks noChangeShapeType="1"/>
            </p:cNvSpPr>
            <p:nvPr/>
          </p:nvSpPr>
          <p:spPr bwMode="auto">
            <a:xfrm>
              <a:off x="1056" y="9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6" name="Line 65"/>
            <p:cNvSpPr>
              <a:spLocks noChangeShapeType="1"/>
            </p:cNvSpPr>
            <p:nvPr/>
          </p:nvSpPr>
          <p:spPr bwMode="auto">
            <a:xfrm>
              <a:off x="2208" y="1248"/>
              <a:ext cx="134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7" name="Line 73"/>
            <p:cNvSpPr>
              <a:spLocks noChangeShapeType="1"/>
            </p:cNvSpPr>
            <p:nvPr/>
          </p:nvSpPr>
          <p:spPr bwMode="auto">
            <a:xfrm>
              <a:off x="2784" y="9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8" name="Text Box 74"/>
            <p:cNvSpPr txBox="1">
              <a:spLocks noChangeArrowheads="1"/>
            </p:cNvSpPr>
            <p:nvPr/>
          </p:nvSpPr>
          <p:spPr bwMode="auto">
            <a:xfrm>
              <a:off x="2785" y="1275"/>
              <a:ext cx="323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000"/>
                <a:t>2b</a:t>
              </a:r>
            </a:p>
          </p:txBody>
        </p:sp>
      </p:grpSp>
      <p:sp>
        <p:nvSpPr>
          <p:cNvPr id="18436" name="Text Box 75"/>
          <p:cNvSpPr txBox="1">
            <a:spLocks noChangeArrowheads="1"/>
          </p:cNvSpPr>
          <p:nvPr/>
        </p:nvSpPr>
        <p:spPr bwMode="auto">
          <a:xfrm>
            <a:off x="203884" y="3803650"/>
            <a:ext cx="41148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de-DE" sz="2200" dirty="0"/>
              <a:t>	</a:t>
            </a:r>
            <a:r>
              <a:rPr lang="de-DE" sz="1800" dirty="0" err="1"/>
              <a:t>When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beam</a:t>
            </a:r>
            <a:r>
              <a:rPr lang="de-DE" sz="1800" dirty="0" smtClean="0"/>
              <a:t> </a:t>
            </a:r>
            <a:r>
              <a:rPr lang="de-DE" dirty="0" err="1" smtClean="0"/>
              <a:t>goe</a:t>
            </a:r>
            <a:r>
              <a:rPr lang="de-DE" sz="1800" dirty="0" err="1" smtClean="0"/>
              <a:t>s</a:t>
            </a:r>
            <a:r>
              <a:rPr lang="de-DE" sz="1800" dirty="0" smtClean="0"/>
              <a:t> </a:t>
            </a:r>
            <a:r>
              <a:rPr lang="de-DE" sz="1800" dirty="0" err="1" smtClean="0"/>
              <a:t>through</a:t>
            </a:r>
            <a:r>
              <a:rPr lang="de-DE" sz="1800" dirty="0" smtClean="0"/>
              <a:t> </a:t>
            </a:r>
            <a:r>
              <a:rPr lang="de-DE" sz="1800" dirty="0"/>
              <a:t>a</a:t>
            </a:r>
            <a:r>
              <a:rPr lang="de-DE" sz="1800" dirty="0" smtClean="0"/>
              <a:t> </a:t>
            </a:r>
            <a:r>
              <a:rPr lang="de-DE" sz="1800" dirty="0" err="1" smtClean="0"/>
              <a:t>discontinuity</a:t>
            </a:r>
            <a:r>
              <a:rPr lang="de-DE" sz="1800" dirty="0" smtClean="0"/>
              <a:t>, </a:t>
            </a:r>
            <a:r>
              <a:rPr lang="de-DE" sz="1800" dirty="0" err="1"/>
              <a:t>it</a:t>
            </a:r>
            <a:r>
              <a:rPr lang="de-DE" sz="1800" dirty="0"/>
              <a:t> </a:t>
            </a:r>
            <a:r>
              <a:rPr lang="de-DE" sz="1800" dirty="0" err="1"/>
              <a:t>induces</a:t>
            </a:r>
            <a:r>
              <a:rPr lang="de-DE" sz="1800" dirty="0" smtClean="0"/>
              <a:t> </a:t>
            </a:r>
            <a:r>
              <a:rPr lang="de-DE" dirty="0" smtClean="0"/>
              <a:t>an e-m</a:t>
            </a:r>
            <a:r>
              <a:rPr lang="de-DE" sz="1800" dirty="0" smtClean="0"/>
              <a:t> </a:t>
            </a:r>
            <a:r>
              <a:rPr lang="de-DE" sz="1800" dirty="0" err="1"/>
              <a:t>field</a:t>
            </a:r>
            <a:r>
              <a:rPr lang="de-DE" sz="1800" dirty="0"/>
              <a:t>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keeps</a:t>
            </a:r>
            <a:r>
              <a:rPr lang="de-DE" sz="1800" dirty="0" smtClean="0"/>
              <a:t> </a:t>
            </a:r>
            <a:r>
              <a:rPr lang="de-DE" dirty="0" err="1" smtClean="0"/>
              <a:t>ring</a:t>
            </a:r>
            <a:r>
              <a:rPr lang="de-DE" sz="1800" dirty="0" err="1" smtClean="0"/>
              <a:t>ing</a:t>
            </a:r>
            <a:r>
              <a:rPr lang="de-DE" sz="1800" dirty="0" smtClean="0"/>
              <a:t> </a:t>
            </a:r>
            <a:r>
              <a:rPr lang="de-DE" sz="1800" dirty="0" err="1"/>
              <a:t>after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beam</a:t>
            </a:r>
            <a:r>
              <a:rPr lang="de-DE" sz="1800" dirty="0"/>
              <a:t> has </a:t>
            </a:r>
            <a:r>
              <a:rPr lang="de-DE" sz="1800" dirty="0" err="1"/>
              <a:t>passed</a:t>
            </a:r>
            <a:r>
              <a:rPr lang="de-DE" sz="1800" dirty="0"/>
              <a:t>:</a:t>
            </a:r>
          </a:p>
          <a:p>
            <a:pPr marL="457200" indent="-457200">
              <a:spcBef>
                <a:spcPct val="50000"/>
              </a:spcBef>
            </a:pPr>
            <a:r>
              <a:rPr lang="de-DE" sz="1800" dirty="0">
                <a:sym typeface="Symbol" pitchFamily="-112" charset="2"/>
              </a:rPr>
              <a:t>  </a:t>
            </a:r>
            <a:r>
              <a:rPr lang="de-DE" sz="1800" dirty="0">
                <a:solidFill>
                  <a:srgbClr val="FF0000"/>
                </a:solidFill>
              </a:rPr>
              <a:t>Energy </a:t>
            </a:r>
            <a:r>
              <a:rPr lang="de-DE" sz="1800" dirty="0" err="1">
                <a:solidFill>
                  <a:srgbClr val="FF0000"/>
                </a:solidFill>
              </a:rPr>
              <a:t>loss</a:t>
            </a:r>
            <a:endParaRPr lang="de-DE" sz="1800" dirty="0"/>
          </a:p>
          <a:p>
            <a:pPr marL="457200" indent="-457200">
              <a:spcBef>
                <a:spcPct val="50000"/>
              </a:spcBef>
            </a:pPr>
            <a:r>
              <a:rPr lang="de-DE" sz="1800" dirty="0">
                <a:sym typeface="Symbol" pitchFamily="-112" charset="2"/>
              </a:rPr>
              <a:t>  </a:t>
            </a:r>
            <a:r>
              <a:rPr lang="de-DE" sz="1800" dirty="0" err="1">
                <a:solidFill>
                  <a:srgbClr val="FF0000"/>
                </a:solidFill>
              </a:rPr>
              <a:t>Effect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intra-bunch</a:t>
            </a:r>
            <a:r>
              <a:rPr lang="de-DE" sz="1800" dirty="0">
                <a:solidFill>
                  <a:srgbClr val="FF0000"/>
                </a:solidFill>
              </a:rPr>
              <a:t> and on </a:t>
            </a:r>
            <a:r>
              <a:rPr lang="de-DE" sz="1800" dirty="0" err="1">
                <a:solidFill>
                  <a:srgbClr val="FF0000"/>
                </a:solidFill>
              </a:rPr>
              <a:t>following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bunches</a:t>
            </a:r>
            <a:endParaRPr lang="de-DE" sz="1800" dirty="0">
              <a:solidFill>
                <a:srgbClr val="FF0000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953000" y="3673475"/>
            <a:ext cx="3968750" cy="2668588"/>
            <a:chOff x="4953000" y="3673475"/>
            <a:chExt cx="3968750" cy="2668588"/>
          </a:xfrm>
        </p:grpSpPr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4953000" y="5365750"/>
              <a:ext cx="3857625" cy="976313"/>
              <a:chOff x="528" y="2064"/>
              <a:chExt cx="2847" cy="720"/>
            </a:xfrm>
          </p:grpSpPr>
          <p:sp>
            <p:nvSpPr>
              <p:cNvPr id="18464" name="Line 28"/>
              <p:cNvSpPr>
                <a:spLocks noChangeShapeType="1"/>
              </p:cNvSpPr>
              <p:nvPr/>
            </p:nvSpPr>
            <p:spPr bwMode="auto">
              <a:xfrm>
                <a:off x="528" y="2064"/>
                <a:ext cx="92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5" name="Freeform 29"/>
              <p:cNvSpPr>
                <a:spLocks/>
              </p:cNvSpPr>
              <p:nvPr/>
            </p:nvSpPr>
            <p:spPr bwMode="auto">
              <a:xfrm>
                <a:off x="1440" y="2064"/>
                <a:ext cx="1008" cy="720"/>
              </a:xfrm>
              <a:custGeom>
                <a:avLst/>
                <a:gdLst>
                  <a:gd name="T0" fmla="*/ 0 w 1200"/>
                  <a:gd name="T1" fmla="*/ 0 h 1008"/>
                  <a:gd name="T2" fmla="*/ 96 w 1200"/>
                  <a:gd name="T3" fmla="*/ 672 h 1008"/>
                  <a:gd name="T4" fmla="*/ 432 w 1200"/>
                  <a:gd name="T5" fmla="*/ 1008 h 1008"/>
                  <a:gd name="T6" fmla="*/ 720 w 1200"/>
                  <a:gd name="T7" fmla="*/ 672 h 1008"/>
                  <a:gd name="T8" fmla="*/ 960 w 1200"/>
                  <a:gd name="T9" fmla="*/ 720 h 1008"/>
                  <a:gd name="T10" fmla="*/ 1152 w 1200"/>
                  <a:gd name="T11" fmla="*/ 432 h 1008"/>
                  <a:gd name="T12" fmla="*/ 1200 w 1200"/>
                  <a:gd name="T13" fmla="*/ 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"/>
                  <a:gd name="T22" fmla="*/ 0 h 1008"/>
                  <a:gd name="T23" fmla="*/ 1200 w 1200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" h="1008">
                    <a:moveTo>
                      <a:pt x="0" y="0"/>
                    </a:moveTo>
                    <a:cubicBezTo>
                      <a:pt x="12" y="252"/>
                      <a:pt x="24" y="504"/>
                      <a:pt x="96" y="672"/>
                    </a:cubicBezTo>
                    <a:cubicBezTo>
                      <a:pt x="168" y="840"/>
                      <a:pt x="328" y="1008"/>
                      <a:pt x="432" y="1008"/>
                    </a:cubicBezTo>
                    <a:cubicBezTo>
                      <a:pt x="536" y="1008"/>
                      <a:pt x="632" y="720"/>
                      <a:pt x="720" y="672"/>
                    </a:cubicBezTo>
                    <a:cubicBezTo>
                      <a:pt x="808" y="624"/>
                      <a:pt x="888" y="760"/>
                      <a:pt x="960" y="720"/>
                    </a:cubicBezTo>
                    <a:cubicBezTo>
                      <a:pt x="1032" y="680"/>
                      <a:pt x="1112" y="552"/>
                      <a:pt x="1152" y="432"/>
                    </a:cubicBezTo>
                    <a:cubicBezTo>
                      <a:pt x="1192" y="312"/>
                      <a:pt x="1192" y="72"/>
                      <a:pt x="1200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6" name="Line 30"/>
              <p:cNvSpPr>
                <a:spLocks noChangeShapeType="1"/>
              </p:cNvSpPr>
              <p:nvPr/>
            </p:nvSpPr>
            <p:spPr bwMode="auto">
              <a:xfrm>
                <a:off x="2448" y="2064"/>
                <a:ext cx="92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 flipV="1">
              <a:off x="4953000" y="3673475"/>
              <a:ext cx="3857625" cy="976313"/>
              <a:chOff x="528" y="2064"/>
              <a:chExt cx="2847" cy="720"/>
            </a:xfrm>
          </p:grpSpPr>
          <p:sp>
            <p:nvSpPr>
              <p:cNvPr id="18461" name="Line 32"/>
              <p:cNvSpPr>
                <a:spLocks noChangeShapeType="1"/>
              </p:cNvSpPr>
              <p:nvPr/>
            </p:nvSpPr>
            <p:spPr bwMode="auto">
              <a:xfrm>
                <a:off x="528" y="2064"/>
                <a:ext cx="92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2" name="Freeform 33"/>
              <p:cNvSpPr>
                <a:spLocks/>
              </p:cNvSpPr>
              <p:nvPr/>
            </p:nvSpPr>
            <p:spPr bwMode="auto">
              <a:xfrm>
                <a:off x="1440" y="2064"/>
                <a:ext cx="1008" cy="720"/>
              </a:xfrm>
              <a:custGeom>
                <a:avLst/>
                <a:gdLst>
                  <a:gd name="T0" fmla="*/ 0 w 1200"/>
                  <a:gd name="T1" fmla="*/ 0 h 1008"/>
                  <a:gd name="T2" fmla="*/ 96 w 1200"/>
                  <a:gd name="T3" fmla="*/ 672 h 1008"/>
                  <a:gd name="T4" fmla="*/ 432 w 1200"/>
                  <a:gd name="T5" fmla="*/ 1008 h 1008"/>
                  <a:gd name="T6" fmla="*/ 720 w 1200"/>
                  <a:gd name="T7" fmla="*/ 672 h 1008"/>
                  <a:gd name="T8" fmla="*/ 960 w 1200"/>
                  <a:gd name="T9" fmla="*/ 720 h 1008"/>
                  <a:gd name="T10" fmla="*/ 1152 w 1200"/>
                  <a:gd name="T11" fmla="*/ 432 h 1008"/>
                  <a:gd name="T12" fmla="*/ 1200 w 1200"/>
                  <a:gd name="T13" fmla="*/ 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"/>
                  <a:gd name="T22" fmla="*/ 0 h 1008"/>
                  <a:gd name="T23" fmla="*/ 1200 w 1200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" h="1008">
                    <a:moveTo>
                      <a:pt x="0" y="0"/>
                    </a:moveTo>
                    <a:cubicBezTo>
                      <a:pt x="12" y="252"/>
                      <a:pt x="24" y="504"/>
                      <a:pt x="96" y="672"/>
                    </a:cubicBezTo>
                    <a:cubicBezTo>
                      <a:pt x="168" y="840"/>
                      <a:pt x="328" y="1008"/>
                      <a:pt x="432" y="1008"/>
                    </a:cubicBezTo>
                    <a:cubicBezTo>
                      <a:pt x="536" y="1008"/>
                      <a:pt x="632" y="720"/>
                      <a:pt x="720" y="672"/>
                    </a:cubicBezTo>
                    <a:cubicBezTo>
                      <a:pt x="808" y="624"/>
                      <a:pt x="888" y="760"/>
                      <a:pt x="960" y="720"/>
                    </a:cubicBezTo>
                    <a:cubicBezTo>
                      <a:pt x="1032" y="680"/>
                      <a:pt x="1112" y="552"/>
                      <a:pt x="1152" y="432"/>
                    </a:cubicBezTo>
                    <a:cubicBezTo>
                      <a:pt x="1192" y="312"/>
                      <a:pt x="1192" y="72"/>
                      <a:pt x="1200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3" name="Line 34"/>
              <p:cNvSpPr>
                <a:spLocks noChangeShapeType="1"/>
              </p:cNvSpPr>
              <p:nvPr/>
            </p:nvSpPr>
            <p:spPr bwMode="auto">
              <a:xfrm>
                <a:off x="2448" y="2064"/>
                <a:ext cx="92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441" name="Oval 35"/>
            <p:cNvSpPr>
              <a:spLocks noChangeArrowheads="1"/>
            </p:cNvSpPr>
            <p:nvPr/>
          </p:nvSpPr>
          <p:spPr bwMode="auto">
            <a:xfrm>
              <a:off x="7947025" y="4892675"/>
              <a:ext cx="974725" cy="195263"/>
            </a:xfrm>
            <a:prstGeom prst="ellipse">
              <a:avLst/>
            </a:prstGeom>
            <a:solidFill>
              <a:srgbClr val="0000FF">
                <a:alpha val="39999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2" name="Freeform 42"/>
            <p:cNvSpPr>
              <a:spLocks/>
            </p:cNvSpPr>
            <p:nvPr/>
          </p:nvSpPr>
          <p:spPr bwMode="auto">
            <a:xfrm rot="10800000">
              <a:off x="6188075" y="4378325"/>
              <a:ext cx="1366838" cy="206375"/>
            </a:xfrm>
            <a:custGeom>
              <a:avLst/>
              <a:gdLst>
                <a:gd name="T0" fmla="*/ 0 w 1008"/>
                <a:gd name="T1" fmla="*/ 152 h 152"/>
                <a:gd name="T2" fmla="*/ 480 w 1008"/>
                <a:gd name="T3" fmla="*/ 8 h 152"/>
                <a:gd name="T4" fmla="*/ 1008 w 1008"/>
                <a:gd name="T5" fmla="*/ 104 h 152"/>
                <a:gd name="T6" fmla="*/ 0 60000 65536"/>
                <a:gd name="T7" fmla="*/ 0 60000 65536"/>
                <a:gd name="T8" fmla="*/ 0 60000 65536"/>
                <a:gd name="T9" fmla="*/ 0 w 1008"/>
                <a:gd name="T10" fmla="*/ 0 h 152"/>
                <a:gd name="T11" fmla="*/ 1008 w 1008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152">
                  <a:moveTo>
                    <a:pt x="0" y="152"/>
                  </a:moveTo>
                  <a:cubicBezTo>
                    <a:pt x="156" y="84"/>
                    <a:pt x="312" y="16"/>
                    <a:pt x="480" y="8"/>
                  </a:cubicBezTo>
                  <a:cubicBezTo>
                    <a:pt x="648" y="0"/>
                    <a:pt x="828" y="52"/>
                    <a:pt x="1008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3" name="Freeform 43"/>
            <p:cNvSpPr>
              <a:spLocks/>
            </p:cNvSpPr>
            <p:nvPr/>
          </p:nvSpPr>
          <p:spPr bwMode="auto">
            <a:xfrm>
              <a:off x="6253163" y="3933825"/>
              <a:ext cx="650875" cy="228600"/>
            </a:xfrm>
            <a:custGeom>
              <a:avLst/>
              <a:gdLst>
                <a:gd name="T0" fmla="*/ 0 w 480"/>
                <a:gd name="T1" fmla="*/ 144 h 168"/>
                <a:gd name="T2" fmla="*/ 240 w 480"/>
                <a:gd name="T3" fmla="*/ 144 h 168"/>
                <a:gd name="T4" fmla="*/ 480 w 480"/>
                <a:gd name="T5" fmla="*/ 0 h 168"/>
                <a:gd name="T6" fmla="*/ 0 60000 65536"/>
                <a:gd name="T7" fmla="*/ 0 60000 65536"/>
                <a:gd name="T8" fmla="*/ 0 60000 65536"/>
                <a:gd name="T9" fmla="*/ 0 w 480"/>
                <a:gd name="T10" fmla="*/ 0 h 168"/>
                <a:gd name="T11" fmla="*/ 480 w 480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68">
                  <a:moveTo>
                    <a:pt x="0" y="144"/>
                  </a:moveTo>
                  <a:cubicBezTo>
                    <a:pt x="80" y="156"/>
                    <a:pt x="160" y="168"/>
                    <a:pt x="240" y="144"/>
                  </a:cubicBezTo>
                  <a:cubicBezTo>
                    <a:pt x="320" y="120"/>
                    <a:pt x="440" y="24"/>
                    <a:pt x="4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4" name="Freeform 45"/>
            <p:cNvSpPr>
              <a:spLocks/>
            </p:cNvSpPr>
            <p:nvPr/>
          </p:nvSpPr>
          <p:spPr bwMode="auto">
            <a:xfrm>
              <a:off x="6318250" y="3803650"/>
              <a:ext cx="520700" cy="152400"/>
            </a:xfrm>
            <a:custGeom>
              <a:avLst/>
              <a:gdLst>
                <a:gd name="T0" fmla="*/ 0 w 384"/>
                <a:gd name="T1" fmla="*/ 96 h 112"/>
                <a:gd name="T2" fmla="*/ 192 w 384"/>
                <a:gd name="T3" fmla="*/ 96 h 112"/>
                <a:gd name="T4" fmla="*/ 384 w 384"/>
                <a:gd name="T5" fmla="*/ 0 h 112"/>
                <a:gd name="T6" fmla="*/ 0 60000 65536"/>
                <a:gd name="T7" fmla="*/ 0 60000 65536"/>
                <a:gd name="T8" fmla="*/ 0 60000 65536"/>
                <a:gd name="T9" fmla="*/ 0 w 384"/>
                <a:gd name="T10" fmla="*/ 0 h 112"/>
                <a:gd name="T11" fmla="*/ 384 w 38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12">
                  <a:moveTo>
                    <a:pt x="0" y="96"/>
                  </a:moveTo>
                  <a:cubicBezTo>
                    <a:pt x="64" y="104"/>
                    <a:pt x="128" y="112"/>
                    <a:pt x="192" y="96"/>
                  </a:cubicBezTo>
                  <a:cubicBezTo>
                    <a:pt x="256" y="80"/>
                    <a:pt x="352" y="16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5" name="Freeform 48"/>
            <p:cNvSpPr>
              <a:spLocks/>
            </p:cNvSpPr>
            <p:nvPr/>
          </p:nvSpPr>
          <p:spPr bwMode="auto">
            <a:xfrm>
              <a:off x="6448425" y="3738563"/>
              <a:ext cx="325438" cy="76200"/>
            </a:xfrm>
            <a:custGeom>
              <a:avLst/>
              <a:gdLst>
                <a:gd name="T0" fmla="*/ 0 w 240"/>
                <a:gd name="T1" fmla="*/ 48 h 56"/>
                <a:gd name="T2" fmla="*/ 144 w 240"/>
                <a:gd name="T3" fmla="*/ 48 h 56"/>
                <a:gd name="T4" fmla="*/ 240 w 240"/>
                <a:gd name="T5" fmla="*/ 0 h 56"/>
                <a:gd name="T6" fmla="*/ 0 60000 65536"/>
                <a:gd name="T7" fmla="*/ 0 60000 65536"/>
                <a:gd name="T8" fmla="*/ 0 60000 65536"/>
                <a:gd name="T9" fmla="*/ 0 w 240"/>
                <a:gd name="T10" fmla="*/ 0 h 56"/>
                <a:gd name="T11" fmla="*/ 240 w 24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56">
                  <a:moveTo>
                    <a:pt x="0" y="48"/>
                  </a:moveTo>
                  <a:cubicBezTo>
                    <a:pt x="52" y="52"/>
                    <a:pt x="104" y="56"/>
                    <a:pt x="144" y="48"/>
                  </a:cubicBezTo>
                  <a:cubicBezTo>
                    <a:pt x="184" y="40"/>
                    <a:pt x="212" y="20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6" name="Freeform 49"/>
            <p:cNvSpPr>
              <a:spLocks/>
            </p:cNvSpPr>
            <p:nvPr/>
          </p:nvSpPr>
          <p:spPr bwMode="auto">
            <a:xfrm rot="10800000" flipV="1">
              <a:off x="6188075" y="5430838"/>
              <a:ext cx="1366838" cy="206375"/>
            </a:xfrm>
            <a:custGeom>
              <a:avLst/>
              <a:gdLst>
                <a:gd name="T0" fmla="*/ 0 w 1008"/>
                <a:gd name="T1" fmla="*/ 152 h 152"/>
                <a:gd name="T2" fmla="*/ 480 w 1008"/>
                <a:gd name="T3" fmla="*/ 8 h 152"/>
                <a:gd name="T4" fmla="*/ 1008 w 1008"/>
                <a:gd name="T5" fmla="*/ 104 h 152"/>
                <a:gd name="T6" fmla="*/ 0 60000 65536"/>
                <a:gd name="T7" fmla="*/ 0 60000 65536"/>
                <a:gd name="T8" fmla="*/ 0 60000 65536"/>
                <a:gd name="T9" fmla="*/ 0 w 1008"/>
                <a:gd name="T10" fmla="*/ 0 h 152"/>
                <a:gd name="T11" fmla="*/ 1008 w 1008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152">
                  <a:moveTo>
                    <a:pt x="0" y="152"/>
                  </a:moveTo>
                  <a:cubicBezTo>
                    <a:pt x="156" y="84"/>
                    <a:pt x="312" y="16"/>
                    <a:pt x="480" y="8"/>
                  </a:cubicBezTo>
                  <a:cubicBezTo>
                    <a:pt x="648" y="0"/>
                    <a:pt x="828" y="52"/>
                    <a:pt x="1008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7" name="Freeform 50"/>
            <p:cNvSpPr>
              <a:spLocks/>
            </p:cNvSpPr>
            <p:nvPr/>
          </p:nvSpPr>
          <p:spPr bwMode="auto">
            <a:xfrm flipV="1">
              <a:off x="6253163" y="5886450"/>
              <a:ext cx="650875" cy="228600"/>
            </a:xfrm>
            <a:custGeom>
              <a:avLst/>
              <a:gdLst>
                <a:gd name="T0" fmla="*/ 0 w 480"/>
                <a:gd name="T1" fmla="*/ 144 h 168"/>
                <a:gd name="T2" fmla="*/ 240 w 480"/>
                <a:gd name="T3" fmla="*/ 144 h 168"/>
                <a:gd name="T4" fmla="*/ 480 w 480"/>
                <a:gd name="T5" fmla="*/ 0 h 168"/>
                <a:gd name="T6" fmla="*/ 0 60000 65536"/>
                <a:gd name="T7" fmla="*/ 0 60000 65536"/>
                <a:gd name="T8" fmla="*/ 0 60000 65536"/>
                <a:gd name="T9" fmla="*/ 0 w 480"/>
                <a:gd name="T10" fmla="*/ 0 h 168"/>
                <a:gd name="T11" fmla="*/ 480 w 480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68">
                  <a:moveTo>
                    <a:pt x="0" y="144"/>
                  </a:moveTo>
                  <a:cubicBezTo>
                    <a:pt x="80" y="156"/>
                    <a:pt x="160" y="168"/>
                    <a:pt x="240" y="144"/>
                  </a:cubicBezTo>
                  <a:cubicBezTo>
                    <a:pt x="320" y="120"/>
                    <a:pt x="440" y="24"/>
                    <a:pt x="4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8" name="Freeform 51"/>
            <p:cNvSpPr>
              <a:spLocks/>
            </p:cNvSpPr>
            <p:nvPr/>
          </p:nvSpPr>
          <p:spPr bwMode="auto">
            <a:xfrm flipV="1">
              <a:off x="6318250" y="6016625"/>
              <a:ext cx="520700" cy="152400"/>
            </a:xfrm>
            <a:custGeom>
              <a:avLst/>
              <a:gdLst>
                <a:gd name="T0" fmla="*/ 0 w 384"/>
                <a:gd name="T1" fmla="*/ 96 h 112"/>
                <a:gd name="T2" fmla="*/ 192 w 384"/>
                <a:gd name="T3" fmla="*/ 96 h 112"/>
                <a:gd name="T4" fmla="*/ 384 w 384"/>
                <a:gd name="T5" fmla="*/ 0 h 112"/>
                <a:gd name="T6" fmla="*/ 0 60000 65536"/>
                <a:gd name="T7" fmla="*/ 0 60000 65536"/>
                <a:gd name="T8" fmla="*/ 0 60000 65536"/>
                <a:gd name="T9" fmla="*/ 0 w 384"/>
                <a:gd name="T10" fmla="*/ 0 h 112"/>
                <a:gd name="T11" fmla="*/ 384 w 38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12">
                  <a:moveTo>
                    <a:pt x="0" y="96"/>
                  </a:moveTo>
                  <a:cubicBezTo>
                    <a:pt x="64" y="104"/>
                    <a:pt x="128" y="112"/>
                    <a:pt x="192" y="96"/>
                  </a:cubicBezTo>
                  <a:cubicBezTo>
                    <a:pt x="256" y="80"/>
                    <a:pt x="352" y="16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9" name="Freeform 52"/>
            <p:cNvSpPr>
              <a:spLocks/>
            </p:cNvSpPr>
            <p:nvPr/>
          </p:nvSpPr>
          <p:spPr bwMode="auto">
            <a:xfrm flipV="1">
              <a:off x="6448425" y="6211888"/>
              <a:ext cx="325438" cy="76200"/>
            </a:xfrm>
            <a:custGeom>
              <a:avLst/>
              <a:gdLst>
                <a:gd name="T0" fmla="*/ 0 w 240"/>
                <a:gd name="T1" fmla="*/ 48 h 56"/>
                <a:gd name="T2" fmla="*/ 144 w 240"/>
                <a:gd name="T3" fmla="*/ 48 h 56"/>
                <a:gd name="T4" fmla="*/ 240 w 240"/>
                <a:gd name="T5" fmla="*/ 0 h 56"/>
                <a:gd name="T6" fmla="*/ 0 60000 65536"/>
                <a:gd name="T7" fmla="*/ 0 60000 65536"/>
                <a:gd name="T8" fmla="*/ 0 60000 65536"/>
                <a:gd name="T9" fmla="*/ 0 w 240"/>
                <a:gd name="T10" fmla="*/ 0 h 56"/>
                <a:gd name="T11" fmla="*/ 240 w 24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56">
                  <a:moveTo>
                    <a:pt x="0" y="48"/>
                  </a:moveTo>
                  <a:cubicBezTo>
                    <a:pt x="52" y="52"/>
                    <a:pt x="104" y="56"/>
                    <a:pt x="144" y="48"/>
                  </a:cubicBezTo>
                  <a:cubicBezTo>
                    <a:pt x="184" y="40"/>
                    <a:pt x="212" y="20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8175625" y="4664075"/>
              <a:ext cx="649288" cy="715963"/>
              <a:chOff x="576" y="960"/>
              <a:chExt cx="480" cy="528"/>
            </a:xfrm>
          </p:grpSpPr>
          <p:sp>
            <p:nvSpPr>
              <p:cNvPr id="18455" name="Line 55"/>
              <p:cNvSpPr>
                <a:spLocks noChangeShapeType="1"/>
              </p:cNvSpPr>
              <p:nvPr/>
            </p:nvSpPr>
            <p:spPr bwMode="auto">
              <a:xfrm>
                <a:off x="576" y="96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6" name="Line 56"/>
              <p:cNvSpPr>
                <a:spLocks noChangeShapeType="1"/>
              </p:cNvSpPr>
              <p:nvPr/>
            </p:nvSpPr>
            <p:spPr bwMode="auto">
              <a:xfrm>
                <a:off x="672" y="96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7" name="Line 57"/>
              <p:cNvSpPr>
                <a:spLocks noChangeShapeType="1"/>
              </p:cNvSpPr>
              <p:nvPr/>
            </p:nvSpPr>
            <p:spPr bwMode="auto">
              <a:xfrm>
                <a:off x="768" y="96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8" name="Line 58"/>
              <p:cNvSpPr>
                <a:spLocks noChangeShapeType="1"/>
              </p:cNvSpPr>
              <p:nvPr/>
            </p:nvSpPr>
            <p:spPr bwMode="auto">
              <a:xfrm>
                <a:off x="864" y="96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9" name="Line 59"/>
              <p:cNvSpPr>
                <a:spLocks noChangeShapeType="1"/>
              </p:cNvSpPr>
              <p:nvPr/>
            </p:nvSpPr>
            <p:spPr bwMode="auto">
              <a:xfrm>
                <a:off x="960" y="96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0" name="Line 60"/>
              <p:cNvSpPr>
                <a:spLocks noChangeShapeType="1"/>
              </p:cNvSpPr>
              <p:nvPr/>
            </p:nvSpPr>
            <p:spPr bwMode="auto">
              <a:xfrm>
                <a:off x="1056" y="96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451" name="Oval 115"/>
            <p:cNvSpPr>
              <a:spLocks noChangeArrowheads="1"/>
            </p:cNvSpPr>
            <p:nvPr/>
          </p:nvSpPr>
          <p:spPr bwMode="auto">
            <a:xfrm>
              <a:off x="5889625" y="4892675"/>
              <a:ext cx="974725" cy="195263"/>
            </a:xfrm>
            <a:prstGeom prst="ellipse">
              <a:avLst/>
            </a:prstGeom>
            <a:solidFill>
              <a:srgbClr val="0000FF">
                <a:alpha val="39999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2" name="Line 116"/>
            <p:cNvSpPr>
              <a:spLocks noChangeShapeType="1"/>
            </p:cNvSpPr>
            <p:nvPr/>
          </p:nvSpPr>
          <p:spPr bwMode="auto">
            <a:xfrm>
              <a:off x="6118225" y="4664075"/>
              <a:ext cx="0" cy="715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3" name="Line 117"/>
            <p:cNvSpPr>
              <a:spLocks noChangeShapeType="1"/>
            </p:cNvSpPr>
            <p:nvPr/>
          </p:nvSpPr>
          <p:spPr bwMode="auto">
            <a:xfrm>
              <a:off x="5965825" y="4664075"/>
              <a:ext cx="0" cy="715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4" name="Line 118"/>
            <p:cNvSpPr>
              <a:spLocks noChangeShapeType="1"/>
            </p:cNvSpPr>
            <p:nvPr/>
          </p:nvSpPr>
          <p:spPr bwMode="auto">
            <a:xfrm flipV="1">
              <a:off x="4975225" y="4968875"/>
              <a:ext cx="522288" cy="47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47594" y="6342063"/>
            <a:ext cx="2133600" cy="365125"/>
          </a:xfrm>
        </p:spPr>
        <p:txBody>
          <a:bodyPr/>
          <a:lstStyle/>
          <a:p>
            <a:fld id="{82766D12-9BFA-2245-A0E6-DB6DA1F9E6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64901" y="182385"/>
            <a:ext cx="342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/>
                <a:cs typeface="Trajan Pro"/>
              </a:rPr>
              <a:t>Wake fields (impedances)</a:t>
            </a:r>
            <a:endParaRPr lang="en-US" dirty="0">
              <a:latin typeface="Trajan Pro"/>
              <a:cs typeface="Trajan Pro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5006975" y="625475"/>
            <a:ext cx="3897313" cy="2668588"/>
            <a:chOff x="5006975" y="625475"/>
            <a:chExt cx="3897313" cy="2668588"/>
          </a:xfrm>
        </p:grpSpPr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5006975" y="2317750"/>
              <a:ext cx="3857625" cy="976313"/>
              <a:chOff x="528" y="2064"/>
              <a:chExt cx="2847" cy="720"/>
            </a:xfrm>
          </p:grpSpPr>
          <p:sp>
            <p:nvSpPr>
              <p:cNvPr id="18494" name="Line 81"/>
              <p:cNvSpPr>
                <a:spLocks noChangeShapeType="1"/>
              </p:cNvSpPr>
              <p:nvPr/>
            </p:nvSpPr>
            <p:spPr bwMode="auto">
              <a:xfrm>
                <a:off x="528" y="2064"/>
                <a:ext cx="92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5" name="Freeform 82"/>
              <p:cNvSpPr>
                <a:spLocks/>
              </p:cNvSpPr>
              <p:nvPr/>
            </p:nvSpPr>
            <p:spPr bwMode="auto">
              <a:xfrm>
                <a:off x="1440" y="2064"/>
                <a:ext cx="1008" cy="720"/>
              </a:xfrm>
              <a:custGeom>
                <a:avLst/>
                <a:gdLst>
                  <a:gd name="T0" fmla="*/ 0 w 1200"/>
                  <a:gd name="T1" fmla="*/ 0 h 1008"/>
                  <a:gd name="T2" fmla="*/ 96 w 1200"/>
                  <a:gd name="T3" fmla="*/ 672 h 1008"/>
                  <a:gd name="T4" fmla="*/ 432 w 1200"/>
                  <a:gd name="T5" fmla="*/ 1008 h 1008"/>
                  <a:gd name="T6" fmla="*/ 720 w 1200"/>
                  <a:gd name="T7" fmla="*/ 672 h 1008"/>
                  <a:gd name="T8" fmla="*/ 960 w 1200"/>
                  <a:gd name="T9" fmla="*/ 720 h 1008"/>
                  <a:gd name="T10" fmla="*/ 1152 w 1200"/>
                  <a:gd name="T11" fmla="*/ 432 h 1008"/>
                  <a:gd name="T12" fmla="*/ 1200 w 1200"/>
                  <a:gd name="T13" fmla="*/ 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"/>
                  <a:gd name="T22" fmla="*/ 0 h 1008"/>
                  <a:gd name="T23" fmla="*/ 1200 w 1200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" h="1008">
                    <a:moveTo>
                      <a:pt x="0" y="0"/>
                    </a:moveTo>
                    <a:cubicBezTo>
                      <a:pt x="12" y="252"/>
                      <a:pt x="24" y="504"/>
                      <a:pt x="96" y="672"/>
                    </a:cubicBezTo>
                    <a:cubicBezTo>
                      <a:pt x="168" y="840"/>
                      <a:pt x="328" y="1008"/>
                      <a:pt x="432" y="1008"/>
                    </a:cubicBezTo>
                    <a:cubicBezTo>
                      <a:pt x="536" y="1008"/>
                      <a:pt x="632" y="720"/>
                      <a:pt x="720" y="672"/>
                    </a:cubicBezTo>
                    <a:cubicBezTo>
                      <a:pt x="808" y="624"/>
                      <a:pt x="888" y="760"/>
                      <a:pt x="960" y="720"/>
                    </a:cubicBezTo>
                    <a:cubicBezTo>
                      <a:pt x="1032" y="680"/>
                      <a:pt x="1112" y="552"/>
                      <a:pt x="1152" y="432"/>
                    </a:cubicBezTo>
                    <a:cubicBezTo>
                      <a:pt x="1192" y="312"/>
                      <a:pt x="1192" y="72"/>
                      <a:pt x="1200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6" name="Line 83"/>
              <p:cNvSpPr>
                <a:spLocks noChangeShapeType="1"/>
              </p:cNvSpPr>
              <p:nvPr/>
            </p:nvSpPr>
            <p:spPr bwMode="auto">
              <a:xfrm>
                <a:off x="2448" y="2064"/>
                <a:ext cx="92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84"/>
            <p:cNvGrpSpPr>
              <a:grpSpLocks/>
            </p:cNvGrpSpPr>
            <p:nvPr/>
          </p:nvGrpSpPr>
          <p:grpSpPr bwMode="auto">
            <a:xfrm flipV="1">
              <a:off x="5006975" y="625475"/>
              <a:ext cx="3857625" cy="976313"/>
              <a:chOff x="528" y="2064"/>
              <a:chExt cx="2847" cy="720"/>
            </a:xfrm>
          </p:grpSpPr>
          <p:sp>
            <p:nvSpPr>
              <p:cNvPr id="18491" name="Line 85"/>
              <p:cNvSpPr>
                <a:spLocks noChangeShapeType="1"/>
              </p:cNvSpPr>
              <p:nvPr/>
            </p:nvSpPr>
            <p:spPr bwMode="auto">
              <a:xfrm>
                <a:off x="528" y="2064"/>
                <a:ext cx="92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2" name="Freeform 86"/>
              <p:cNvSpPr>
                <a:spLocks/>
              </p:cNvSpPr>
              <p:nvPr/>
            </p:nvSpPr>
            <p:spPr bwMode="auto">
              <a:xfrm>
                <a:off x="1440" y="2064"/>
                <a:ext cx="1008" cy="720"/>
              </a:xfrm>
              <a:custGeom>
                <a:avLst/>
                <a:gdLst>
                  <a:gd name="T0" fmla="*/ 0 w 1200"/>
                  <a:gd name="T1" fmla="*/ 0 h 1008"/>
                  <a:gd name="T2" fmla="*/ 96 w 1200"/>
                  <a:gd name="T3" fmla="*/ 672 h 1008"/>
                  <a:gd name="T4" fmla="*/ 432 w 1200"/>
                  <a:gd name="T5" fmla="*/ 1008 h 1008"/>
                  <a:gd name="T6" fmla="*/ 720 w 1200"/>
                  <a:gd name="T7" fmla="*/ 672 h 1008"/>
                  <a:gd name="T8" fmla="*/ 960 w 1200"/>
                  <a:gd name="T9" fmla="*/ 720 h 1008"/>
                  <a:gd name="T10" fmla="*/ 1152 w 1200"/>
                  <a:gd name="T11" fmla="*/ 432 h 1008"/>
                  <a:gd name="T12" fmla="*/ 1200 w 1200"/>
                  <a:gd name="T13" fmla="*/ 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"/>
                  <a:gd name="T22" fmla="*/ 0 h 1008"/>
                  <a:gd name="T23" fmla="*/ 1200 w 1200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" h="1008">
                    <a:moveTo>
                      <a:pt x="0" y="0"/>
                    </a:moveTo>
                    <a:cubicBezTo>
                      <a:pt x="12" y="252"/>
                      <a:pt x="24" y="504"/>
                      <a:pt x="96" y="672"/>
                    </a:cubicBezTo>
                    <a:cubicBezTo>
                      <a:pt x="168" y="840"/>
                      <a:pt x="328" y="1008"/>
                      <a:pt x="432" y="1008"/>
                    </a:cubicBezTo>
                    <a:cubicBezTo>
                      <a:pt x="536" y="1008"/>
                      <a:pt x="632" y="720"/>
                      <a:pt x="720" y="672"/>
                    </a:cubicBezTo>
                    <a:cubicBezTo>
                      <a:pt x="808" y="624"/>
                      <a:pt x="888" y="760"/>
                      <a:pt x="960" y="720"/>
                    </a:cubicBezTo>
                    <a:cubicBezTo>
                      <a:pt x="1032" y="680"/>
                      <a:pt x="1112" y="552"/>
                      <a:pt x="1152" y="432"/>
                    </a:cubicBezTo>
                    <a:cubicBezTo>
                      <a:pt x="1192" y="312"/>
                      <a:pt x="1192" y="72"/>
                      <a:pt x="1200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3" name="Line 87"/>
              <p:cNvSpPr>
                <a:spLocks noChangeShapeType="1"/>
              </p:cNvSpPr>
              <p:nvPr/>
            </p:nvSpPr>
            <p:spPr bwMode="auto">
              <a:xfrm>
                <a:off x="2448" y="2064"/>
                <a:ext cx="92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469" name="Oval 88"/>
            <p:cNvSpPr>
              <a:spLocks noChangeArrowheads="1"/>
            </p:cNvSpPr>
            <p:nvPr/>
          </p:nvSpPr>
          <p:spPr bwMode="auto">
            <a:xfrm>
              <a:off x="7162800" y="1844675"/>
              <a:ext cx="974725" cy="195263"/>
            </a:xfrm>
            <a:prstGeom prst="ellipse">
              <a:avLst/>
            </a:prstGeom>
            <a:solidFill>
              <a:srgbClr val="0000FF">
                <a:alpha val="39999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1" name="Freeform 90"/>
            <p:cNvSpPr>
              <a:spLocks/>
            </p:cNvSpPr>
            <p:nvPr/>
          </p:nvSpPr>
          <p:spPr bwMode="auto">
            <a:xfrm>
              <a:off x="6318250" y="885825"/>
              <a:ext cx="639763" cy="228600"/>
            </a:xfrm>
            <a:custGeom>
              <a:avLst/>
              <a:gdLst>
                <a:gd name="T0" fmla="*/ 0 w 480"/>
                <a:gd name="T1" fmla="*/ 144 h 168"/>
                <a:gd name="T2" fmla="*/ 240 w 480"/>
                <a:gd name="T3" fmla="*/ 144 h 168"/>
                <a:gd name="T4" fmla="*/ 480 w 480"/>
                <a:gd name="T5" fmla="*/ 0 h 168"/>
                <a:gd name="T6" fmla="*/ 0 60000 65536"/>
                <a:gd name="T7" fmla="*/ 0 60000 65536"/>
                <a:gd name="T8" fmla="*/ 0 60000 65536"/>
                <a:gd name="T9" fmla="*/ 0 w 480"/>
                <a:gd name="T10" fmla="*/ 0 h 168"/>
                <a:gd name="T11" fmla="*/ 480 w 480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68">
                  <a:moveTo>
                    <a:pt x="0" y="144"/>
                  </a:moveTo>
                  <a:cubicBezTo>
                    <a:pt x="80" y="156"/>
                    <a:pt x="160" y="168"/>
                    <a:pt x="240" y="144"/>
                  </a:cubicBezTo>
                  <a:cubicBezTo>
                    <a:pt x="320" y="120"/>
                    <a:pt x="440" y="24"/>
                    <a:pt x="4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2" name="Freeform 91"/>
            <p:cNvSpPr>
              <a:spLocks/>
            </p:cNvSpPr>
            <p:nvPr/>
          </p:nvSpPr>
          <p:spPr bwMode="auto">
            <a:xfrm>
              <a:off x="6372225" y="755650"/>
              <a:ext cx="520700" cy="152400"/>
            </a:xfrm>
            <a:custGeom>
              <a:avLst/>
              <a:gdLst>
                <a:gd name="T0" fmla="*/ 0 w 384"/>
                <a:gd name="T1" fmla="*/ 96 h 112"/>
                <a:gd name="T2" fmla="*/ 192 w 384"/>
                <a:gd name="T3" fmla="*/ 96 h 112"/>
                <a:gd name="T4" fmla="*/ 384 w 384"/>
                <a:gd name="T5" fmla="*/ 0 h 112"/>
                <a:gd name="T6" fmla="*/ 0 60000 65536"/>
                <a:gd name="T7" fmla="*/ 0 60000 65536"/>
                <a:gd name="T8" fmla="*/ 0 60000 65536"/>
                <a:gd name="T9" fmla="*/ 0 w 384"/>
                <a:gd name="T10" fmla="*/ 0 h 112"/>
                <a:gd name="T11" fmla="*/ 384 w 38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12">
                  <a:moveTo>
                    <a:pt x="0" y="96"/>
                  </a:moveTo>
                  <a:cubicBezTo>
                    <a:pt x="64" y="104"/>
                    <a:pt x="128" y="112"/>
                    <a:pt x="192" y="96"/>
                  </a:cubicBezTo>
                  <a:cubicBezTo>
                    <a:pt x="256" y="80"/>
                    <a:pt x="352" y="16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3" name="Freeform 92"/>
            <p:cNvSpPr>
              <a:spLocks/>
            </p:cNvSpPr>
            <p:nvPr/>
          </p:nvSpPr>
          <p:spPr bwMode="auto">
            <a:xfrm>
              <a:off x="6502400" y="690563"/>
              <a:ext cx="325438" cy="76200"/>
            </a:xfrm>
            <a:custGeom>
              <a:avLst/>
              <a:gdLst>
                <a:gd name="T0" fmla="*/ 0 w 240"/>
                <a:gd name="T1" fmla="*/ 48 h 56"/>
                <a:gd name="T2" fmla="*/ 144 w 240"/>
                <a:gd name="T3" fmla="*/ 48 h 56"/>
                <a:gd name="T4" fmla="*/ 240 w 240"/>
                <a:gd name="T5" fmla="*/ 0 h 56"/>
                <a:gd name="T6" fmla="*/ 0 60000 65536"/>
                <a:gd name="T7" fmla="*/ 0 60000 65536"/>
                <a:gd name="T8" fmla="*/ 0 60000 65536"/>
                <a:gd name="T9" fmla="*/ 0 w 240"/>
                <a:gd name="T10" fmla="*/ 0 h 56"/>
                <a:gd name="T11" fmla="*/ 240 w 24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56">
                  <a:moveTo>
                    <a:pt x="0" y="48"/>
                  </a:moveTo>
                  <a:cubicBezTo>
                    <a:pt x="52" y="52"/>
                    <a:pt x="104" y="56"/>
                    <a:pt x="144" y="48"/>
                  </a:cubicBezTo>
                  <a:cubicBezTo>
                    <a:pt x="184" y="40"/>
                    <a:pt x="212" y="20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4" name="Freeform 93"/>
            <p:cNvSpPr>
              <a:spLocks/>
            </p:cNvSpPr>
            <p:nvPr/>
          </p:nvSpPr>
          <p:spPr bwMode="auto">
            <a:xfrm rot="10800000" flipV="1">
              <a:off x="6242050" y="2382838"/>
              <a:ext cx="1366838" cy="206375"/>
            </a:xfrm>
            <a:custGeom>
              <a:avLst/>
              <a:gdLst>
                <a:gd name="T0" fmla="*/ 0 w 1008"/>
                <a:gd name="T1" fmla="*/ 152 h 152"/>
                <a:gd name="T2" fmla="*/ 480 w 1008"/>
                <a:gd name="T3" fmla="*/ 8 h 152"/>
                <a:gd name="T4" fmla="*/ 1008 w 1008"/>
                <a:gd name="T5" fmla="*/ 104 h 152"/>
                <a:gd name="T6" fmla="*/ 0 60000 65536"/>
                <a:gd name="T7" fmla="*/ 0 60000 65536"/>
                <a:gd name="T8" fmla="*/ 0 60000 65536"/>
                <a:gd name="T9" fmla="*/ 0 w 1008"/>
                <a:gd name="T10" fmla="*/ 0 h 152"/>
                <a:gd name="T11" fmla="*/ 1008 w 1008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152">
                  <a:moveTo>
                    <a:pt x="0" y="152"/>
                  </a:moveTo>
                  <a:cubicBezTo>
                    <a:pt x="156" y="84"/>
                    <a:pt x="312" y="16"/>
                    <a:pt x="480" y="8"/>
                  </a:cubicBezTo>
                  <a:cubicBezTo>
                    <a:pt x="648" y="0"/>
                    <a:pt x="828" y="52"/>
                    <a:pt x="1008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5" name="Freeform 94"/>
            <p:cNvSpPr>
              <a:spLocks/>
            </p:cNvSpPr>
            <p:nvPr/>
          </p:nvSpPr>
          <p:spPr bwMode="auto">
            <a:xfrm flipV="1">
              <a:off x="6307138" y="2838450"/>
              <a:ext cx="650875" cy="228600"/>
            </a:xfrm>
            <a:custGeom>
              <a:avLst/>
              <a:gdLst>
                <a:gd name="T0" fmla="*/ 0 w 480"/>
                <a:gd name="T1" fmla="*/ 144 h 168"/>
                <a:gd name="T2" fmla="*/ 240 w 480"/>
                <a:gd name="T3" fmla="*/ 144 h 168"/>
                <a:gd name="T4" fmla="*/ 480 w 480"/>
                <a:gd name="T5" fmla="*/ 0 h 168"/>
                <a:gd name="T6" fmla="*/ 0 60000 65536"/>
                <a:gd name="T7" fmla="*/ 0 60000 65536"/>
                <a:gd name="T8" fmla="*/ 0 60000 65536"/>
                <a:gd name="T9" fmla="*/ 0 w 480"/>
                <a:gd name="T10" fmla="*/ 0 h 168"/>
                <a:gd name="T11" fmla="*/ 480 w 480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68">
                  <a:moveTo>
                    <a:pt x="0" y="144"/>
                  </a:moveTo>
                  <a:cubicBezTo>
                    <a:pt x="80" y="156"/>
                    <a:pt x="160" y="168"/>
                    <a:pt x="240" y="144"/>
                  </a:cubicBezTo>
                  <a:cubicBezTo>
                    <a:pt x="320" y="120"/>
                    <a:pt x="440" y="24"/>
                    <a:pt x="4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6" name="Freeform 95"/>
            <p:cNvSpPr>
              <a:spLocks/>
            </p:cNvSpPr>
            <p:nvPr/>
          </p:nvSpPr>
          <p:spPr bwMode="auto">
            <a:xfrm flipV="1">
              <a:off x="6372225" y="2968625"/>
              <a:ext cx="520700" cy="152400"/>
            </a:xfrm>
            <a:custGeom>
              <a:avLst/>
              <a:gdLst>
                <a:gd name="T0" fmla="*/ 0 w 384"/>
                <a:gd name="T1" fmla="*/ 96 h 112"/>
                <a:gd name="T2" fmla="*/ 192 w 384"/>
                <a:gd name="T3" fmla="*/ 96 h 112"/>
                <a:gd name="T4" fmla="*/ 384 w 384"/>
                <a:gd name="T5" fmla="*/ 0 h 112"/>
                <a:gd name="T6" fmla="*/ 0 60000 65536"/>
                <a:gd name="T7" fmla="*/ 0 60000 65536"/>
                <a:gd name="T8" fmla="*/ 0 60000 65536"/>
                <a:gd name="T9" fmla="*/ 0 w 384"/>
                <a:gd name="T10" fmla="*/ 0 h 112"/>
                <a:gd name="T11" fmla="*/ 384 w 38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12">
                  <a:moveTo>
                    <a:pt x="0" y="96"/>
                  </a:moveTo>
                  <a:cubicBezTo>
                    <a:pt x="64" y="104"/>
                    <a:pt x="128" y="112"/>
                    <a:pt x="192" y="96"/>
                  </a:cubicBezTo>
                  <a:cubicBezTo>
                    <a:pt x="256" y="80"/>
                    <a:pt x="352" y="16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7" name="Freeform 96"/>
            <p:cNvSpPr>
              <a:spLocks/>
            </p:cNvSpPr>
            <p:nvPr/>
          </p:nvSpPr>
          <p:spPr bwMode="auto">
            <a:xfrm flipV="1">
              <a:off x="6502400" y="3163888"/>
              <a:ext cx="325438" cy="76200"/>
            </a:xfrm>
            <a:custGeom>
              <a:avLst/>
              <a:gdLst>
                <a:gd name="T0" fmla="*/ 0 w 240"/>
                <a:gd name="T1" fmla="*/ 48 h 56"/>
                <a:gd name="T2" fmla="*/ 144 w 240"/>
                <a:gd name="T3" fmla="*/ 48 h 56"/>
                <a:gd name="T4" fmla="*/ 240 w 240"/>
                <a:gd name="T5" fmla="*/ 0 h 56"/>
                <a:gd name="T6" fmla="*/ 0 60000 65536"/>
                <a:gd name="T7" fmla="*/ 0 60000 65536"/>
                <a:gd name="T8" fmla="*/ 0 60000 65536"/>
                <a:gd name="T9" fmla="*/ 0 w 240"/>
                <a:gd name="T10" fmla="*/ 0 h 56"/>
                <a:gd name="T11" fmla="*/ 240 w 24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56">
                  <a:moveTo>
                    <a:pt x="0" y="48"/>
                  </a:moveTo>
                  <a:cubicBezTo>
                    <a:pt x="52" y="52"/>
                    <a:pt x="104" y="56"/>
                    <a:pt x="144" y="48"/>
                  </a:cubicBezTo>
                  <a:cubicBezTo>
                    <a:pt x="184" y="40"/>
                    <a:pt x="212" y="20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8" name="Line 98"/>
            <p:cNvSpPr>
              <a:spLocks noChangeShapeType="1"/>
            </p:cNvSpPr>
            <p:nvPr/>
          </p:nvSpPr>
          <p:spPr bwMode="auto">
            <a:xfrm>
              <a:off x="7934325" y="1601788"/>
              <a:ext cx="0" cy="715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9" name="Line 99"/>
            <p:cNvSpPr>
              <a:spLocks noChangeShapeType="1"/>
            </p:cNvSpPr>
            <p:nvPr/>
          </p:nvSpPr>
          <p:spPr bwMode="auto">
            <a:xfrm>
              <a:off x="8064500" y="1601788"/>
              <a:ext cx="0" cy="715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0" name="Line 100"/>
            <p:cNvSpPr>
              <a:spLocks noChangeShapeType="1"/>
            </p:cNvSpPr>
            <p:nvPr/>
          </p:nvSpPr>
          <p:spPr bwMode="auto">
            <a:xfrm>
              <a:off x="7772400" y="1616075"/>
              <a:ext cx="0" cy="715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1" name="Line 101"/>
            <p:cNvSpPr>
              <a:spLocks noChangeShapeType="1"/>
            </p:cNvSpPr>
            <p:nvPr/>
          </p:nvSpPr>
          <p:spPr bwMode="auto">
            <a:xfrm>
              <a:off x="7620000" y="1616075"/>
              <a:ext cx="0" cy="715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2" name="Oval 106"/>
            <p:cNvSpPr>
              <a:spLocks noChangeArrowheads="1"/>
            </p:cNvSpPr>
            <p:nvPr/>
          </p:nvSpPr>
          <p:spPr bwMode="auto">
            <a:xfrm>
              <a:off x="5181600" y="1844675"/>
              <a:ext cx="974725" cy="195263"/>
            </a:xfrm>
            <a:prstGeom prst="ellipse">
              <a:avLst/>
            </a:prstGeom>
            <a:solidFill>
              <a:srgbClr val="0000FF">
                <a:alpha val="39999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107"/>
            <p:cNvGrpSpPr>
              <a:grpSpLocks/>
            </p:cNvGrpSpPr>
            <p:nvPr/>
          </p:nvGrpSpPr>
          <p:grpSpPr bwMode="auto">
            <a:xfrm>
              <a:off x="5334000" y="1616075"/>
              <a:ext cx="649288" cy="715963"/>
              <a:chOff x="576" y="960"/>
              <a:chExt cx="480" cy="528"/>
            </a:xfrm>
          </p:grpSpPr>
          <p:sp>
            <p:nvSpPr>
              <p:cNvPr id="18485" name="Line 108"/>
              <p:cNvSpPr>
                <a:spLocks noChangeShapeType="1"/>
              </p:cNvSpPr>
              <p:nvPr/>
            </p:nvSpPr>
            <p:spPr bwMode="auto">
              <a:xfrm>
                <a:off x="576" y="96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6" name="Line 109"/>
              <p:cNvSpPr>
                <a:spLocks noChangeShapeType="1"/>
              </p:cNvSpPr>
              <p:nvPr/>
            </p:nvSpPr>
            <p:spPr bwMode="auto">
              <a:xfrm>
                <a:off x="672" y="96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7" name="Line 110"/>
              <p:cNvSpPr>
                <a:spLocks noChangeShapeType="1"/>
              </p:cNvSpPr>
              <p:nvPr/>
            </p:nvSpPr>
            <p:spPr bwMode="auto">
              <a:xfrm>
                <a:off x="768" y="96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8" name="Line 111"/>
              <p:cNvSpPr>
                <a:spLocks noChangeShapeType="1"/>
              </p:cNvSpPr>
              <p:nvPr/>
            </p:nvSpPr>
            <p:spPr bwMode="auto">
              <a:xfrm>
                <a:off x="864" y="96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9" name="Line 112"/>
              <p:cNvSpPr>
                <a:spLocks noChangeShapeType="1"/>
              </p:cNvSpPr>
              <p:nvPr/>
            </p:nvSpPr>
            <p:spPr bwMode="auto">
              <a:xfrm>
                <a:off x="960" y="96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0" name="Line 113"/>
              <p:cNvSpPr>
                <a:spLocks noChangeShapeType="1"/>
              </p:cNvSpPr>
              <p:nvPr/>
            </p:nvSpPr>
            <p:spPr bwMode="auto">
              <a:xfrm>
                <a:off x="1056" y="96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484" name="Line 114"/>
            <p:cNvSpPr>
              <a:spLocks noChangeShapeType="1"/>
            </p:cNvSpPr>
            <p:nvPr/>
          </p:nvSpPr>
          <p:spPr bwMode="auto">
            <a:xfrm flipV="1">
              <a:off x="8382000" y="1920875"/>
              <a:ext cx="522288" cy="47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 rot="10800000">
              <a:off x="6274594" y="1394056"/>
              <a:ext cx="1280319" cy="206376"/>
            </a:xfrm>
            <a:custGeom>
              <a:avLst/>
              <a:gdLst>
                <a:gd name="T0" fmla="*/ 0 w 1008"/>
                <a:gd name="T1" fmla="*/ 152 h 152"/>
                <a:gd name="T2" fmla="*/ 480 w 1008"/>
                <a:gd name="T3" fmla="*/ 8 h 152"/>
                <a:gd name="T4" fmla="*/ 1008 w 1008"/>
                <a:gd name="T5" fmla="*/ 104 h 152"/>
                <a:gd name="T6" fmla="*/ 0 60000 65536"/>
                <a:gd name="T7" fmla="*/ 0 60000 65536"/>
                <a:gd name="T8" fmla="*/ 0 60000 65536"/>
                <a:gd name="T9" fmla="*/ 0 w 1008"/>
                <a:gd name="T10" fmla="*/ 0 h 152"/>
                <a:gd name="T11" fmla="*/ 1008 w 1008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152">
                  <a:moveTo>
                    <a:pt x="0" y="152"/>
                  </a:moveTo>
                  <a:cubicBezTo>
                    <a:pt x="156" y="84"/>
                    <a:pt x="312" y="16"/>
                    <a:pt x="480" y="8"/>
                  </a:cubicBezTo>
                  <a:cubicBezTo>
                    <a:pt x="648" y="0"/>
                    <a:pt x="828" y="52"/>
                    <a:pt x="1008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962400" y="1981200"/>
            <a:ext cx="457200" cy="304800"/>
          </a:xfrm>
          <a:prstGeom prst="ellipse">
            <a:avLst/>
          </a:prstGeom>
          <a:solidFill>
            <a:srgbClr val="0000FF">
              <a:alpha val="39999"/>
            </a:srgbClr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191000" y="1036638"/>
            <a:ext cx="744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000" i="1"/>
              <a:t>W</a:t>
            </a:r>
            <a:r>
              <a:rPr lang="de-DE" sz="2000" i="1" baseline="-25000"/>
              <a:t>0</a:t>
            </a:r>
            <a:r>
              <a:rPr lang="de-DE" sz="2000" i="1"/>
              <a:t>(z)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5257800" y="2133600"/>
            <a:ext cx="2130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5800" y="3048000"/>
            <a:ext cx="7924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latin typeface="Textile" charset="0"/>
              </a:rPr>
              <a:t>Model</a:t>
            </a:r>
            <a:r>
              <a:rPr lang="de-DE" sz="2000" b="1" dirty="0">
                <a:latin typeface="Textile" charset="0"/>
              </a:rPr>
              <a:t>:</a:t>
            </a:r>
            <a:endParaRPr lang="de-DE" sz="2000" dirty="0">
              <a:latin typeface="Textile" charset="0"/>
            </a:endParaRPr>
          </a:p>
          <a:p>
            <a:pPr>
              <a:spcBef>
                <a:spcPct val="50000"/>
              </a:spcBef>
            </a:pPr>
            <a:r>
              <a:rPr lang="de-DE" sz="2000" dirty="0"/>
              <a:t>A </a:t>
            </a:r>
            <a:r>
              <a:rPr lang="de-DE" sz="2000" dirty="0" err="1">
                <a:solidFill>
                  <a:srgbClr val="0000FF"/>
                </a:solidFill>
              </a:rPr>
              <a:t>particle</a:t>
            </a:r>
            <a:r>
              <a:rPr lang="de-DE" sz="2000" dirty="0"/>
              <a:t> </a:t>
            </a:r>
            <a:r>
              <a:rPr lang="de-DE" sz="2000" b="1" i="1" dirty="0">
                <a:solidFill>
                  <a:srgbClr val="0000FF"/>
                </a:solidFill>
              </a:rPr>
              <a:t>q</a:t>
            </a:r>
            <a:r>
              <a:rPr lang="de-DE" sz="2000" dirty="0" smtClean="0"/>
              <a:t> </a:t>
            </a:r>
            <a:r>
              <a:rPr lang="de-DE" sz="2000" dirty="0" err="1" smtClean="0"/>
              <a:t>going</a:t>
            </a:r>
            <a:r>
              <a:rPr lang="de-DE" sz="2000" dirty="0" smtClean="0"/>
              <a:t> </a:t>
            </a:r>
            <a:r>
              <a:rPr lang="de-DE" sz="2000" dirty="0" err="1" smtClean="0"/>
              <a:t>through</a:t>
            </a:r>
            <a:r>
              <a:rPr lang="de-DE" sz="2000" dirty="0" smtClean="0"/>
              <a:t> a </a:t>
            </a:r>
            <a:r>
              <a:rPr lang="de-DE" sz="2000" dirty="0" err="1" smtClean="0"/>
              <a:t>device</a:t>
            </a:r>
            <a:r>
              <a:rPr lang="de-DE" sz="2000" dirty="0" smtClean="0"/>
              <a:t> of </a:t>
            </a:r>
            <a:r>
              <a:rPr lang="de-DE" sz="2000" dirty="0" err="1" smtClean="0"/>
              <a:t>length</a:t>
            </a:r>
            <a:r>
              <a:rPr lang="de-DE" sz="2000" dirty="0" smtClean="0"/>
              <a:t> L, </a:t>
            </a:r>
            <a:r>
              <a:rPr lang="de-DE" sz="2000" b="1" i="1" dirty="0" smtClean="0"/>
              <a:t>s (0,L),</a:t>
            </a:r>
            <a:r>
              <a:rPr lang="de-DE" sz="2000" dirty="0" smtClean="0"/>
              <a:t> </a:t>
            </a:r>
            <a:r>
              <a:rPr lang="de-DE" sz="2000" dirty="0" err="1" smtClean="0"/>
              <a:t>leaves</a:t>
            </a:r>
            <a:r>
              <a:rPr lang="de-DE" sz="2000" dirty="0" smtClean="0"/>
              <a:t> </a:t>
            </a:r>
            <a:r>
              <a:rPr lang="de-DE" sz="2000" dirty="0" err="1" smtClean="0"/>
              <a:t>behind</a:t>
            </a:r>
            <a:r>
              <a:rPr lang="de-DE" sz="2000" dirty="0" smtClean="0"/>
              <a:t> </a:t>
            </a:r>
            <a:r>
              <a:rPr lang="de-DE" sz="2000" dirty="0"/>
              <a:t>an </a:t>
            </a:r>
            <a:r>
              <a:rPr lang="de-DE" sz="2000" dirty="0" err="1"/>
              <a:t>oscillating</a:t>
            </a:r>
            <a:r>
              <a:rPr lang="de-DE" sz="2000" dirty="0"/>
              <a:t> </a:t>
            </a:r>
            <a:r>
              <a:rPr lang="de-DE" sz="2000" dirty="0" err="1" smtClean="0"/>
              <a:t>field</a:t>
            </a:r>
            <a:r>
              <a:rPr lang="de-DE" sz="2000" dirty="0" smtClean="0"/>
              <a:t> </a:t>
            </a:r>
            <a:r>
              <a:rPr lang="de-DE" sz="2000" dirty="0"/>
              <a:t>and a </a:t>
            </a:r>
            <a:r>
              <a:rPr lang="de-DE" sz="2000" dirty="0">
                <a:solidFill>
                  <a:srgbClr val="FF0000"/>
                </a:solidFill>
              </a:rPr>
              <a:t>probe </a:t>
            </a:r>
            <a:r>
              <a:rPr lang="de-DE" sz="2000" dirty="0" err="1">
                <a:solidFill>
                  <a:srgbClr val="FF0000"/>
                </a:solidFill>
              </a:rPr>
              <a:t>charge</a:t>
            </a:r>
            <a:r>
              <a:rPr lang="de-DE" sz="2000" dirty="0"/>
              <a:t> </a:t>
            </a:r>
            <a:r>
              <a:rPr lang="de-DE" sz="2000" b="1" i="1" dirty="0">
                <a:solidFill>
                  <a:srgbClr val="FF0000"/>
                </a:solidFill>
              </a:rPr>
              <a:t>e</a:t>
            </a:r>
            <a:r>
              <a:rPr lang="de-DE" sz="2000" dirty="0"/>
              <a:t> at distance </a:t>
            </a:r>
            <a:r>
              <a:rPr lang="de-DE" sz="2000" b="1" i="1" dirty="0"/>
              <a:t>z</a:t>
            </a:r>
            <a:r>
              <a:rPr lang="de-DE" sz="2000" dirty="0"/>
              <a:t> </a:t>
            </a:r>
            <a:r>
              <a:rPr lang="de-DE" sz="2000" dirty="0" err="1"/>
              <a:t>feels</a:t>
            </a:r>
            <a:r>
              <a:rPr lang="de-DE" sz="2000" dirty="0"/>
              <a:t> </a:t>
            </a:r>
            <a:r>
              <a:rPr lang="de-DE" sz="2000" dirty="0" smtClean="0"/>
              <a:t>a force as a </a:t>
            </a:r>
            <a:r>
              <a:rPr lang="de-DE" sz="2000" dirty="0" err="1" smtClean="0"/>
              <a:t>result</a:t>
            </a:r>
            <a:r>
              <a:rPr lang="de-DE" sz="2000" dirty="0" smtClean="0"/>
              <a:t>. </a:t>
            </a:r>
            <a:r>
              <a:rPr lang="de-DE" sz="2000" dirty="0" err="1"/>
              <a:t>The</a:t>
            </a:r>
            <a:r>
              <a:rPr lang="de-DE" sz="2000" dirty="0"/>
              <a:t> integral of </a:t>
            </a:r>
            <a:r>
              <a:rPr lang="de-DE" sz="2000" dirty="0" err="1"/>
              <a:t>this</a:t>
            </a:r>
            <a:r>
              <a:rPr lang="de-DE" sz="2000" dirty="0"/>
              <a:t> force </a:t>
            </a:r>
            <a:r>
              <a:rPr lang="de-DE" sz="2000" dirty="0" err="1"/>
              <a:t>over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device</a:t>
            </a:r>
            <a:r>
              <a:rPr lang="de-DE" sz="2000" dirty="0" smtClean="0"/>
              <a:t> </a:t>
            </a:r>
            <a:r>
              <a:rPr lang="de-DE" sz="2000" dirty="0" err="1" smtClean="0"/>
              <a:t>defines</a:t>
            </a:r>
            <a:r>
              <a:rPr lang="de-DE" sz="2000" dirty="0" smtClean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b="1" i="1" dirty="0" err="1"/>
              <a:t>wake</a:t>
            </a:r>
            <a:r>
              <a:rPr lang="de-DE" sz="2000" b="1" i="1" dirty="0"/>
              <a:t> </a:t>
            </a:r>
            <a:r>
              <a:rPr lang="de-DE" sz="2000" b="1" i="1" dirty="0" err="1"/>
              <a:t>field</a:t>
            </a:r>
            <a:r>
              <a:rPr lang="de-DE" sz="2000" dirty="0"/>
              <a:t> and</a:t>
            </a:r>
            <a:r>
              <a:rPr lang="de-DE" sz="2000" dirty="0" smtClean="0"/>
              <a:t> </a:t>
            </a:r>
            <a:r>
              <a:rPr lang="de-DE" sz="2000" dirty="0" err="1" smtClean="0"/>
              <a:t>its</a:t>
            </a:r>
            <a:r>
              <a:rPr lang="de-DE" sz="2000" dirty="0" smtClean="0"/>
              <a:t> </a:t>
            </a:r>
            <a:r>
              <a:rPr lang="de-DE" sz="2000" dirty="0" err="1"/>
              <a:t>Fourier</a:t>
            </a:r>
            <a:r>
              <a:rPr lang="de-DE" sz="2000" dirty="0"/>
              <a:t> </a:t>
            </a:r>
            <a:r>
              <a:rPr lang="de-DE" sz="2000" dirty="0" err="1" smtClean="0"/>
              <a:t>transform</a:t>
            </a:r>
            <a:r>
              <a:rPr lang="de-DE" sz="2000" dirty="0" smtClean="0"/>
              <a:t> </a:t>
            </a:r>
            <a:r>
              <a:rPr lang="de-DE" sz="2000" dirty="0" err="1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called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b="1" i="1" dirty="0" err="1"/>
              <a:t>impedance</a:t>
            </a:r>
            <a:r>
              <a:rPr lang="de-DE" sz="2000" b="1" i="1" dirty="0"/>
              <a:t> of </a:t>
            </a:r>
            <a:r>
              <a:rPr lang="de-DE" sz="2000" b="1" i="1" dirty="0" err="1"/>
              <a:t>the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device</a:t>
            </a:r>
            <a:r>
              <a:rPr lang="de-DE" sz="2000" b="1" i="1" dirty="0" smtClean="0"/>
              <a:t> of </a:t>
            </a:r>
            <a:r>
              <a:rPr lang="de-DE" sz="2000" b="1" i="1" dirty="0" err="1"/>
              <a:t>length</a:t>
            </a:r>
            <a:r>
              <a:rPr lang="de-DE" sz="2000" b="1" i="1" dirty="0"/>
              <a:t> L</a:t>
            </a:r>
            <a:r>
              <a:rPr lang="de-DE" sz="2000" dirty="0"/>
              <a:t>.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4267200" y="21796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000" i="1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19465" name="Oval 11"/>
          <p:cNvSpPr>
            <a:spLocks noChangeArrowheads="1"/>
          </p:cNvSpPr>
          <p:nvPr/>
        </p:nvSpPr>
        <p:spPr bwMode="auto">
          <a:xfrm>
            <a:off x="1752600" y="20574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1905000" y="91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2895600" y="503238"/>
            <a:ext cx="28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000" i="1"/>
              <a:t>z</a:t>
            </a: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1812925" y="2163763"/>
            <a:ext cx="29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000" i="1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19469" name="Picture 15" descr="image-30.pdf                                                   00168058Macintosh HD                   BC25E8C6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7916" y="5706550"/>
            <a:ext cx="4103367" cy="6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6" descr="image-50.pdf                                                   001B0B13Macintosh HD                   BC25E8C6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1" y="4876800"/>
            <a:ext cx="2911461" cy="6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7" descr="image-51.pdf                                                   001B0B13Macintosh HD                   BC25E8C6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876800"/>
            <a:ext cx="3168768" cy="6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Line 18"/>
          <p:cNvSpPr>
            <a:spLocks noChangeShapeType="1"/>
          </p:cNvSpPr>
          <p:nvPr/>
        </p:nvSpPr>
        <p:spPr bwMode="auto">
          <a:xfrm>
            <a:off x="381000" y="2133600"/>
            <a:ext cx="54102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6781800" y="2076450"/>
            <a:ext cx="28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000" i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47594" y="6342063"/>
            <a:ext cx="2133600" cy="365125"/>
          </a:xfrm>
        </p:spPr>
        <p:txBody>
          <a:bodyPr/>
          <a:lstStyle/>
          <a:p>
            <a:fld id="{82766D12-9BFA-2245-A0E6-DB6DA1F9E6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4901" y="182385"/>
            <a:ext cx="342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/>
                <a:cs typeface="Trajan Pro"/>
              </a:rPr>
              <a:t>Wake fields (impedances)</a:t>
            </a:r>
            <a:endParaRPr lang="en-US" dirty="0">
              <a:latin typeface="Trajan Pro"/>
              <a:cs typeface="Trajan Pro"/>
            </a:endParaRPr>
          </a:p>
        </p:txBody>
      </p:sp>
      <p:grpSp>
        <p:nvGrpSpPr>
          <p:cNvPr id="28" name="Group 1043"/>
          <p:cNvGrpSpPr>
            <a:grpSpLocks/>
          </p:cNvGrpSpPr>
          <p:nvPr/>
        </p:nvGrpSpPr>
        <p:grpSpPr bwMode="auto">
          <a:xfrm>
            <a:off x="6471283" y="381000"/>
            <a:ext cx="1447800" cy="381000"/>
            <a:chOff x="2784" y="1680"/>
            <a:chExt cx="912" cy="240"/>
          </a:xfrm>
        </p:grpSpPr>
        <p:sp>
          <p:nvSpPr>
            <p:cNvPr id="36" name="Line 1038"/>
            <p:cNvSpPr>
              <a:spLocks noChangeShapeType="1"/>
            </p:cNvSpPr>
            <p:nvPr/>
          </p:nvSpPr>
          <p:spPr bwMode="auto">
            <a:xfrm>
              <a:off x="2784" y="1920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1039"/>
            <p:cNvSpPr>
              <a:spLocks noChangeShapeType="1"/>
            </p:cNvSpPr>
            <p:nvPr/>
          </p:nvSpPr>
          <p:spPr bwMode="auto">
            <a:xfrm>
              <a:off x="3168" y="168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1040"/>
            <p:cNvSpPr>
              <a:spLocks noChangeShapeType="1"/>
            </p:cNvSpPr>
            <p:nvPr/>
          </p:nvSpPr>
          <p:spPr bwMode="auto">
            <a:xfrm>
              <a:off x="3168" y="1680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041"/>
            <p:cNvSpPr>
              <a:spLocks noChangeShapeType="1"/>
            </p:cNvSpPr>
            <p:nvPr/>
          </p:nvSpPr>
          <p:spPr bwMode="auto">
            <a:xfrm>
              <a:off x="3312" y="168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042"/>
            <p:cNvSpPr>
              <a:spLocks noChangeShapeType="1"/>
            </p:cNvSpPr>
            <p:nvPr/>
          </p:nvSpPr>
          <p:spPr bwMode="auto">
            <a:xfrm>
              <a:off x="3312" y="1920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1044"/>
          <p:cNvGrpSpPr>
            <a:grpSpLocks/>
          </p:cNvGrpSpPr>
          <p:nvPr/>
        </p:nvGrpSpPr>
        <p:grpSpPr bwMode="auto">
          <a:xfrm flipV="1">
            <a:off x="6471283" y="990600"/>
            <a:ext cx="1447800" cy="381000"/>
            <a:chOff x="2784" y="1680"/>
            <a:chExt cx="912" cy="240"/>
          </a:xfrm>
        </p:grpSpPr>
        <p:sp>
          <p:nvSpPr>
            <p:cNvPr id="31" name="Line 1045"/>
            <p:cNvSpPr>
              <a:spLocks noChangeShapeType="1"/>
            </p:cNvSpPr>
            <p:nvPr/>
          </p:nvSpPr>
          <p:spPr bwMode="auto">
            <a:xfrm>
              <a:off x="2784" y="1920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046"/>
            <p:cNvSpPr>
              <a:spLocks noChangeShapeType="1"/>
            </p:cNvSpPr>
            <p:nvPr/>
          </p:nvSpPr>
          <p:spPr bwMode="auto">
            <a:xfrm>
              <a:off x="3168" y="168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047"/>
            <p:cNvSpPr>
              <a:spLocks noChangeShapeType="1"/>
            </p:cNvSpPr>
            <p:nvPr/>
          </p:nvSpPr>
          <p:spPr bwMode="auto">
            <a:xfrm>
              <a:off x="3168" y="1680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048"/>
            <p:cNvSpPr>
              <a:spLocks noChangeShapeType="1"/>
            </p:cNvSpPr>
            <p:nvPr/>
          </p:nvSpPr>
          <p:spPr bwMode="auto">
            <a:xfrm>
              <a:off x="3312" y="168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049"/>
            <p:cNvSpPr>
              <a:spLocks noChangeShapeType="1"/>
            </p:cNvSpPr>
            <p:nvPr/>
          </p:nvSpPr>
          <p:spPr bwMode="auto">
            <a:xfrm>
              <a:off x="3312" y="1920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Line 1053"/>
          <p:cNvSpPr>
            <a:spLocks noChangeShapeType="1"/>
          </p:cNvSpPr>
          <p:nvPr/>
        </p:nvSpPr>
        <p:spPr bwMode="auto">
          <a:xfrm>
            <a:off x="5937883" y="7620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054"/>
          <p:cNvSpPr>
            <a:spLocks noChangeShapeType="1"/>
          </p:cNvSpPr>
          <p:nvPr/>
        </p:nvSpPr>
        <p:spPr bwMode="auto">
          <a:xfrm>
            <a:off x="5861683" y="9906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055"/>
          <p:cNvSpPr>
            <a:spLocks noChangeShapeType="1"/>
          </p:cNvSpPr>
          <p:nvPr/>
        </p:nvSpPr>
        <p:spPr bwMode="auto">
          <a:xfrm>
            <a:off x="7919083" y="9906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056"/>
          <p:cNvSpPr>
            <a:spLocks noChangeShapeType="1"/>
          </p:cNvSpPr>
          <p:nvPr/>
        </p:nvSpPr>
        <p:spPr bwMode="auto">
          <a:xfrm>
            <a:off x="7842883" y="7620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lternate Process 40"/>
          <p:cNvSpPr/>
          <p:nvPr/>
        </p:nvSpPr>
        <p:spPr>
          <a:xfrm>
            <a:off x="5638800" y="182385"/>
            <a:ext cx="3124200" cy="1646415"/>
          </a:xfrm>
          <a:prstGeom prst="flowChartAlternate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7887451" y="790012"/>
            <a:ext cx="206375" cy="152400"/>
          </a:xfrm>
          <a:prstGeom prst="ellipse">
            <a:avLst/>
          </a:prstGeom>
          <a:solidFill>
            <a:srgbClr val="0000FF">
              <a:alpha val="39999"/>
            </a:srgbClr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1"/>
          <p:cNvSpPr>
            <a:spLocks noChangeArrowheads="1"/>
          </p:cNvSpPr>
          <p:nvPr/>
        </p:nvSpPr>
        <p:spPr bwMode="auto">
          <a:xfrm>
            <a:off x="7117514" y="830968"/>
            <a:ext cx="152400" cy="6990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6511604" y="866212"/>
            <a:ext cx="2130425" cy="0"/>
          </a:xfrm>
          <a:prstGeom prst="line">
            <a:avLst/>
          </a:prstGeom>
          <a:noFill/>
          <a:ln w="3175" cap="flat" cmpd="sng" algn="ctr">
            <a:solidFill>
              <a:srgbClr val="0000FF"/>
            </a:solidFill>
            <a:prstDash val="dash"/>
            <a:round/>
            <a:headEnd type="none" w="med" len="med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7058658" y="1528336"/>
            <a:ext cx="250825" cy="1588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82558" y="1571217"/>
            <a:ext cx="238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</a:t>
            </a:r>
            <a:endParaRPr lang="en-US" sz="1000" dirty="0"/>
          </a:p>
        </p:txBody>
      </p:sp>
      <p:pic>
        <p:nvPicPr>
          <p:cNvPr id="48" name="Picture 47" descr="Broad-ba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184564" y="1130444"/>
            <a:ext cx="3048000" cy="191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976255" y="2326366"/>
            <a:ext cx="457200" cy="304800"/>
          </a:xfrm>
          <a:prstGeom prst="ellipse">
            <a:avLst/>
          </a:prstGeom>
          <a:solidFill>
            <a:srgbClr val="0000FF">
              <a:alpha val="39999"/>
            </a:srgbClr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204855" y="1381804"/>
            <a:ext cx="744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000" i="1"/>
              <a:t>W</a:t>
            </a:r>
            <a:r>
              <a:rPr lang="de-DE" sz="2000" i="1" baseline="-25000"/>
              <a:t>0</a:t>
            </a:r>
            <a:r>
              <a:rPr lang="de-DE" sz="2000" i="1"/>
              <a:t>(z)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5271655" y="2478766"/>
            <a:ext cx="2130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5800" y="3048000"/>
            <a:ext cx="7924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>
                <a:latin typeface="Textile" charset="0"/>
              </a:rPr>
              <a:t>Model (</a:t>
            </a:r>
            <a:r>
              <a:rPr lang="de-DE" sz="2000" dirty="0" err="1" smtClean="0">
                <a:latin typeface="Textile" charset="0"/>
              </a:rPr>
              <a:t>cont‘s</a:t>
            </a:r>
            <a:r>
              <a:rPr lang="de-DE" sz="2000" dirty="0" smtClean="0">
                <a:latin typeface="Textile" charset="0"/>
              </a:rPr>
              <a:t>)</a:t>
            </a:r>
            <a:r>
              <a:rPr lang="de-DE" sz="2000" b="1" dirty="0" smtClean="0">
                <a:latin typeface="Textile" charset="0"/>
              </a:rPr>
              <a:t>:</a:t>
            </a:r>
            <a:endParaRPr lang="de-DE" sz="2000" dirty="0" smtClean="0">
              <a:latin typeface="Textile" charset="0"/>
            </a:endParaRPr>
          </a:p>
          <a:p>
            <a:pPr>
              <a:spcBef>
                <a:spcPct val="50000"/>
              </a:spcBef>
            </a:pP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device</a:t>
            </a:r>
            <a:r>
              <a:rPr lang="de-DE" sz="2000" dirty="0" smtClean="0"/>
              <a:t> of </a:t>
            </a:r>
            <a:r>
              <a:rPr lang="de-DE" sz="2000" dirty="0" err="1" smtClean="0"/>
              <a:t>length</a:t>
            </a:r>
            <a:r>
              <a:rPr lang="de-DE" sz="2000" dirty="0" smtClean="0"/>
              <a:t> L </a:t>
            </a:r>
            <a:r>
              <a:rPr lang="de-DE" sz="2000" dirty="0" err="1" smtClean="0"/>
              <a:t>can</a:t>
            </a:r>
            <a:r>
              <a:rPr lang="de-DE" sz="2000" dirty="0" smtClean="0"/>
              <a:t> also </a:t>
            </a:r>
            <a:r>
              <a:rPr lang="de-DE" sz="2000" dirty="0" err="1" smtClean="0"/>
              <a:t>be</a:t>
            </a:r>
            <a:r>
              <a:rPr lang="de-DE" sz="2000" dirty="0" smtClean="0"/>
              <a:t> a </a:t>
            </a:r>
            <a:r>
              <a:rPr lang="de-DE" sz="2000" dirty="0" err="1" smtClean="0"/>
              <a:t>segment</a:t>
            </a:r>
            <a:r>
              <a:rPr lang="de-DE" sz="2000" dirty="0" smtClean="0"/>
              <a:t> of </a:t>
            </a:r>
            <a:r>
              <a:rPr lang="de-DE" sz="2000" dirty="0" err="1" smtClean="0"/>
              <a:t>accelerator</a:t>
            </a:r>
            <a:r>
              <a:rPr lang="de-DE" sz="2000" dirty="0" smtClean="0"/>
              <a:t> (</a:t>
            </a:r>
            <a:r>
              <a:rPr lang="de-DE" sz="2000" dirty="0" err="1" smtClean="0"/>
              <a:t>defined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simple </a:t>
            </a:r>
            <a:r>
              <a:rPr lang="de-DE" sz="2000" dirty="0" err="1" smtClean="0"/>
              <a:t>beam</a:t>
            </a:r>
            <a:r>
              <a:rPr lang="de-DE" sz="2000" dirty="0" smtClean="0"/>
              <a:t> </a:t>
            </a:r>
            <a:r>
              <a:rPr lang="de-DE" sz="2000" dirty="0" err="1" smtClean="0"/>
              <a:t>pipe</a:t>
            </a:r>
            <a:r>
              <a:rPr lang="de-DE" sz="2000" dirty="0" smtClean="0"/>
              <a:t>) and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wake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generated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finite </a:t>
            </a:r>
            <a:r>
              <a:rPr lang="de-DE" sz="2000" dirty="0" err="1" smtClean="0"/>
              <a:t>conductivity</a:t>
            </a:r>
            <a:r>
              <a:rPr lang="de-DE" sz="2000" dirty="0" smtClean="0"/>
              <a:t> of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pipe</a:t>
            </a:r>
            <a:r>
              <a:rPr lang="de-DE" sz="2000" dirty="0" smtClean="0"/>
              <a:t> material. In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case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wake</a:t>
            </a:r>
            <a:r>
              <a:rPr lang="de-DE" sz="2000" dirty="0" smtClean="0"/>
              <a:t> </a:t>
            </a:r>
            <a:r>
              <a:rPr lang="de-DE" sz="2000" dirty="0" err="1" smtClean="0"/>
              <a:t>field</a:t>
            </a:r>
            <a:r>
              <a:rPr lang="de-DE" sz="2000" dirty="0" smtClean="0"/>
              <a:t> and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impedance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said</a:t>
            </a:r>
            <a:r>
              <a:rPr lang="de-DE" sz="2000" dirty="0" smtClean="0"/>
              <a:t> to </a:t>
            </a:r>
            <a:r>
              <a:rPr lang="de-DE" sz="2000" dirty="0" err="1" smtClean="0"/>
              <a:t>be</a:t>
            </a:r>
            <a:r>
              <a:rPr lang="de-DE" sz="2000" dirty="0" smtClean="0"/>
              <a:t> of </a:t>
            </a:r>
            <a:r>
              <a:rPr lang="de-DE" sz="2000" b="1" dirty="0" err="1" smtClean="0"/>
              <a:t>resistive</a:t>
            </a:r>
            <a:r>
              <a:rPr lang="de-DE" sz="2000" b="1" dirty="0" smtClean="0"/>
              <a:t> wall </a:t>
            </a:r>
            <a:r>
              <a:rPr lang="de-DE" sz="2000" dirty="0" err="1" smtClean="0"/>
              <a:t>type</a:t>
            </a:r>
            <a:r>
              <a:rPr lang="de-DE" sz="2000" dirty="0" smtClean="0"/>
              <a:t> and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integration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done</a:t>
            </a:r>
            <a:r>
              <a:rPr lang="de-DE" sz="2000" dirty="0" smtClean="0"/>
              <a:t> </a:t>
            </a:r>
            <a:r>
              <a:rPr lang="de-DE" sz="2000" dirty="0" err="1" smtClean="0"/>
              <a:t>over</a:t>
            </a:r>
            <a:r>
              <a:rPr lang="de-DE" sz="2000" dirty="0" smtClean="0"/>
              <a:t> L=2</a:t>
            </a:r>
            <a:r>
              <a:rPr lang="de-DE" sz="2000" dirty="0" smtClean="0">
                <a:latin typeface="Symbol" charset="2"/>
                <a:cs typeface="Symbol" charset="2"/>
              </a:rPr>
              <a:t>p</a:t>
            </a:r>
            <a:r>
              <a:rPr lang="de-DE" sz="2000" dirty="0" smtClean="0"/>
              <a:t> R</a:t>
            </a:r>
            <a:endParaRPr lang="de-DE" sz="2000" dirty="0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4281055" y="252480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000" i="1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19465" name="Oval 11"/>
          <p:cNvSpPr>
            <a:spLocks noChangeArrowheads="1"/>
          </p:cNvSpPr>
          <p:nvPr/>
        </p:nvSpPr>
        <p:spPr bwMode="auto">
          <a:xfrm>
            <a:off x="1766455" y="2402566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1918855" y="1259566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2909455" y="848404"/>
            <a:ext cx="28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000" i="1"/>
              <a:t>z</a:t>
            </a: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1826780" y="2508929"/>
            <a:ext cx="29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000" i="1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19469" name="Picture 15" descr="image-30.pdf                                                   00168058Macintosh HD                   BC25E8C6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7916" y="5706550"/>
            <a:ext cx="4103367" cy="6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6" descr="image-50.pdf                                                   001B0B13Macintosh HD                   BC25E8C6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1" y="4876800"/>
            <a:ext cx="2911461" cy="6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7" descr="image-51.pdf                                                   001B0B13Macintosh HD                   BC25E8C6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876800"/>
            <a:ext cx="3168768" cy="6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Line 18"/>
          <p:cNvSpPr>
            <a:spLocks noChangeShapeType="1"/>
          </p:cNvSpPr>
          <p:nvPr/>
        </p:nvSpPr>
        <p:spPr bwMode="auto">
          <a:xfrm>
            <a:off x="394855" y="2478766"/>
            <a:ext cx="54102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6795655" y="2421616"/>
            <a:ext cx="28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000" i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47594" y="6342063"/>
            <a:ext cx="2133600" cy="365125"/>
          </a:xfrm>
        </p:spPr>
        <p:txBody>
          <a:bodyPr/>
          <a:lstStyle/>
          <a:p>
            <a:fld id="{82766D12-9BFA-2245-A0E6-DB6DA1F9E6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4901" y="182385"/>
            <a:ext cx="342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/>
                <a:cs typeface="Trajan Pro"/>
              </a:rPr>
              <a:t>Wake fields (impedances)</a:t>
            </a:r>
            <a:endParaRPr lang="en-US" dirty="0">
              <a:latin typeface="Trajan Pro"/>
              <a:cs typeface="Trajan Pro"/>
            </a:endParaRPr>
          </a:p>
        </p:txBody>
      </p:sp>
      <p:sp>
        <p:nvSpPr>
          <p:cNvPr id="22" name="Line 1034"/>
          <p:cNvSpPr>
            <a:spLocks noChangeShapeType="1"/>
          </p:cNvSpPr>
          <p:nvPr/>
        </p:nvSpPr>
        <p:spPr bwMode="auto">
          <a:xfrm>
            <a:off x="5920581" y="749300"/>
            <a:ext cx="2413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035"/>
          <p:cNvSpPr>
            <a:spLocks noChangeShapeType="1"/>
          </p:cNvSpPr>
          <p:nvPr/>
        </p:nvSpPr>
        <p:spPr bwMode="auto">
          <a:xfrm>
            <a:off x="5920581" y="1050925"/>
            <a:ext cx="2413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057"/>
          <p:cNvSpPr>
            <a:spLocks noChangeShapeType="1"/>
          </p:cNvSpPr>
          <p:nvPr/>
        </p:nvSpPr>
        <p:spPr bwMode="auto">
          <a:xfrm>
            <a:off x="8206581" y="10541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058"/>
          <p:cNvSpPr>
            <a:spLocks noChangeShapeType="1"/>
          </p:cNvSpPr>
          <p:nvPr/>
        </p:nvSpPr>
        <p:spPr bwMode="auto">
          <a:xfrm>
            <a:off x="8282781" y="7493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059"/>
          <p:cNvSpPr>
            <a:spLocks noChangeShapeType="1"/>
          </p:cNvSpPr>
          <p:nvPr/>
        </p:nvSpPr>
        <p:spPr bwMode="auto">
          <a:xfrm>
            <a:off x="5234781" y="10541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060"/>
          <p:cNvSpPr>
            <a:spLocks noChangeShapeType="1"/>
          </p:cNvSpPr>
          <p:nvPr/>
        </p:nvSpPr>
        <p:spPr bwMode="auto">
          <a:xfrm>
            <a:off x="5310981" y="7493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lternate Process 28"/>
          <p:cNvSpPr/>
          <p:nvPr/>
        </p:nvSpPr>
        <p:spPr>
          <a:xfrm>
            <a:off x="5047853" y="381415"/>
            <a:ext cx="4033043" cy="1195816"/>
          </a:xfrm>
          <a:prstGeom prst="flowChartAlternate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7338504" y="826923"/>
            <a:ext cx="206375" cy="152400"/>
          </a:xfrm>
          <a:prstGeom prst="ellipse">
            <a:avLst/>
          </a:prstGeom>
          <a:solidFill>
            <a:srgbClr val="0000FF">
              <a:alpha val="39999"/>
            </a:srgbClr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6668799" y="861875"/>
            <a:ext cx="152400" cy="6990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6340644" y="917426"/>
            <a:ext cx="2130425" cy="0"/>
          </a:xfrm>
          <a:prstGeom prst="line">
            <a:avLst/>
          </a:prstGeom>
          <a:noFill/>
          <a:ln w="3175" cap="flat" cmpd="sng" algn="ctr">
            <a:solidFill>
              <a:srgbClr val="0000FF"/>
            </a:solidFill>
            <a:prstDash val="dash"/>
            <a:round/>
            <a:headEnd type="none" w="med" len="med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920581" y="1219200"/>
            <a:ext cx="2360613" cy="1588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63268" y="1220788"/>
            <a:ext cx="238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</a:t>
            </a:r>
            <a:endParaRPr lang="en-US" sz="1000" dirty="0"/>
          </a:p>
        </p:txBody>
      </p:sp>
      <p:pic>
        <p:nvPicPr>
          <p:cNvPr id="37" name="Picture 36" descr="Resistiv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08891" y="484866"/>
            <a:ext cx="3586018" cy="2097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7724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1900" dirty="0" err="1">
                <a:latin typeface="Baskerville" pitchFamily="-112" charset="0"/>
              </a:rPr>
              <a:t>The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full</a:t>
            </a:r>
            <a:r>
              <a:rPr lang="de-DE" sz="1900" dirty="0">
                <a:latin typeface="Baskerville" pitchFamily="-112" charset="0"/>
              </a:rPr>
              <a:t> ring </a:t>
            </a:r>
            <a:r>
              <a:rPr lang="de-DE" sz="1900" dirty="0" err="1">
                <a:latin typeface="Baskerville" pitchFamily="-112" charset="0"/>
              </a:rPr>
              <a:t>is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usually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modeled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with</a:t>
            </a:r>
            <a:r>
              <a:rPr lang="de-DE" sz="1900" dirty="0">
                <a:latin typeface="Baskerville" pitchFamily="-112" charset="0"/>
              </a:rPr>
              <a:t> a so </a:t>
            </a:r>
            <a:r>
              <a:rPr lang="de-DE" sz="1900" dirty="0" err="1">
                <a:latin typeface="Baskerville" pitchFamily="-112" charset="0"/>
              </a:rPr>
              <a:t>called</a:t>
            </a:r>
            <a:r>
              <a:rPr lang="de-DE" sz="1900" dirty="0" smtClean="0">
                <a:latin typeface="Baskerville" pitchFamily="-112" charset="0"/>
              </a:rPr>
              <a:t> </a:t>
            </a:r>
            <a:r>
              <a:rPr lang="de-DE" sz="1900" dirty="0" smtClean="0">
                <a:solidFill>
                  <a:srgbClr val="0000FF"/>
                </a:solidFill>
                <a:latin typeface="Baskerville" pitchFamily="-112" charset="0"/>
              </a:rPr>
              <a:t>total </a:t>
            </a:r>
            <a:r>
              <a:rPr lang="de-DE" sz="1900" dirty="0" err="1" smtClean="0">
                <a:solidFill>
                  <a:srgbClr val="0000FF"/>
                </a:solidFill>
                <a:latin typeface="Baskerville" pitchFamily="-112" charset="0"/>
              </a:rPr>
              <a:t>impedance</a:t>
            </a:r>
            <a:r>
              <a:rPr lang="de-DE" sz="1900" dirty="0" smtClean="0">
                <a:latin typeface="Baskerville" pitchFamily="-112" charset="0"/>
              </a:rPr>
              <a:t> </a:t>
            </a:r>
            <a:r>
              <a:rPr lang="de-DE" sz="1900" dirty="0" err="1" smtClean="0">
                <a:latin typeface="Baskerville" pitchFamily="-112" charset="0"/>
              </a:rPr>
              <a:t>made</a:t>
            </a:r>
            <a:r>
              <a:rPr lang="de-DE" sz="1900" dirty="0" smtClean="0">
                <a:latin typeface="Baskerville" pitchFamily="-112" charset="0"/>
              </a:rPr>
              <a:t> of </a:t>
            </a:r>
            <a:r>
              <a:rPr lang="de-DE" sz="1900" dirty="0" err="1">
                <a:latin typeface="Baskerville" pitchFamily="-112" charset="0"/>
              </a:rPr>
              <a:t>three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main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components</a:t>
            </a:r>
            <a:r>
              <a:rPr lang="de-DE" sz="1900" dirty="0">
                <a:latin typeface="Baskerville" pitchFamily="-112" charset="0"/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de-DE" sz="1900" dirty="0" err="1">
                <a:solidFill>
                  <a:srgbClr val="FF0000"/>
                </a:solidFill>
                <a:latin typeface="Baskerville" pitchFamily="-112" charset="0"/>
              </a:rPr>
              <a:t>Resistive</a:t>
            </a:r>
            <a:r>
              <a:rPr lang="de-DE" sz="1900" dirty="0">
                <a:solidFill>
                  <a:srgbClr val="FF0000"/>
                </a:solidFill>
                <a:latin typeface="Baskerville" pitchFamily="-112" charset="0"/>
              </a:rPr>
              <a:t> wall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impedance</a:t>
            </a:r>
            <a:endParaRPr lang="de-DE" sz="1900" dirty="0" smtClean="0">
              <a:latin typeface="Baskerville" pitchFamily="-112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de-DE" sz="1900" dirty="0" smtClean="0">
              <a:latin typeface="Baskerville" pitchFamily="-11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1900" dirty="0" err="1">
                <a:latin typeface="Baskerville" pitchFamily="-112" charset="0"/>
              </a:rPr>
              <a:t>Several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solidFill>
                  <a:srgbClr val="FF0000"/>
                </a:solidFill>
                <a:latin typeface="Baskerville" pitchFamily="-112" charset="0"/>
              </a:rPr>
              <a:t>narrow-band</a:t>
            </a:r>
            <a:r>
              <a:rPr lang="de-DE" sz="1900" dirty="0">
                <a:solidFill>
                  <a:srgbClr val="FF0000"/>
                </a:solidFill>
                <a:latin typeface="Baskerville" pitchFamily="-112" charset="0"/>
              </a:rPr>
              <a:t> </a:t>
            </a:r>
            <a:r>
              <a:rPr lang="de-DE" sz="1900" dirty="0" err="1">
                <a:solidFill>
                  <a:srgbClr val="FF0000"/>
                </a:solidFill>
                <a:latin typeface="Baskerville" pitchFamily="-112" charset="0"/>
              </a:rPr>
              <a:t>resonators</a:t>
            </a:r>
            <a:r>
              <a:rPr lang="de-DE" sz="1900" dirty="0">
                <a:latin typeface="Baskerville" pitchFamily="-112" charset="0"/>
              </a:rPr>
              <a:t> at </a:t>
            </a:r>
            <a:r>
              <a:rPr lang="de-DE" sz="1900" dirty="0" err="1">
                <a:latin typeface="Baskerville" pitchFamily="-112" charset="0"/>
              </a:rPr>
              <a:t>lower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frequencies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than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the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pipe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cutoff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frequency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i="1" dirty="0">
                <a:latin typeface="Baskerville" pitchFamily="-112" charset="0"/>
              </a:rPr>
              <a:t>c/</a:t>
            </a:r>
            <a:r>
              <a:rPr lang="de-DE" sz="1900" i="1" dirty="0" smtClean="0">
                <a:latin typeface="Baskerville" pitchFamily="-112" charset="0"/>
              </a:rPr>
              <a:t>b </a:t>
            </a:r>
            <a:r>
              <a:rPr lang="de-DE" sz="1900" dirty="0" smtClean="0">
                <a:latin typeface="Baskerville" pitchFamily="-112" charset="0"/>
              </a:rPr>
              <a:t>(</a:t>
            </a:r>
            <a:r>
              <a:rPr lang="de-DE" sz="1900" i="1" dirty="0" smtClean="0">
                <a:latin typeface="Baskerville" pitchFamily="-112" charset="0"/>
              </a:rPr>
              <a:t>b</a:t>
            </a:r>
            <a:r>
              <a:rPr lang="de-DE" sz="1900" dirty="0" smtClean="0">
                <a:latin typeface="Baskerville" pitchFamily="-112" charset="0"/>
              </a:rPr>
              <a:t> </a:t>
            </a:r>
            <a:r>
              <a:rPr lang="de-DE" sz="1900" dirty="0" err="1" smtClean="0">
                <a:latin typeface="Baskerville" pitchFamily="-112" charset="0"/>
              </a:rPr>
              <a:t>beam</a:t>
            </a:r>
            <a:r>
              <a:rPr lang="de-DE" sz="1900" dirty="0" smtClean="0">
                <a:latin typeface="Baskerville" pitchFamily="-112" charset="0"/>
              </a:rPr>
              <a:t> </a:t>
            </a:r>
            <a:r>
              <a:rPr lang="de-DE" sz="1900" dirty="0" err="1" smtClean="0">
                <a:latin typeface="Baskerville" pitchFamily="-112" charset="0"/>
              </a:rPr>
              <a:t>pipe</a:t>
            </a:r>
            <a:r>
              <a:rPr lang="de-DE" sz="1900" dirty="0" smtClean="0">
                <a:latin typeface="Baskerville" pitchFamily="-112" charset="0"/>
              </a:rPr>
              <a:t> </a:t>
            </a:r>
            <a:r>
              <a:rPr lang="de-DE" sz="1900" dirty="0" err="1" smtClean="0">
                <a:latin typeface="Baskerville" pitchFamily="-112" charset="0"/>
              </a:rPr>
              <a:t>radius</a:t>
            </a:r>
            <a:r>
              <a:rPr lang="de-DE" sz="1900" dirty="0" smtClean="0">
                <a:latin typeface="Baskerville" pitchFamily="-112" charset="0"/>
              </a:rPr>
              <a:t>)</a:t>
            </a:r>
            <a:endParaRPr lang="de-DE" sz="1900" i="1" dirty="0" smtClean="0">
              <a:latin typeface="Baskerville" pitchFamily="-11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1900" dirty="0" smtClean="0">
              <a:latin typeface="Baskerville" pitchFamily="-11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600" dirty="0" smtClean="0">
              <a:latin typeface="Baskerville" pitchFamily="-11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1900" dirty="0">
                <a:latin typeface="Baskerville" pitchFamily="-112" charset="0"/>
              </a:rPr>
              <a:t>One </a:t>
            </a:r>
            <a:r>
              <a:rPr lang="de-DE" sz="1900" dirty="0" err="1">
                <a:solidFill>
                  <a:srgbClr val="FF0000"/>
                </a:solidFill>
                <a:latin typeface="Baskerville" pitchFamily="-112" charset="0"/>
              </a:rPr>
              <a:t>broad</a:t>
            </a:r>
            <a:r>
              <a:rPr lang="de-DE" sz="1900" dirty="0">
                <a:solidFill>
                  <a:srgbClr val="FF0000"/>
                </a:solidFill>
                <a:latin typeface="Baskerville" pitchFamily="-112" charset="0"/>
              </a:rPr>
              <a:t> band </a:t>
            </a:r>
            <a:r>
              <a:rPr lang="de-DE" sz="1900" dirty="0" err="1">
                <a:solidFill>
                  <a:srgbClr val="FF0000"/>
                </a:solidFill>
                <a:latin typeface="Baskerville" pitchFamily="-112" charset="0"/>
              </a:rPr>
              <a:t>resonator</a:t>
            </a:r>
            <a:r>
              <a:rPr lang="de-DE" sz="1900" dirty="0">
                <a:solidFill>
                  <a:srgbClr val="FF0000"/>
                </a:solidFill>
                <a:latin typeface="Baskerville" pitchFamily="-112" charset="0"/>
              </a:rPr>
              <a:t> at </a:t>
            </a:r>
            <a:r>
              <a:rPr lang="de-DE" sz="1900" dirty="0" err="1">
                <a:solidFill>
                  <a:srgbClr val="FF0000"/>
                </a:solidFill>
                <a:latin typeface="Symbol" pitchFamily="-112" charset="2"/>
              </a:rPr>
              <a:t>w</a:t>
            </a:r>
            <a:r>
              <a:rPr lang="de-DE" sz="1900" baseline="-25000" dirty="0" err="1">
                <a:solidFill>
                  <a:srgbClr val="FF0000"/>
                </a:solidFill>
                <a:latin typeface="Baskerville" pitchFamily="-112" charset="0"/>
              </a:rPr>
              <a:t>r</a:t>
            </a:r>
            <a:r>
              <a:rPr lang="de-DE" sz="1900" dirty="0" err="1">
                <a:solidFill>
                  <a:srgbClr val="FF0000"/>
                </a:solidFill>
                <a:latin typeface="Baskerville" pitchFamily="-112" charset="0"/>
              </a:rPr>
              <a:t>~</a:t>
            </a:r>
            <a:r>
              <a:rPr lang="de-DE" sz="1900" i="1" dirty="0" err="1">
                <a:solidFill>
                  <a:srgbClr val="FF0000"/>
                </a:solidFill>
                <a:latin typeface="Baskerville" pitchFamily="-112" charset="0"/>
              </a:rPr>
              <a:t>c/b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modeling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the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rest</a:t>
            </a:r>
            <a:r>
              <a:rPr lang="de-DE" sz="1900" dirty="0">
                <a:latin typeface="Baskerville" pitchFamily="-112" charset="0"/>
              </a:rPr>
              <a:t> of </a:t>
            </a:r>
            <a:r>
              <a:rPr lang="de-DE" sz="1900" dirty="0" err="1">
                <a:latin typeface="Baskerville" pitchFamily="-112" charset="0"/>
              </a:rPr>
              <a:t>the</a:t>
            </a:r>
            <a:r>
              <a:rPr lang="de-DE" sz="1900" dirty="0">
                <a:latin typeface="Baskerville" pitchFamily="-112" charset="0"/>
              </a:rPr>
              <a:t> ring (</a:t>
            </a:r>
            <a:r>
              <a:rPr lang="de-DE" sz="1900" dirty="0" err="1">
                <a:latin typeface="Baskerville" pitchFamily="-112" charset="0"/>
              </a:rPr>
              <a:t>pipe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discontinuities</a:t>
            </a:r>
            <a:r>
              <a:rPr lang="de-DE" sz="1900" dirty="0">
                <a:latin typeface="Baskerville" pitchFamily="-112" charset="0"/>
              </a:rPr>
              <a:t>,</a:t>
            </a:r>
            <a:r>
              <a:rPr lang="de-DE" sz="1900" dirty="0" smtClean="0">
                <a:latin typeface="Baskerville" pitchFamily="-112" charset="0"/>
              </a:rPr>
              <a:t> </a:t>
            </a:r>
            <a:r>
              <a:rPr lang="de-DE" sz="1900" dirty="0" err="1" smtClean="0">
                <a:latin typeface="Baskerville" pitchFamily="-112" charset="0"/>
              </a:rPr>
              <a:t>tapers</a:t>
            </a:r>
            <a:r>
              <a:rPr lang="de-DE" sz="1900" dirty="0" smtClean="0">
                <a:latin typeface="Baskerville" pitchFamily="-112" charset="0"/>
              </a:rPr>
              <a:t>, </a:t>
            </a:r>
            <a:r>
              <a:rPr lang="de-DE" sz="1900" dirty="0" err="1" smtClean="0">
                <a:latin typeface="Baskerville" pitchFamily="-112" charset="0"/>
              </a:rPr>
              <a:t>other</a:t>
            </a:r>
            <a:r>
              <a:rPr lang="de-DE" sz="1900" dirty="0" smtClean="0">
                <a:latin typeface="Baskerville" pitchFamily="-112" charset="0"/>
              </a:rPr>
              <a:t> </a:t>
            </a:r>
            <a:r>
              <a:rPr lang="de-DE" sz="1900" dirty="0" err="1" smtClean="0">
                <a:latin typeface="Baskerville" pitchFamily="-112" charset="0"/>
              </a:rPr>
              <a:t>non</a:t>
            </a:r>
            <a:r>
              <a:rPr lang="de-DE" sz="1900" dirty="0" err="1">
                <a:latin typeface="Baskerville" pitchFamily="-112" charset="0"/>
              </a:rPr>
              <a:t>-resonant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structures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like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pick-ups</a:t>
            </a:r>
            <a:r>
              <a:rPr lang="de-DE" sz="1900" dirty="0">
                <a:latin typeface="Baskerville" pitchFamily="-112" charset="0"/>
              </a:rPr>
              <a:t>, </a:t>
            </a:r>
            <a:r>
              <a:rPr lang="de-DE" sz="1900" dirty="0" err="1" smtClean="0">
                <a:latin typeface="Baskerville" pitchFamily="-112" charset="0"/>
              </a:rPr>
              <a:t>kickers</a:t>
            </a:r>
            <a:r>
              <a:rPr lang="de-DE" sz="1900" dirty="0" smtClean="0">
                <a:latin typeface="Baskerville" pitchFamily="-112" charset="0"/>
              </a:rPr>
              <a:t> </a:t>
            </a:r>
            <a:r>
              <a:rPr lang="de-DE" sz="1900" dirty="0" err="1" smtClean="0">
                <a:latin typeface="Baskerville" pitchFamily="-112" charset="0"/>
              </a:rPr>
              <a:t>bellows</a:t>
            </a:r>
            <a:r>
              <a:rPr lang="de-DE" sz="1900" dirty="0" smtClean="0">
                <a:latin typeface="Baskerville" pitchFamily="-112" charset="0"/>
              </a:rPr>
              <a:t>, </a:t>
            </a:r>
            <a:r>
              <a:rPr lang="de-DE" sz="1900" dirty="0">
                <a:latin typeface="Baskerville" pitchFamily="-112" charset="0"/>
              </a:rPr>
              <a:t>etc.)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/>
          </a:p>
        </p:txBody>
      </p:sp>
      <p:sp>
        <p:nvSpPr>
          <p:cNvPr id="20484" name="Text Box 1027"/>
          <p:cNvSpPr txBox="1">
            <a:spLocks noChangeArrowheads="1"/>
          </p:cNvSpPr>
          <p:nvPr/>
        </p:nvSpPr>
        <p:spPr bwMode="auto">
          <a:xfrm>
            <a:off x="457200" y="5226373"/>
            <a:ext cx="8382000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SzPct val="100000"/>
              <a:buFont typeface="Symbol" pitchFamily="-112" charset="2"/>
              <a:buChar char="Þ"/>
            </a:pPr>
            <a:r>
              <a:rPr lang="de-DE" sz="1900" dirty="0" err="1" smtClean="0">
                <a:latin typeface="Baskerville" pitchFamily="-112" charset="0"/>
              </a:rPr>
              <a:t>The</a:t>
            </a:r>
            <a:r>
              <a:rPr lang="de-DE" sz="1900" dirty="0" smtClean="0">
                <a:latin typeface="Baskerville" pitchFamily="-112" charset="0"/>
              </a:rPr>
              <a:t> </a:t>
            </a:r>
            <a:r>
              <a:rPr lang="de-DE" sz="1900" dirty="0">
                <a:latin typeface="Baskerville" pitchFamily="-112" charset="0"/>
              </a:rPr>
              <a:t>total </a:t>
            </a:r>
            <a:r>
              <a:rPr lang="de-DE" sz="1900" dirty="0" err="1">
                <a:latin typeface="Baskerville" pitchFamily="-112" charset="0"/>
              </a:rPr>
              <a:t>impedance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is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b="1" dirty="0" err="1">
                <a:solidFill>
                  <a:srgbClr val="0000FF"/>
                </a:solidFill>
                <a:latin typeface="Baskerville" pitchFamily="-112" charset="0"/>
              </a:rPr>
              <a:t>allocated</a:t>
            </a:r>
            <a:r>
              <a:rPr lang="de-DE" sz="1900" b="1" dirty="0">
                <a:solidFill>
                  <a:srgbClr val="0000FF"/>
                </a:solidFill>
                <a:latin typeface="Baskerville" pitchFamily="-112" charset="0"/>
              </a:rPr>
              <a:t> to </a:t>
            </a:r>
            <a:r>
              <a:rPr lang="de-DE" sz="1900" b="1" dirty="0" err="1">
                <a:solidFill>
                  <a:srgbClr val="0000FF"/>
                </a:solidFill>
                <a:latin typeface="Baskerville" pitchFamily="-112" charset="0"/>
              </a:rPr>
              <a:t>the</a:t>
            </a:r>
            <a:r>
              <a:rPr lang="de-DE" sz="1900" b="1" dirty="0">
                <a:solidFill>
                  <a:srgbClr val="0000FF"/>
                </a:solidFill>
                <a:latin typeface="Baskerville" pitchFamily="-112" charset="0"/>
              </a:rPr>
              <a:t> </a:t>
            </a:r>
            <a:r>
              <a:rPr lang="de-DE" sz="1900" b="1" dirty="0" err="1">
                <a:solidFill>
                  <a:srgbClr val="0000FF"/>
                </a:solidFill>
                <a:latin typeface="Baskerville" pitchFamily="-112" charset="0"/>
              </a:rPr>
              <a:t>single</a:t>
            </a:r>
            <a:r>
              <a:rPr lang="de-DE" sz="1900" b="1" dirty="0">
                <a:solidFill>
                  <a:srgbClr val="0000FF"/>
                </a:solidFill>
                <a:latin typeface="Baskerville" pitchFamily="-112" charset="0"/>
              </a:rPr>
              <a:t> ring </a:t>
            </a:r>
            <a:r>
              <a:rPr lang="de-DE" sz="1900" b="1" dirty="0" err="1">
                <a:solidFill>
                  <a:srgbClr val="0000FF"/>
                </a:solidFill>
                <a:latin typeface="Baskerville" pitchFamily="-112" charset="0"/>
              </a:rPr>
              <a:t>elements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by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means</a:t>
            </a:r>
            <a:r>
              <a:rPr lang="de-DE" sz="1900" dirty="0">
                <a:latin typeface="Baskerville" pitchFamily="-112" charset="0"/>
              </a:rPr>
              <a:t> of </a:t>
            </a:r>
            <a:r>
              <a:rPr lang="de-DE" sz="1900" dirty="0" err="1">
                <a:latin typeface="Baskerville" pitchFamily="-112" charset="0"/>
              </a:rPr>
              <a:t>off-line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calculation</a:t>
            </a:r>
            <a:r>
              <a:rPr lang="de-DE" sz="1900" dirty="0">
                <a:latin typeface="Baskerville" pitchFamily="-112" charset="0"/>
              </a:rPr>
              <a:t> </a:t>
            </a:r>
            <a:r>
              <a:rPr lang="de-DE" sz="1900" dirty="0" err="1">
                <a:latin typeface="Baskerville" pitchFamily="-112" charset="0"/>
              </a:rPr>
              <a:t>prior</a:t>
            </a:r>
            <a:r>
              <a:rPr lang="de-DE" sz="1900" dirty="0">
                <a:latin typeface="Baskerville" pitchFamily="-112" charset="0"/>
              </a:rPr>
              <a:t> to </a:t>
            </a:r>
            <a:r>
              <a:rPr lang="de-DE" sz="1900" dirty="0" err="1">
                <a:latin typeface="Baskerville" pitchFamily="-112" charset="0"/>
              </a:rPr>
              <a:t>construction/</a:t>
            </a:r>
            <a:r>
              <a:rPr lang="de-DE" sz="1900" dirty="0" err="1" smtClean="0">
                <a:latin typeface="Baskerville" pitchFamily="-112" charset="0"/>
              </a:rPr>
              <a:t>installation</a:t>
            </a:r>
            <a:endParaRPr lang="de-DE" sz="1900" dirty="0" smtClean="0">
              <a:latin typeface="Baskerville" pitchFamily="-112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SzPct val="100000"/>
              <a:buFont typeface="Symbol" pitchFamily="-112" charset="2"/>
              <a:buChar char="Þ"/>
            </a:pPr>
            <a:r>
              <a:rPr lang="de-DE" sz="1900" b="1" dirty="0" smtClean="0">
                <a:solidFill>
                  <a:srgbClr val="0000FF"/>
                </a:solidFill>
                <a:latin typeface="Baskerville" pitchFamily="-112" charset="0"/>
              </a:rPr>
              <a:t>Total </a:t>
            </a:r>
            <a:r>
              <a:rPr lang="de-DE" sz="1900" b="1" dirty="0" err="1" smtClean="0">
                <a:solidFill>
                  <a:srgbClr val="0000FF"/>
                </a:solidFill>
                <a:latin typeface="Baskerville" pitchFamily="-112" charset="0"/>
              </a:rPr>
              <a:t>impedance</a:t>
            </a:r>
            <a:r>
              <a:rPr lang="de-DE" sz="1900" dirty="0" smtClean="0">
                <a:latin typeface="Baskerville" pitchFamily="-112" charset="0"/>
              </a:rPr>
              <a:t> </a:t>
            </a:r>
            <a:r>
              <a:rPr lang="de-DE" sz="1900" dirty="0" err="1" smtClean="0">
                <a:latin typeface="Baskerville" pitchFamily="-112" charset="0"/>
              </a:rPr>
              <a:t>designed</a:t>
            </a:r>
            <a:r>
              <a:rPr lang="de-DE" sz="1900" dirty="0" smtClean="0">
                <a:latin typeface="Baskerville" pitchFamily="-112" charset="0"/>
              </a:rPr>
              <a:t> such </a:t>
            </a:r>
            <a:r>
              <a:rPr lang="de-DE" sz="1900" dirty="0" err="1" smtClean="0">
                <a:latin typeface="Baskerville" pitchFamily="-112" charset="0"/>
              </a:rPr>
              <a:t>that</a:t>
            </a:r>
            <a:r>
              <a:rPr lang="de-DE" sz="1900" dirty="0" smtClean="0">
                <a:latin typeface="Baskerville" pitchFamily="-112" charset="0"/>
              </a:rPr>
              <a:t> </a:t>
            </a:r>
            <a:r>
              <a:rPr lang="de-DE" sz="1900" dirty="0" err="1" smtClean="0">
                <a:latin typeface="Baskerville" pitchFamily="-112" charset="0"/>
              </a:rPr>
              <a:t>the</a:t>
            </a:r>
            <a:r>
              <a:rPr lang="de-DE" sz="1900" dirty="0" smtClean="0">
                <a:latin typeface="Baskerville" pitchFamily="-112" charset="0"/>
              </a:rPr>
              <a:t> nominal </a:t>
            </a:r>
            <a:r>
              <a:rPr lang="de-DE" sz="1900" dirty="0" err="1" smtClean="0">
                <a:latin typeface="Baskerville" pitchFamily="-112" charset="0"/>
              </a:rPr>
              <a:t>intensity</a:t>
            </a:r>
            <a:r>
              <a:rPr lang="de-DE" sz="1900" dirty="0" smtClean="0">
                <a:latin typeface="Baskerville" pitchFamily="-112" charset="0"/>
              </a:rPr>
              <a:t> </a:t>
            </a:r>
            <a:r>
              <a:rPr lang="de-DE" sz="1900" dirty="0" err="1" smtClean="0">
                <a:latin typeface="Baskerville" pitchFamily="-112" charset="0"/>
              </a:rPr>
              <a:t>is</a:t>
            </a:r>
            <a:r>
              <a:rPr lang="de-DE" sz="1900" dirty="0" smtClean="0">
                <a:latin typeface="Baskerville" pitchFamily="-112" charset="0"/>
              </a:rPr>
              <a:t> </a:t>
            </a:r>
            <a:r>
              <a:rPr lang="de-DE" sz="1900" dirty="0" err="1" smtClean="0">
                <a:latin typeface="Baskerville" pitchFamily="-112" charset="0"/>
              </a:rPr>
              <a:t>stable</a:t>
            </a:r>
            <a:endParaRPr lang="de-DE" sz="1900" dirty="0">
              <a:latin typeface="Baskerville" pitchFamily="-112" charset="0"/>
            </a:endParaRPr>
          </a:p>
        </p:txBody>
      </p:sp>
      <p:sp>
        <p:nvSpPr>
          <p:cNvPr id="20485" name="Line 1034"/>
          <p:cNvSpPr>
            <a:spLocks noChangeShapeType="1"/>
          </p:cNvSpPr>
          <p:nvPr/>
        </p:nvSpPr>
        <p:spPr bwMode="auto">
          <a:xfrm>
            <a:off x="5105400" y="1600200"/>
            <a:ext cx="2413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Line 1035"/>
          <p:cNvSpPr>
            <a:spLocks noChangeShapeType="1"/>
          </p:cNvSpPr>
          <p:nvPr/>
        </p:nvSpPr>
        <p:spPr bwMode="auto">
          <a:xfrm>
            <a:off x="5105400" y="1901825"/>
            <a:ext cx="2413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Oval 1037"/>
          <p:cNvSpPr>
            <a:spLocks noChangeArrowheads="1"/>
          </p:cNvSpPr>
          <p:nvPr/>
        </p:nvSpPr>
        <p:spPr bwMode="auto">
          <a:xfrm>
            <a:off x="5332413" y="1676400"/>
            <a:ext cx="52705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61"/>
          <p:cNvGrpSpPr>
            <a:grpSpLocks/>
          </p:cNvGrpSpPr>
          <p:nvPr/>
        </p:nvGrpSpPr>
        <p:grpSpPr bwMode="auto">
          <a:xfrm>
            <a:off x="5486400" y="2438400"/>
            <a:ext cx="2743200" cy="990600"/>
            <a:chOff x="2832" y="1344"/>
            <a:chExt cx="1728" cy="624"/>
          </a:xfrm>
        </p:grpSpPr>
        <p:grpSp>
          <p:nvGrpSpPr>
            <p:cNvPr id="3" name="Group 1052"/>
            <p:cNvGrpSpPr>
              <a:grpSpLocks/>
            </p:cNvGrpSpPr>
            <p:nvPr/>
          </p:nvGrpSpPr>
          <p:grpSpPr bwMode="auto">
            <a:xfrm>
              <a:off x="3216" y="1344"/>
              <a:ext cx="912" cy="624"/>
              <a:chOff x="2784" y="1680"/>
              <a:chExt cx="912" cy="624"/>
            </a:xfrm>
          </p:grpSpPr>
          <p:grpSp>
            <p:nvGrpSpPr>
              <p:cNvPr id="4" name="Group 1043"/>
              <p:cNvGrpSpPr>
                <a:grpSpLocks/>
              </p:cNvGrpSpPr>
              <p:nvPr/>
            </p:nvGrpSpPr>
            <p:grpSpPr bwMode="auto">
              <a:xfrm>
                <a:off x="2784" y="1680"/>
                <a:ext cx="912" cy="240"/>
                <a:chOff x="2784" y="1680"/>
                <a:chExt cx="912" cy="240"/>
              </a:xfrm>
            </p:grpSpPr>
            <p:sp>
              <p:nvSpPr>
                <p:cNvPr id="20526" name="Line 1038"/>
                <p:cNvSpPr>
                  <a:spLocks noChangeShapeType="1"/>
                </p:cNvSpPr>
                <p:nvPr/>
              </p:nvSpPr>
              <p:spPr bwMode="auto">
                <a:xfrm>
                  <a:off x="2784" y="192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7" name="Line 1039"/>
                <p:cNvSpPr>
                  <a:spLocks noChangeShapeType="1"/>
                </p:cNvSpPr>
                <p:nvPr/>
              </p:nvSpPr>
              <p:spPr bwMode="auto">
                <a:xfrm>
                  <a:off x="3168" y="168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8" name="Line 1040"/>
                <p:cNvSpPr>
                  <a:spLocks noChangeShapeType="1"/>
                </p:cNvSpPr>
                <p:nvPr/>
              </p:nvSpPr>
              <p:spPr bwMode="auto">
                <a:xfrm>
                  <a:off x="3168" y="1680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9" name="Line 1041"/>
                <p:cNvSpPr>
                  <a:spLocks noChangeShapeType="1"/>
                </p:cNvSpPr>
                <p:nvPr/>
              </p:nvSpPr>
              <p:spPr bwMode="auto">
                <a:xfrm>
                  <a:off x="3312" y="168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0" name="Line 1042"/>
                <p:cNvSpPr>
                  <a:spLocks noChangeShapeType="1"/>
                </p:cNvSpPr>
                <p:nvPr/>
              </p:nvSpPr>
              <p:spPr bwMode="auto">
                <a:xfrm>
                  <a:off x="3312" y="192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44"/>
              <p:cNvGrpSpPr>
                <a:grpSpLocks/>
              </p:cNvGrpSpPr>
              <p:nvPr/>
            </p:nvGrpSpPr>
            <p:grpSpPr bwMode="auto">
              <a:xfrm flipV="1">
                <a:off x="2784" y="2064"/>
                <a:ext cx="912" cy="240"/>
                <a:chOff x="2784" y="1680"/>
                <a:chExt cx="912" cy="240"/>
              </a:xfrm>
            </p:grpSpPr>
            <p:sp>
              <p:nvSpPr>
                <p:cNvPr id="20521" name="Line 1045"/>
                <p:cNvSpPr>
                  <a:spLocks noChangeShapeType="1"/>
                </p:cNvSpPr>
                <p:nvPr/>
              </p:nvSpPr>
              <p:spPr bwMode="auto">
                <a:xfrm>
                  <a:off x="2784" y="192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2" name="Line 1046"/>
                <p:cNvSpPr>
                  <a:spLocks noChangeShapeType="1"/>
                </p:cNvSpPr>
                <p:nvPr/>
              </p:nvSpPr>
              <p:spPr bwMode="auto">
                <a:xfrm>
                  <a:off x="3168" y="168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3" name="Line 1047"/>
                <p:cNvSpPr>
                  <a:spLocks noChangeShapeType="1"/>
                </p:cNvSpPr>
                <p:nvPr/>
              </p:nvSpPr>
              <p:spPr bwMode="auto">
                <a:xfrm>
                  <a:off x="3168" y="1680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4" name="Line 1048"/>
                <p:cNvSpPr>
                  <a:spLocks noChangeShapeType="1"/>
                </p:cNvSpPr>
                <p:nvPr/>
              </p:nvSpPr>
              <p:spPr bwMode="auto">
                <a:xfrm>
                  <a:off x="3312" y="168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5" name="Line 1049"/>
                <p:cNvSpPr>
                  <a:spLocks noChangeShapeType="1"/>
                </p:cNvSpPr>
                <p:nvPr/>
              </p:nvSpPr>
              <p:spPr bwMode="auto">
                <a:xfrm>
                  <a:off x="3312" y="192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520" name="Oval 105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336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514" name="Line 1053"/>
            <p:cNvSpPr>
              <a:spLocks noChangeShapeType="1"/>
            </p:cNvSpPr>
            <p:nvPr/>
          </p:nvSpPr>
          <p:spPr bwMode="auto">
            <a:xfrm>
              <a:off x="2880" y="1584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Line 1054"/>
            <p:cNvSpPr>
              <a:spLocks noChangeShapeType="1"/>
            </p:cNvSpPr>
            <p:nvPr/>
          </p:nvSpPr>
          <p:spPr bwMode="auto">
            <a:xfrm>
              <a:off x="2832" y="1728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Line 1055"/>
            <p:cNvSpPr>
              <a:spLocks noChangeShapeType="1"/>
            </p:cNvSpPr>
            <p:nvPr/>
          </p:nvSpPr>
          <p:spPr bwMode="auto">
            <a:xfrm>
              <a:off x="4128" y="1728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Line 1056"/>
            <p:cNvSpPr>
              <a:spLocks noChangeShapeType="1"/>
            </p:cNvSpPr>
            <p:nvPr/>
          </p:nvSpPr>
          <p:spPr bwMode="auto">
            <a:xfrm>
              <a:off x="4080" y="1584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89" name="Line 1057"/>
          <p:cNvSpPr>
            <a:spLocks noChangeShapeType="1"/>
          </p:cNvSpPr>
          <p:nvPr/>
        </p:nvSpPr>
        <p:spPr bwMode="auto">
          <a:xfrm>
            <a:off x="7391400" y="19050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Line 1058"/>
          <p:cNvSpPr>
            <a:spLocks noChangeShapeType="1"/>
          </p:cNvSpPr>
          <p:nvPr/>
        </p:nvSpPr>
        <p:spPr bwMode="auto">
          <a:xfrm>
            <a:off x="7467600" y="16002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1" name="Line 1059"/>
          <p:cNvSpPr>
            <a:spLocks noChangeShapeType="1"/>
          </p:cNvSpPr>
          <p:nvPr/>
        </p:nvSpPr>
        <p:spPr bwMode="auto">
          <a:xfrm>
            <a:off x="4419600" y="19050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Line 1060"/>
          <p:cNvSpPr>
            <a:spLocks noChangeShapeType="1"/>
          </p:cNvSpPr>
          <p:nvPr/>
        </p:nvSpPr>
        <p:spPr bwMode="auto">
          <a:xfrm>
            <a:off x="4495800" y="16002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1083"/>
          <p:cNvGrpSpPr>
            <a:grpSpLocks/>
          </p:cNvGrpSpPr>
          <p:nvPr/>
        </p:nvGrpSpPr>
        <p:grpSpPr bwMode="auto">
          <a:xfrm>
            <a:off x="4724400" y="4267200"/>
            <a:ext cx="2971800" cy="609600"/>
            <a:chOff x="2304" y="2832"/>
            <a:chExt cx="1872" cy="384"/>
          </a:xfrm>
        </p:grpSpPr>
        <p:grpSp>
          <p:nvGrpSpPr>
            <p:cNvPr id="7" name="Group 1074"/>
            <p:cNvGrpSpPr>
              <a:grpSpLocks/>
            </p:cNvGrpSpPr>
            <p:nvPr/>
          </p:nvGrpSpPr>
          <p:grpSpPr bwMode="auto">
            <a:xfrm>
              <a:off x="2304" y="2832"/>
              <a:ext cx="1872" cy="144"/>
              <a:chOff x="2304" y="2832"/>
              <a:chExt cx="1872" cy="144"/>
            </a:xfrm>
          </p:grpSpPr>
          <p:sp>
            <p:nvSpPr>
              <p:cNvPr id="20507" name="Line 1062"/>
              <p:cNvSpPr>
                <a:spLocks noChangeShapeType="1"/>
              </p:cNvSpPr>
              <p:nvPr/>
            </p:nvSpPr>
            <p:spPr bwMode="auto">
              <a:xfrm>
                <a:off x="2304" y="2928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8" name="Line 1063"/>
              <p:cNvSpPr>
                <a:spLocks noChangeShapeType="1"/>
              </p:cNvSpPr>
              <p:nvPr/>
            </p:nvSpPr>
            <p:spPr bwMode="auto">
              <a:xfrm flipV="1">
                <a:off x="2736" y="2832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9" name="Line 1064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0" name="Line 1065"/>
              <p:cNvSpPr>
                <a:spLocks noChangeShapeType="1"/>
              </p:cNvSpPr>
              <p:nvPr/>
            </p:nvSpPr>
            <p:spPr bwMode="auto">
              <a:xfrm>
                <a:off x="3744" y="2832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1" name="Line 1067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2" name="Rectangle 1073"/>
              <p:cNvSpPr>
                <a:spLocks noChangeArrowheads="1"/>
              </p:cNvSpPr>
              <p:nvPr/>
            </p:nvSpPr>
            <p:spPr bwMode="auto">
              <a:xfrm>
                <a:off x="3984" y="2880"/>
                <a:ext cx="192" cy="9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075"/>
            <p:cNvGrpSpPr>
              <a:grpSpLocks/>
            </p:cNvGrpSpPr>
            <p:nvPr/>
          </p:nvGrpSpPr>
          <p:grpSpPr bwMode="auto">
            <a:xfrm flipV="1">
              <a:off x="2304" y="3072"/>
              <a:ext cx="1872" cy="144"/>
              <a:chOff x="2304" y="2832"/>
              <a:chExt cx="1872" cy="144"/>
            </a:xfrm>
          </p:grpSpPr>
          <p:sp>
            <p:nvSpPr>
              <p:cNvPr id="20501" name="Line 1076"/>
              <p:cNvSpPr>
                <a:spLocks noChangeShapeType="1"/>
              </p:cNvSpPr>
              <p:nvPr/>
            </p:nvSpPr>
            <p:spPr bwMode="auto">
              <a:xfrm>
                <a:off x="2304" y="2928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2" name="Line 1077"/>
              <p:cNvSpPr>
                <a:spLocks noChangeShapeType="1"/>
              </p:cNvSpPr>
              <p:nvPr/>
            </p:nvSpPr>
            <p:spPr bwMode="auto">
              <a:xfrm flipV="1">
                <a:off x="2736" y="2832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3" name="Line 1078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4" name="Line 1079"/>
              <p:cNvSpPr>
                <a:spLocks noChangeShapeType="1"/>
              </p:cNvSpPr>
              <p:nvPr/>
            </p:nvSpPr>
            <p:spPr bwMode="auto">
              <a:xfrm>
                <a:off x="3744" y="2832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5" name="Line 1080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6" name="Rectangle 1081"/>
              <p:cNvSpPr>
                <a:spLocks noChangeArrowheads="1"/>
              </p:cNvSpPr>
              <p:nvPr/>
            </p:nvSpPr>
            <p:spPr bwMode="auto">
              <a:xfrm>
                <a:off x="3984" y="2880"/>
                <a:ext cx="192" cy="9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500" name="Oval 1082"/>
            <p:cNvSpPr>
              <a:spLocks noChangeArrowheads="1"/>
            </p:cNvSpPr>
            <p:nvPr/>
          </p:nvSpPr>
          <p:spPr bwMode="auto">
            <a:xfrm>
              <a:off x="2352" y="2976"/>
              <a:ext cx="332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94" name="Line 1084"/>
          <p:cNvSpPr>
            <a:spLocks noChangeShapeType="1"/>
          </p:cNvSpPr>
          <p:nvPr/>
        </p:nvSpPr>
        <p:spPr bwMode="auto">
          <a:xfrm>
            <a:off x="4038600" y="44196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5" name="Line 1085"/>
          <p:cNvSpPr>
            <a:spLocks noChangeShapeType="1"/>
          </p:cNvSpPr>
          <p:nvPr/>
        </p:nvSpPr>
        <p:spPr bwMode="auto">
          <a:xfrm>
            <a:off x="4038600" y="47244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Line 1086"/>
          <p:cNvSpPr>
            <a:spLocks noChangeShapeType="1"/>
          </p:cNvSpPr>
          <p:nvPr/>
        </p:nvSpPr>
        <p:spPr bwMode="auto">
          <a:xfrm>
            <a:off x="7620000" y="44958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7" name="Line 1087"/>
          <p:cNvSpPr>
            <a:spLocks noChangeShapeType="1"/>
          </p:cNvSpPr>
          <p:nvPr/>
        </p:nvSpPr>
        <p:spPr bwMode="auto">
          <a:xfrm>
            <a:off x="7620000" y="46482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47594" y="6342063"/>
            <a:ext cx="2133600" cy="365125"/>
          </a:xfrm>
        </p:spPr>
        <p:txBody>
          <a:bodyPr/>
          <a:lstStyle/>
          <a:p>
            <a:fld id="{82766D12-9BFA-2245-A0E6-DB6DA1F9E6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64901" y="182385"/>
            <a:ext cx="342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/>
                <a:cs typeface="Trajan Pro"/>
              </a:rPr>
              <a:t>Wake fields (impedances)</a:t>
            </a:r>
            <a:endParaRPr lang="en-US" dirty="0">
              <a:latin typeface="Trajan Pro"/>
              <a:cs typeface="Traja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90488" y="944678"/>
            <a:ext cx="7924800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500" dirty="0" err="1" smtClean="0"/>
              <a:t>Principle</a:t>
            </a:r>
            <a:r>
              <a:rPr lang="de-DE" sz="1500" dirty="0" smtClean="0"/>
              <a:t> of </a:t>
            </a:r>
            <a:r>
              <a:rPr lang="de-DE" sz="1500" dirty="0" err="1" smtClean="0"/>
              <a:t>electron</a:t>
            </a:r>
            <a:r>
              <a:rPr lang="de-DE" sz="1500" dirty="0" smtClean="0"/>
              <a:t> </a:t>
            </a:r>
            <a:r>
              <a:rPr lang="de-DE" sz="1500" dirty="0" err="1" smtClean="0"/>
              <a:t>multipacting</a:t>
            </a:r>
            <a:r>
              <a:rPr lang="de-DE" sz="1500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de-DE" sz="1500" dirty="0" err="1" smtClean="0"/>
              <a:t>Example</a:t>
            </a:r>
            <a:r>
              <a:rPr lang="de-DE" sz="1500" dirty="0" smtClean="0"/>
              <a:t> of LHC</a:t>
            </a:r>
            <a:endParaRPr lang="de-DE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164901" y="182385"/>
            <a:ext cx="230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/>
                <a:cs typeface="Trajan Pro"/>
              </a:rPr>
              <a:t>Electron cloud</a:t>
            </a:r>
            <a:endParaRPr lang="en-US" dirty="0">
              <a:latin typeface="Trajan Pro"/>
              <a:cs typeface="Trajan Pro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47594" y="6342063"/>
            <a:ext cx="2133600" cy="365125"/>
          </a:xfrm>
        </p:spPr>
        <p:txBody>
          <a:bodyPr/>
          <a:lstStyle/>
          <a:p>
            <a:fld id="{82766D12-9BFA-2245-A0E6-DB6DA1F9E6F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3" descr="FZ_46f1.pdf                                                    00052080Macintosh HD                   BC25E8C6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473950" cy="2395538"/>
          </a:xfrm>
          <a:prstGeom prst="rect">
            <a:avLst/>
          </a:prstGeom>
          <a:noFill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42888" y="4224338"/>
            <a:ext cx="79248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500" dirty="0" err="1" smtClean="0"/>
              <a:t>Electron</a:t>
            </a:r>
            <a:r>
              <a:rPr lang="de-DE" sz="1500" dirty="0" smtClean="0"/>
              <a:t> </a:t>
            </a:r>
            <a:r>
              <a:rPr lang="de-DE" sz="1500" dirty="0" err="1" smtClean="0"/>
              <a:t>multiplication</a:t>
            </a:r>
            <a:r>
              <a:rPr lang="de-DE" sz="1500" dirty="0" smtClean="0"/>
              <a:t> </a:t>
            </a:r>
            <a:r>
              <a:rPr lang="de-DE" sz="1500" dirty="0" err="1" smtClean="0"/>
              <a:t>is</a:t>
            </a:r>
            <a:r>
              <a:rPr lang="de-DE" sz="1500" dirty="0" smtClean="0"/>
              <a:t> </a:t>
            </a:r>
            <a:r>
              <a:rPr lang="de-DE" sz="1500" dirty="0" err="1" smtClean="0"/>
              <a:t>made</a:t>
            </a:r>
            <a:r>
              <a:rPr lang="de-DE" sz="1500" dirty="0" smtClean="0"/>
              <a:t> </a:t>
            </a:r>
            <a:r>
              <a:rPr lang="de-DE" sz="1500" dirty="0" err="1" smtClean="0"/>
              <a:t>possible</a:t>
            </a:r>
            <a:r>
              <a:rPr lang="de-DE" sz="1500" dirty="0" smtClean="0"/>
              <a:t> </a:t>
            </a:r>
            <a:r>
              <a:rPr lang="de-DE" sz="1500" dirty="0" err="1" smtClean="0"/>
              <a:t>by</a:t>
            </a:r>
            <a:r>
              <a:rPr lang="de-DE" sz="1500" dirty="0" smtClean="0"/>
              <a:t>:</a:t>
            </a:r>
          </a:p>
          <a:p>
            <a:pPr lvl="1">
              <a:spcBef>
                <a:spcPct val="50000"/>
              </a:spcBef>
              <a:buFont typeface="Wingdings" charset="2"/>
              <a:buChar char="ü"/>
            </a:pPr>
            <a:r>
              <a:rPr lang="de-DE" sz="1500" dirty="0" smtClean="0"/>
              <a:t> </a:t>
            </a:r>
            <a:r>
              <a:rPr lang="de-DE" sz="1500" dirty="0" err="1" smtClean="0"/>
              <a:t>Electron</a:t>
            </a:r>
            <a:r>
              <a:rPr lang="de-DE" sz="1500" dirty="0" smtClean="0"/>
              <a:t> </a:t>
            </a:r>
            <a:r>
              <a:rPr lang="de-DE" sz="1500" dirty="0" err="1" smtClean="0"/>
              <a:t>generation</a:t>
            </a:r>
            <a:r>
              <a:rPr lang="de-DE" sz="1500" dirty="0" smtClean="0"/>
              <a:t> </a:t>
            </a:r>
            <a:r>
              <a:rPr lang="de-DE" sz="1500" dirty="0" err="1" smtClean="0"/>
              <a:t>due</a:t>
            </a:r>
            <a:r>
              <a:rPr lang="de-DE" sz="1500" dirty="0" smtClean="0"/>
              <a:t> to </a:t>
            </a:r>
            <a:r>
              <a:rPr lang="de-DE" sz="1500" dirty="0" err="1" smtClean="0"/>
              <a:t>photoemission</a:t>
            </a:r>
            <a:r>
              <a:rPr lang="de-DE" sz="1500" dirty="0" smtClean="0"/>
              <a:t>, </a:t>
            </a:r>
            <a:r>
              <a:rPr lang="de-DE" sz="1500" dirty="0" err="1" smtClean="0"/>
              <a:t>but</a:t>
            </a:r>
            <a:r>
              <a:rPr lang="de-DE" sz="1500" dirty="0" smtClean="0"/>
              <a:t> also residual gas </a:t>
            </a:r>
            <a:r>
              <a:rPr lang="de-DE" sz="1500" dirty="0" err="1" smtClean="0"/>
              <a:t>ionization</a:t>
            </a:r>
            <a:endParaRPr lang="de-DE" sz="1500" dirty="0" smtClean="0"/>
          </a:p>
          <a:p>
            <a:pPr lvl="1">
              <a:spcBef>
                <a:spcPct val="50000"/>
              </a:spcBef>
              <a:buFont typeface="Wingdings" charset="2"/>
              <a:buChar char="ü"/>
            </a:pPr>
            <a:r>
              <a:rPr lang="de-DE" sz="1500" dirty="0" smtClean="0"/>
              <a:t> </a:t>
            </a:r>
            <a:r>
              <a:rPr lang="de-DE" sz="1500" dirty="0" err="1" smtClean="0"/>
              <a:t>Electron</a:t>
            </a:r>
            <a:r>
              <a:rPr lang="de-DE" sz="1500" dirty="0" smtClean="0"/>
              <a:t> </a:t>
            </a:r>
            <a:r>
              <a:rPr lang="de-DE" sz="1500" dirty="0" err="1" smtClean="0"/>
              <a:t>acceleration</a:t>
            </a:r>
            <a:r>
              <a:rPr lang="de-DE" sz="1500" dirty="0" smtClean="0"/>
              <a:t> in </a:t>
            </a:r>
            <a:r>
              <a:rPr lang="de-DE" sz="1500" dirty="0" err="1" smtClean="0"/>
              <a:t>the</a:t>
            </a:r>
            <a:r>
              <a:rPr lang="de-DE" sz="1500" dirty="0" smtClean="0"/>
              <a:t> </a:t>
            </a:r>
            <a:r>
              <a:rPr lang="de-DE" sz="1500" dirty="0" err="1" smtClean="0"/>
              <a:t>field</a:t>
            </a:r>
            <a:r>
              <a:rPr lang="de-DE" sz="1500" dirty="0" smtClean="0"/>
              <a:t> of </a:t>
            </a:r>
            <a:r>
              <a:rPr lang="de-DE" sz="1500" dirty="0" err="1" smtClean="0"/>
              <a:t>the</a:t>
            </a:r>
            <a:r>
              <a:rPr lang="de-DE" sz="1500" dirty="0" smtClean="0"/>
              <a:t> </a:t>
            </a:r>
            <a:r>
              <a:rPr lang="de-DE" sz="1500" dirty="0" err="1" smtClean="0"/>
              <a:t>passing</a:t>
            </a:r>
            <a:r>
              <a:rPr lang="de-DE" sz="1500" dirty="0" smtClean="0"/>
              <a:t> </a:t>
            </a:r>
            <a:r>
              <a:rPr lang="de-DE" sz="1500" dirty="0" err="1" smtClean="0"/>
              <a:t>bunches</a:t>
            </a:r>
            <a:endParaRPr lang="de-DE" sz="1500" dirty="0" smtClean="0"/>
          </a:p>
          <a:p>
            <a:pPr lvl="1">
              <a:spcBef>
                <a:spcPct val="50000"/>
              </a:spcBef>
              <a:buFont typeface="Wingdings" charset="2"/>
              <a:buChar char="ü"/>
            </a:pPr>
            <a:r>
              <a:rPr lang="de-DE" sz="1500" dirty="0" smtClean="0"/>
              <a:t> </a:t>
            </a:r>
            <a:r>
              <a:rPr lang="de-DE" sz="1500" dirty="0" err="1" smtClean="0"/>
              <a:t>Secondary</a:t>
            </a:r>
            <a:r>
              <a:rPr lang="de-DE" sz="1500" dirty="0" smtClean="0"/>
              <a:t> </a:t>
            </a:r>
            <a:r>
              <a:rPr lang="de-DE" sz="1500" dirty="0" err="1" smtClean="0"/>
              <a:t>emission</a:t>
            </a:r>
            <a:r>
              <a:rPr lang="de-DE" sz="1500" dirty="0" smtClean="0"/>
              <a:t> </a:t>
            </a:r>
            <a:r>
              <a:rPr lang="de-DE" sz="1500" dirty="0" err="1" smtClean="0"/>
              <a:t>with</a:t>
            </a:r>
            <a:r>
              <a:rPr lang="de-DE" sz="1500" dirty="0" smtClean="0"/>
              <a:t> </a:t>
            </a:r>
            <a:r>
              <a:rPr lang="de-DE" sz="1500" dirty="0" err="1" smtClean="0"/>
              <a:t>efficiency</a:t>
            </a:r>
            <a:r>
              <a:rPr lang="de-DE" sz="1500" dirty="0" smtClean="0"/>
              <a:t> larger </a:t>
            </a:r>
            <a:r>
              <a:rPr lang="de-DE" sz="1500" dirty="0" err="1" smtClean="0"/>
              <a:t>than</a:t>
            </a:r>
            <a:r>
              <a:rPr lang="de-DE" sz="1500" dirty="0" smtClean="0"/>
              <a:t> </a:t>
            </a:r>
            <a:r>
              <a:rPr lang="de-DE" sz="1500" dirty="0" err="1" smtClean="0"/>
              <a:t>one</a:t>
            </a:r>
            <a:r>
              <a:rPr lang="de-DE" sz="1500" dirty="0" smtClean="0"/>
              <a:t>, </a:t>
            </a:r>
            <a:r>
              <a:rPr lang="de-DE" sz="1500" dirty="0" err="1" smtClean="0"/>
              <a:t>when</a:t>
            </a:r>
            <a:r>
              <a:rPr lang="de-DE" sz="1500" dirty="0" smtClean="0"/>
              <a:t> </a:t>
            </a:r>
            <a:r>
              <a:rPr lang="de-DE" sz="1500" dirty="0" err="1" smtClean="0"/>
              <a:t>the</a:t>
            </a:r>
            <a:r>
              <a:rPr lang="de-DE" sz="1500" dirty="0" smtClean="0"/>
              <a:t> </a:t>
            </a:r>
            <a:r>
              <a:rPr lang="de-DE" sz="1500" dirty="0" err="1" smtClean="0"/>
              <a:t>electrons</a:t>
            </a:r>
            <a:r>
              <a:rPr lang="de-DE" sz="1500" dirty="0" smtClean="0"/>
              <a:t> </a:t>
            </a:r>
            <a:r>
              <a:rPr lang="de-DE" sz="1500" dirty="0" err="1" smtClean="0"/>
              <a:t>hit</a:t>
            </a:r>
            <a:r>
              <a:rPr lang="de-DE" sz="1500" dirty="0" smtClean="0"/>
              <a:t> </a:t>
            </a:r>
            <a:r>
              <a:rPr lang="de-DE" sz="1500" dirty="0" err="1" smtClean="0"/>
              <a:t>the</a:t>
            </a:r>
            <a:r>
              <a:rPr lang="de-DE" sz="1500" dirty="0" smtClean="0"/>
              <a:t> inner </a:t>
            </a:r>
            <a:r>
              <a:rPr lang="de-DE" sz="1500" dirty="0" err="1" smtClean="0"/>
              <a:t>pipe</a:t>
            </a:r>
            <a:r>
              <a:rPr lang="de-DE" sz="1500" dirty="0" smtClean="0"/>
              <a:t> </a:t>
            </a:r>
            <a:r>
              <a:rPr lang="de-DE" sz="1500" dirty="0" err="1" smtClean="0"/>
              <a:t>walls</a:t>
            </a:r>
            <a:r>
              <a:rPr lang="de-DE" sz="1500" dirty="0" smtClean="0"/>
              <a:t> </a:t>
            </a:r>
            <a:r>
              <a:rPr lang="de-DE" sz="1500" dirty="0" err="1" smtClean="0"/>
              <a:t>with</a:t>
            </a:r>
            <a:r>
              <a:rPr lang="de-DE" sz="1500" dirty="0" smtClean="0"/>
              <a:t> high </a:t>
            </a:r>
            <a:r>
              <a:rPr lang="de-DE" sz="1500" dirty="0" err="1" smtClean="0"/>
              <a:t>enough</a:t>
            </a:r>
            <a:r>
              <a:rPr lang="de-DE" sz="1500" dirty="0" smtClean="0"/>
              <a:t> </a:t>
            </a:r>
            <a:r>
              <a:rPr lang="de-DE" sz="1500" dirty="0" err="1" smtClean="0"/>
              <a:t>energy</a:t>
            </a:r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49887</TotalTime>
  <Words>1566</Words>
  <Application>Microsoft Macintosh PowerPoint</Application>
  <PresentationFormat>On-screen Show (4:3)</PresentationFormat>
  <Paragraphs>185</Paragraphs>
  <Slides>19</Slides>
  <Notes>0</Notes>
  <HiddenSlides>0</HiddenSlides>
  <MMClips>1</MMClips>
  <ScaleCrop>false</ScaleCrop>
  <HeadingPairs>
    <vt:vector size="8" baseType="variant">
      <vt:variant>
        <vt:lpstr>Design Template</vt:lpstr>
      </vt:variant>
      <vt:variant>
        <vt:i4>3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CAS</vt:lpstr>
      <vt:lpstr>Office Theme</vt:lpstr>
      <vt:lpstr>Office Theme</vt:lpstr>
      <vt:lpstr>???</vt:lpstr>
      <vt:lpstr>Equation</vt:lpstr>
      <vt:lpstr>General introduction to         multi-particle effects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Multi-Particle Effects in Particle Accelerators</dc:title>
  <dc:creator>Giovanni Rumolo</dc:creator>
  <cp:lastModifiedBy>Giovanni Rumolo</cp:lastModifiedBy>
  <cp:revision>578</cp:revision>
  <cp:lastPrinted>2008-10-20T06:17:37Z</cp:lastPrinted>
  <dcterms:created xsi:type="dcterms:W3CDTF">2009-06-17T08:27:28Z</dcterms:created>
  <dcterms:modified xsi:type="dcterms:W3CDTF">2009-06-17T09:07:55Z</dcterms:modified>
</cp:coreProperties>
</file>