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embeddings/Microsoft_Equation4.bin" ContentType="application/vnd.openxmlformats-officedocument.oleObject"/>
  <Override PartName="/ppt/slides/slide13.xml" ContentType="application/vnd.openxmlformats-officedocument.presentationml.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embeddings/Microsoft_Equation3.bin" ContentType="application/vnd.openxmlformats-officedocument.oleObject"/>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embeddings/Microsoft_Equation2.bin" ContentType="application/vnd.openxmlformats-officedocument.oleObject"/>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68"/>
  </p:notesMasterIdLst>
  <p:sldIdLst>
    <p:sldId id="300" r:id="rId2"/>
    <p:sldId id="287" r:id="rId3"/>
    <p:sldId id="260" r:id="rId4"/>
    <p:sldId id="262" r:id="rId5"/>
    <p:sldId id="261" r:id="rId6"/>
    <p:sldId id="263" r:id="rId7"/>
    <p:sldId id="265" r:id="rId8"/>
    <p:sldId id="264" r:id="rId9"/>
    <p:sldId id="266" r:id="rId10"/>
    <p:sldId id="301" r:id="rId11"/>
    <p:sldId id="302" r:id="rId12"/>
    <p:sldId id="303" r:id="rId13"/>
    <p:sldId id="304" r:id="rId14"/>
    <p:sldId id="267" r:id="rId15"/>
    <p:sldId id="268" r:id="rId16"/>
    <p:sldId id="259" r:id="rId17"/>
    <p:sldId id="279" r:id="rId18"/>
    <p:sldId id="299" r:id="rId19"/>
    <p:sldId id="295" r:id="rId20"/>
    <p:sldId id="321" r:id="rId21"/>
    <p:sldId id="323" r:id="rId22"/>
    <p:sldId id="324" r:id="rId23"/>
    <p:sldId id="322" r:id="rId24"/>
    <p:sldId id="270" r:id="rId25"/>
    <p:sldId id="272" r:id="rId26"/>
    <p:sldId id="273" r:id="rId27"/>
    <p:sldId id="274" r:id="rId28"/>
    <p:sldId id="275" r:id="rId29"/>
    <p:sldId id="271" r:id="rId30"/>
    <p:sldId id="297" r:id="rId31"/>
    <p:sldId id="276" r:id="rId32"/>
    <p:sldId id="277" r:id="rId33"/>
    <p:sldId id="278" r:id="rId34"/>
    <p:sldId id="280" r:id="rId35"/>
    <p:sldId id="281" r:id="rId36"/>
    <p:sldId id="291" r:id="rId37"/>
    <p:sldId id="282" r:id="rId38"/>
    <p:sldId id="305" r:id="rId39"/>
    <p:sldId id="306" r:id="rId40"/>
    <p:sldId id="307" r:id="rId41"/>
    <p:sldId id="308" r:id="rId42"/>
    <p:sldId id="309" r:id="rId43"/>
    <p:sldId id="310" r:id="rId44"/>
    <p:sldId id="293" r:id="rId45"/>
    <p:sldId id="283" r:id="rId46"/>
    <p:sldId id="284" r:id="rId47"/>
    <p:sldId id="285" r:id="rId48"/>
    <p:sldId id="286" r:id="rId49"/>
    <p:sldId id="296" r:id="rId50"/>
    <p:sldId id="311" r:id="rId51"/>
    <p:sldId id="312" r:id="rId52"/>
    <p:sldId id="288" r:id="rId53"/>
    <p:sldId id="313" r:id="rId54"/>
    <p:sldId id="292" r:id="rId55"/>
    <p:sldId id="289" r:id="rId56"/>
    <p:sldId id="325" r:id="rId57"/>
    <p:sldId id="326" r:id="rId58"/>
    <p:sldId id="294" r:id="rId59"/>
    <p:sldId id="314" r:id="rId60"/>
    <p:sldId id="315" r:id="rId61"/>
    <p:sldId id="316" r:id="rId62"/>
    <p:sldId id="317" r:id="rId63"/>
    <p:sldId id="318" r:id="rId64"/>
    <p:sldId id="319" r:id="rId65"/>
    <p:sldId id="320" r:id="rId66"/>
    <p:sldId id="298"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6" d="100"/>
          <a:sy n="106" d="100"/>
        </p:scale>
        <p:origin x="-9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presProps" Target="presProp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printerSettings" Target="printerSettings/printerSettings1.bin"/><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notesMaster" Target="notesMasters/notesMaster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pict"/><Relationship Id="rId1" Type="http://schemas.openxmlformats.org/officeDocument/2006/relationships/image" Target="../media/image29.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FE8CACE-1B6B-824F-8733-7A485459BA42}" type="datetime1">
              <a:rPr lang="en-US"/>
              <a:pPr>
                <a:defRPr/>
              </a:pPr>
              <a:t>6/19/09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00B9C1F-B24C-DE4D-B781-C2F79BF03C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33A37-71E1-9241-8F5E-E69D27CB0CEF}" type="slidenum">
              <a:rPr lang="en-US">
                <a:ea typeface="ＭＳ Ｐゴシック" charset="-128"/>
                <a:cs typeface="ＭＳ Ｐゴシック" charset="-128"/>
              </a:rPr>
              <a:pPr fontAlgn="base">
                <a:spcBef>
                  <a:spcPct val="0"/>
                </a:spcBef>
                <a:spcAft>
                  <a:spcPct val="0"/>
                </a:spcAft>
              </a:pPr>
              <a:t>16</a:t>
            </a:fld>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5BCC24-109D-EF4C-ACB9-84F4FE72373E}" type="slidenum">
              <a:rPr lang="en-US">
                <a:ea typeface="ＭＳ Ｐゴシック" charset="-128"/>
                <a:cs typeface="ＭＳ Ｐゴシック" charset="-128"/>
              </a:rPr>
              <a:pPr fontAlgn="base">
                <a:spcBef>
                  <a:spcPct val="0"/>
                </a:spcBef>
                <a:spcAft>
                  <a:spcPct val="0"/>
                </a:spcAft>
              </a:pPr>
              <a:t>35</a:t>
            </a:fld>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804C37-F697-AA46-8C66-455D3C56A4C0}" type="datetime1">
              <a:rPr lang="en-US"/>
              <a:pPr>
                <a:defRPr/>
              </a:pPr>
              <a:t>6/19/09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4D4CD6-2624-864C-95A3-1496D0A749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E7DA53-47AB-7D43-8A1D-06848BA603E5}" type="datetime1">
              <a:rPr lang="en-US"/>
              <a:pPr>
                <a:defRPr/>
              </a:pPr>
              <a:t>6/19/09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07BB19-0638-C149-B4A9-0BDC247D46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B3232B-B801-1A4E-8724-738F990C280E}" type="datetime1">
              <a:rPr lang="en-US"/>
              <a:pPr>
                <a:defRPr/>
              </a:pPr>
              <a:t>6/19/09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98A4F2-B31B-0740-A36D-8E54E2E24F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89F473-738E-464B-9E8A-B22EB6C0BF25}" type="datetime1">
              <a:rPr lang="en-US"/>
              <a:pPr>
                <a:defRPr/>
              </a:pPr>
              <a:t>6/19/09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96BA14-D875-2F4B-BA5C-902047E0C9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E8EA3B-43B4-FB43-8BBB-F6A190C3175E}" type="datetime1">
              <a:rPr lang="en-US"/>
              <a:pPr>
                <a:defRPr/>
              </a:pPr>
              <a:t>6/19/09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7ECFD-08F9-194C-B2F1-A889E1E1A5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F7677D-151A-6343-9D61-4E4F667898B0}" type="datetime1">
              <a:rPr lang="en-US"/>
              <a:pPr>
                <a:defRPr/>
              </a:pPr>
              <a:t>6/19/09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CC08C5-B48C-354C-9516-F47F9ED2AD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EBB72F-7CC1-6B47-B57A-EB31BF9C05E9}" type="datetime1">
              <a:rPr lang="en-US"/>
              <a:pPr>
                <a:defRPr/>
              </a:pPr>
              <a:t>6/19/09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9214EE-AD1E-9E4C-904D-FBD5ECF8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6340D1-F8BF-9E4F-8728-A398613D1AB5}" type="datetime1">
              <a:rPr lang="en-US"/>
              <a:pPr>
                <a:defRPr/>
              </a:pPr>
              <a:t>6/19/09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8F5020-6CB5-A44F-8A2A-726189BEB6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E41B6F-E87D-904B-8769-9C8D1C6AD204}" type="datetime1">
              <a:rPr lang="en-US"/>
              <a:pPr>
                <a:defRPr/>
              </a:pPr>
              <a:t>6/19/09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870291-11C8-DD4B-A852-88F4381FBA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444F7D-6405-B547-9100-585339CDA22C}" type="datetime1">
              <a:rPr lang="en-US"/>
              <a:pPr>
                <a:defRPr/>
              </a:pPr>
              <a:t>6/19/09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601861-5645-CD41-8949-BE25CF9201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106D95-786C-F940-A60B-80BADDABA0CF}" type="datetime1">
              <a:rPr lang="en-US"/>
              <a:pPr>
                <a:defRPr/>
              </a:pPr>
              <a:t>6/19/09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2D588F-AACD-514E-AEDF-54F5A87C18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892E9B0-ABE4-6A4E-AEAE-2E3485CD4A52}" type="datetime1">
              <a:rPr lang="en-US"/>
              <a:pPr>
                <a:defRPr/>
              </a:pPr>
              <a:t>6/19/09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23EAB5EE-B545-4249-AC5D-1C11BD42E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gif"/><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hyperlink" Target="file://localhost/Users/grumolo/Desktop/Old%20MACgio/Desktop/CERN/USPAS/Movies/bph2_Ex.mov" TargetMode="External"/><Relationship Id="rId5" Type="http://schemas.openxmlformats.org/officeDocument/2006/relationships/hyperlink" Target="file://localhost/Users/grumolo/Desktop/Old%20MACgio/Desktop/CERN/USPAS/Movies/bph2_Ey.mov" TargetMode="External"/><Relationship Id="rId7" Type="http://schemas.openxmlformats.org/officeDocument/2006/relationships/hyperlink" Target="file://localhost/Users/grumolo/Desktop/Old%20MACgio/Desktop/CERN/USPAS/Movies/bph2_Ez2.mov" TargetMode="External"/><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 Id="rId6" Type="http://schemas.openxmlformats.org/officeDocument/2006/relationships/hyperlink" Target="file://localhost/Users/grumolo/Desktop/Old%20MACgio/Desktop/CERN/USPAS/Movies/bph2_Ez.m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video" Target="%25252525252525252525255CUsers%25252525252525252525255Cgrumolo%25252525252525252525255CDesktop%25252525252525252525255COld%252525252525252525252520MACgio%25252525252525252525255CDesktop%25252525252525252525255CCERN%25252525252525252525255CCAS2008%25252525252525252525255CMovies-Benoit%25252525252525252525255Cchromaticity09.gif" TargetMode="External"/><Relationship Id="rId2" Type="http://schemas.openxmlformats.org/officeDocument/2006/relationships/video" Target="file://localhost/Users/grumolo/Desktop/Old%20MACgio/Desktop/CERN/CAS2008/Movies-Benoit/chromaticity04.gif" TargetMode="External"/><Relationship Id="rId3" Type="http://schemas.openxmlformats.org/officeDocument/2006/relationships/slideLayout" Target="../slideLayouts/slideLayout6.xml"/><Relationship Id="rId5"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3" Type="http://schemas.openxmlformats.org/officeDocument/2006/relationships/image" Target="../media/image3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jpeg"/><Relationship Id="rId5" Type="http://schemas.openxmlformats.org/officeDocument/2006/relationships/image" Target="../media/image38.jpeg"/></Relationships>
</file>

<file path=ppt/slides/_rels/slide28.xml.rels><?xml version="1.0" encoding="UTF-8" standalone="yes"?>
<Relationships xmlns="http://schemas.openxmlformats.org/package/2006/relationships"><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40.jpeg"/><Relationship Id="rId5"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3"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4" Type="http://schemas.openxmlformats.org/officeDocument/2006/relationships/hyperlink" Target="file://localhost/Users/grumolo/Desktop/Old%20MACgio/Desktop/CERN/USPAS/Movies/AnimationForThePSInstability_GaussianBunch.mov" TargetMode="External"/><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6" Type="http://schemas.openxmlformats.org/officeDocument/2006/relationships/image" Target="../media/image53.png"/><Relationship Id="rId4" Type="http://schemas.openxmlformats.org/officeDocument/2006/relationships/image" Target="../media/image51.png"/><Relationship Id="rId1" Type="http://schemas.openxmlformats.org/officeDocument/2006/relationships/video" Target="file://localhost/Users/grumolo/Desktop/Old%20MACgio/Desktop/CERN/CAS2008/Movies-Diego/Inst378.gif" TargetMode="External"/><Relationship Id="rId2" Type="http://schemas.openxmlformats.org/officeDocument/2006/relationships/slideLayout" Target="../slideLayouts/slideLayout6.xml"/><Relationship Id="rId3" Type="http://schemas.openxmlformats.org/officeDocument/2006/relationships/notesSlide" Target="../notesSlides/notesSlide2.xml"/><Relationship Id="rId5"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3"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4" Type="http://schemas.openxmlformats.org/officeDocument/2006/relationships/image" Target="../media/image57.png"/><Relationship Id="rId1" Type="http://schemas.openxmlformats.org/officeDocument/2006/relationships/video" Target="%25252525252525252525255CUsers%25252525252525252525255Cgrumolo%25252525252525252525255CDesktop%25252525252525252525255COld%252525252525252525252520MACgio%25252525252525252525255CDesktop%25252525252525252525255CCERN%25252525252525252525255CAB%252525252525252525252520Seminar%25252525252525252525255CPicture5.mov" TargetMode="External"/><Relationship Id="rId2" Type="http://schemas.openxmlformats.org/officeDocument/2006/relationships/slideLayout" Target="../slideLayouts/slideLayout6.xml"/><Relationship Id="rId3" Type="http://schemas.openxmlformats.org/officeDocument/2006/relationships/image" Target="../media/image56.png"/><Relationship Id="rId5" Type="http://schemas.openxmlformats.org/officeDocument/2006/relationships/hyperlink" Target="file://localhost/Users/grumolo/Desktop/Old%20MACgio/Desktop/CERN/USPAS/Movies/SPSMeasurements_Anim.mov"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3"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4" Type="http://schemas.openxmlformats.org/officeDocument/2006/relationships/image" Target="../media/image60.png"/><Relationship Id="rId1" Type="http://schemas.openxmlformats.org/officeDocument/2006/relationships/video" Target="file://localhost/Users/grumolo/Desktop/Old%20MACgio/Desktop/CERN/USPAS/AB%20Seminar/Picture4.mov" TargetMode="External"/><Relationship Id="rId2" Type="http://schemas.openxmlformats.org/officeDocument/2006/relationships/video" Target="file://localhost/Users/grumolo/Desktop/Old%20MACgio/Desktop/CERN/USPAS/AB%20Seminar/Picture5.mov" TargetMode="External"/><Relationship Id="rId3" Type="http://schemas.openxmlformats.org/officeDocument/2006/relationships/slideLayout" Target="../slideLayouts/slideLayout7.xml"/><Relationship Id="rId5"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4" Type="http://schemas.openxmlformats.org/officeDocument/2006/relationships/image" Target="../media/image62.png"/><Relationship Id="rId1" Type="http://schemas.openxmlformats.org/officeDocument/2006/relationships/video" Target="file://localhost/Users/grumolo/Desktop/Old%20MACgio/Desktop/CERN/USPAS/AB%20Seminar/Picture3.mov" TargetMode="External"/><Relationship Id="rId2" Type="http://schemas.openxmlformats.org/officeDocument/2006/relationships/video" Target="file://localhost/Users/grumolo/Desktop/Old%20MACgio/Desktop/CERN/USPAS/AB%20Seminar/Picture2.mov" TargetMode="External"/><Relationship Id="rId3" Type="http://schemas.openxmlformats.org/officeDocument/2006/relationships/slideLayout" Target="../slideLayouts/slideLayout7.xml"/><Relationship Id="rId5"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4"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4" Type="http://schemas.openxmlformats.org/officeDocument/2006/relationships/video" Target="%25252525252525252525255CUsers%25252525252525252525255Cgrumolo%25252525252525252525255CDesktop%25252525252525252525255COld%252525252525252525252520MACgio%25252525252525252525255CDesktop%25252525252525252525255CCERN%25252525252525252525255CCAS2008%25252525252525252525255CSPSimp2oct08Tune.gif" TargetMode="External"/><Relationship Id="rId5" Type="http://schemas.openxmlformats.org/officeDocument/2006/relationships/slideLayout" Target="../slideLayouts/slideLayout6.xml"/><Relationship Id="rId7" Type="http://schemas.openxmlformats.org/officeDocument/2006/relationships/image" Target="../media/image70.png"/><Relationship Id="rId1" Type="http://schemas.openxmlformats.org/officeDocument/2006/relationships/video" Target="%25252525252525252525255CUsers%25252525252525252525255Cgrumolo%25252525252525252525255CDesktop%25252525252525252525255COld%252525252525252525252520MACgio%25252525252525252525255CDesktop%25252525252525252525255CCERN%25252525252525252525255CCAS2008%25252525252525252525255CSPSimp2oct08Current.gif" TargetMode="External"/><Relationship Id="rId2" Type="http://schemas.openxmlformats.org/officeDocument/2006/relationships/video" Target="%25252525252525252525255CUsers%25252525252525252525255Cgrumolo%25252525252525252525255CDesktop%25252525252525252525255COld%252525252525252525252520MACgio%25252525252525252525255CDesktop%25252525252525252525255CCERN%25252525252525252525255CCAS2008%25252525252525252525255CSPSimp2oct08SussixFFT.gif" TargetMode="External"/><Relationship Id="rId9" Type="http://schemas.openxmlformats.org/officeDocument/2006/relationships/image" Target="../media/image72.png"/><Relationship Id="rId3" Type="http://schemas.openxmlformats.org/officeDocument/2006/relationships/video" Target="%25252525252525252525255CUsers%25252525252525252525255Cgrumolo%25252525252525252525255CDesktop%25252525252525252525255COld%252525252525252525252520MACgio%25252525252525252525255CDesktop%25252525252525252525255CCERN%25252525252525252525255CCAS2008%25252525252525252525255CSPSimp2oct08TuneVsCurrent.gif" TargetMode="External"/><Relationship Id="rId6"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3" Type="http://schemas.openxmlformats.org/officeDocument/2006/relationships/image" Target="../media/image7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3" Type="http://schemas.openxmlformats.org/officeDocument/2006/relationships/image" Target="../media/image7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4" Type="http://schemas.openxmlformats.org/officeDocument/2006/relationships/image" Target="../media/image82.png"/><Relationship Id="rId1" Type="http://schemas.openxmlformats.org/officeDocument/2006/relationships/slideLayout" Target="../slideLayouts/slideLayout7.xml"/><Relationship Id="rId2" Type="http://schemas.openxmlformats.org/officeDocument/2006/relationships/image" Target="../media/image80.png"/><Relationship Id="rId3" Type="http://schemas.openxmlformats.org/officeDocument/2006/relationships/image" Target="../media/image81.png"/><Relationship Id="rId5" Type="http://schemas.openxmlformats.org/officeDocument/2006/relationships/image" Target="../media/image83.png"/></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3" Type="http://schemas.openxmlformats.org/officeDocument/2006/relationships/image" Target="../media/image8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6.png"/><Relationship Id="rId3" Type="http://schemas.openxmlformats.org/officeDocument/2006/relationships/image" Target="../media/image8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4" Type="http://schemas.openxmlformats.org/officeDocument/2006/relationships/image" Target="../media/image90.pdf"/><Relationship Id="rId1" Type="http://schemas.openxmlformats.org/officeDocument/2006/relationships/slideLayout" Target="../slideLayouts/slideLayout7.xml"/><Relationship Id="rId2" Type="http://schemas.openxmlformats.org/officeDocument/2006/relationships/image" Target="../media/image88.pdf"/><Relationship Id="rId3" Type="http://schemas.openxmlformats.org/officeDocument/2006/relationships/image" Target="../media/image89.png"/><Relationship Id="rId5" Type="http://schemas.openxmlformats.org/officeDocument/2006/relationships/image" Target="../media/image91.png"/></Relationships>
</file>

<file path=ppt/slides/_rels/slide54.xml.rels><?xml version="1.0" encoding="UTF-8" standalone="yes"?>
<Relationships xmlns="http://schemas.openxmlformats.org/package/2006/relationships"><Relationship Id="rId4" Type="http://schemas.openxmlformats.org/officeDocument/2006/relationships/image" Target="../media/image92.png"/><Relationship Id="rId1" Type="http://schemas.openxmlformats.org/officeDocument/2006/relationships/video" Target="file://localhost/Users/grumolo/Desktop/Old%20MACgio/Desktop/CERN/CAS2008/LongbunchShapeNb2_100.gif" TargetMode="External"/><Relationship Id="rId2" Type="http://schemas.openxmlformats.org/officeDocument/2006/relationships/video" Target="file://localhost/Users/grumolo/Desktop/Old%20MACgio/Desktop/CERN/CAS2008/LongbunchShapeNb2_170.gif" TargetMode="External"/><Relationship Id="rId3" Type="http://schemas.openxmlformats.org/officeDocument/2006/relationships/slideLayout" Target="../slideLayouts/slideLayout7.xml"/><Relationship Id="rId5" Type="http://schemas.openxmlformats.org/officeDocument/2006/relationships/image" Target="../media/image93.png"/></Relationships>
</file>

<file path=ppt/slides/_rels/slide55.xml.rels><?xml version="1.0" encoding="UTF-8" standalone="yes"?>
<Relationships xmlns="http://schemas.openxmlformats.org/package/2006/relationships"><Relationship Id="rId2" Type="http://schemas.openxmlformats.org/officeDocument/2006/relationships/image" Target="../media/image94.png"/><Relationship Id="rId3" Type="http://schemas.openxmlformats.org/officeDocument/2006/relationships/image" Target="../media/image9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102.png"/><Relationship Id="rId4" Type="http://schemas.openxmlformats.org/officeDocument/2006/relationships/image" Target="../media/image98.png"/><Relationship Id="rId10" Type="http://schemas.openxmlformats.org/officeDocument/2006/relationships/oleObject" Target="../embeddings/Microsoft_Equation4.bin"/><Relationship Id="rId5" Type="http://schemas.openxmlformats.org/officeDocument/2006/relationships/image" Target="../media/image99.png"/><Relationship Id="rId7" Type="http://schemas.openxmlformats.org/officeDocument/2006/relationships/image" Target="../media/image101.png"/><Relationship Id="rId1" Type="http://schemas.openxmlformats.org/officeDocument/2006/relationships/vmlDrawing" Target="../drawings/vmlDrawing3.vml"/><Relationship Id="rId2" Type="http://schemas.openxmlformats.org/officeDocument/2006/relationships/slideLayout" Target="../slideLayouts/slideLayout6.xml"/><Relationship Id="rId9" Type="http://schemas.openxmlformats.org/officeDocument/2006/relationships/oleObject" Target="../embeddings/Microsoft_Equation3.bin"/><Relationship Id="rId3" Type="http://schemas.openxmlformats.org/officeDocument/2006/relationships/image" Target="../media/image97.png"/><Relationship Id="rId6" Type="http://schemas.openxmlformats.org/officeDocument/2006/relationships/image" Target="../media/image100.png"/></Relationships>
</file>

<file path=ppt/slides/_rels/slide57.xml.rels><?xml version="1.0" encoding="UTF-8" standalone="yes"?>
<Relationships xmlns="http://schemas.openxmlformats.org/package/2006/relationships"><Relationship Id="rId6" Type="http://schemas.openxmlformats.org/officeDocument/2006/relationships/image" Target="../media/image107.png"/><Relationship Id="rId4" Type="http://schemas.openxmlformats.org/officeDocument/2006/relationships/image" Target="../media/image105.png"/><Relationship Id="rId1" Type="http://schemas.openxmlformats.org/officeDocument/2006/relationships/slideLayout" Target="../slideLayouts/slideLayout6.xml"/><Relationship Id="rId2" Type="http://schemas.openxmlformats.org/officeDocument/2006/relationships/image" Target="../media/image103.png"/><Relationship Id="rId3" Type="http://schemas.openxmlformats.org/officeDocument/2006/relationships/image" Target="../media/image104.png"/><Relationship Id="rId5" Type="http://schemas.openxmlformats.org/officeDocument/2006/relationships/image" Target="../media/image106.png"/></Relationships>
</file>

<file path=ppt/slides/_rels/slide58.xml.rels><?xml version="1.0" encoding="UTF-8" standalone="yes"?>
<Relationships xmlns="http://schemas.openxmlformats.org/package/2006/relationships"><Relationship Id="rId4" Type="http://schemas.openxmlformats.org/officeDocument/2006/relationships/image" Target="../media/image110.png"/><Relationship Id="rId1" Type="http://schemas.openxmlformats.org/officeDocument/2006/relationships/slideLayout" Target="../slideLayouts/slideLayout7.xml"/><Relationship Id="rId2" Type="http://schemas.openxmlformats.org/officeDocument/2006/relationships/image" Target="../media/image108.png"/><Relationship Id="rId3" Type="http://schemas.openxmlformats.org/officeDocument/2006/relationships/image" Target="../media/image109.png"/></Relationships>
</file>

<file path=ppt/slides/_rels/slide59.xml.rels><?xml version="1.0" encoding="UTF-8" standalone="yes"?>
<Relationships xmlns="http://schemas.openxmlformats.org/package/2006/relationships"><Relationship Id="rId4" Type="http://schemas.openxmlformats.org/officeDocument/2006/relationships/image" Target="../media/image113.png"/><Relationship Id="rId1" Type="http://schemas.openxmlformats.org/officeDocument/2006/relationships/slideLayout" Target="../slideLayouts/slideLayout7.xml"/><Relationship Id="rId2" Type="http://schemas.openxmlformats.org/officeDocument/2006/relationships/image" Target="../media/image111.png"/><Relationship Id="rId3" Type="http://schemas.openxmlformats.org/officeDocument/2006/relationships/image" Target="../media/image11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14.png"/><Relationship Id="rId3" Type="http://schemas.openxmlformats.org/officeDocument/2006/relationships/image" Target="../media/image1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4" Type="http://schemas.openxmlformats.org/officeDocument/2006/relationships/image" Target="../media/image118.png"/><Relationship Id="rId1" Type="http://schemas.openxmlformats.org/officeDocument/2006/relationships/slideLayout" Target="../slideLayouts/slideLayout7.xml"/><Relationship Id="rId2" Type="http://schemas.openxmlformats.org/officeDocument/2006/relationships/image" Target="../media/image116.png"/><Relationship Id="rId3" Type="http://schemas.openxmlformats.org/officeDocument/2006/relationships/image" Target="../media/image117.png"/></Relationships>
</file>

<file path=ppt/slides/_rels/slide62.xml.rels><?xml version="1.0" encoding="UTF-8" standalone="yes"?>
<Relationships xmlns="http://schemas.openxmlformats.org/package/2006/relationships"><Relationship Id="rId4" Type="http://schemas.openxmlformats.org/officeDocument/2006/relationships/image" Target="../media/image121.pdf"/><Relationship Id="rId1" Type="http://schemas.openxmlformats.org/officeDocument/2006/relationships/slideLayout" Target="../slideLayouts/slideLayout7.xml"/><Relationship Id="rId2" Type="http://schemas.openxmlformats.org/officeDocument/2006/relationships/image" Target="../media/image119.pdf"/><Relationship Id="rId3" Type="http://schemas.openxmlformats.org/officeDocument/2006/relationships/image" Target="../media/image120.png"/><Relationship Id="rId5" Type="http://schemas.openxmlformats.org/officeDocument/2006/relationships/image" Target="../media/image122.png"/></Relationships>
</file>

<file path=ppt/slides/_rels/slide63.xml.rels><?xml version="1.0" encoding="UTF-8" standalone="yes"?>
<Relationships xmlns="http://schemas.openxmlformats.org/package/2006/relationships"><Relationship Id="rId4" Type="http://schemas.openxmlformats.org/officeDocument/2006/relationships/image" Target="../media/image125.pdf"/><Relationship Id="rId1" Type="http://schemas.openxmlformats.org/officeDocument/2006/relationships/slideLayout" Target="../slideLayouts/slideLayout7.xml"/><Relationship Id="rId2" Type="http://schemas.openxmlformats.org/officeDocument/2006/relationships/image" Target="../media/image123.pdf"/><Relationship Id="rId3" Type="http://schemas.openxmlformats.org/officeDocument/2006/relationships/image" Target="../media/image124.png"/><Relationship Id="rId5" Type="http://schemas.openxmlformats.org/officeDocument/2006/relationships/image" Target="../media/image126.png"/></Relationships>
</file>

<file path=ppt/slides/_rels/slide64.xml.rels><?xml version="1.0" encoding="UTF-8" standalone="yes"?>
<Relationships xmlns="http://schemas.openxmlformats.org/package/2006/relationships"><Relationship Id="rId4" Type="http://schemas.openxmlformats.org/officeDocument/2006/relationships/image" Target="../media/image129.pdf"/><Relationship Id="rId5" Type="http://schemas.openxmlformats.org/officeDocument/2006/relationships/image" Target="../media/image130.png"/><Relationship Id="rId7" Type="http://schemas.openxmlformats.org/officeDocument/2006/relationships/image" Target="../media/image132.png"/><Relationship Id="rId1" Type="http://schemas.openxmlformats.org/officeDocument/2006/relationships/slideLayout" Target="../slideLayouts/slideLayout7.xml"/><Relationship Id="rId2" Type="http://schemas.openxmlformats.org/officeDocument/2006/relationships/image" Target="../media/image127.pdf"/><Relationship Id="rId3" Type="http://schemas.openxmlformats.org/officeDocument/2006/relationships/image" Target="../media/image128.png"/><Relationship Id="rId6" Type="http://schemas.openxmlformats.org/officeDocument/2006/relationships/image" Target="../media/image131.pdf"/></Relationships>
</file>

<file path=ppt/slides/_rels/slide65.xml.rels><?xml version="1.0" encoding="UTF-8" standalone="yes"?>
<Relationships xmlns="http://schemas.openxmlformats.org/package/2006/relationships"><Relationship Id="rId4" Type="http://schemas.openxmlformats.org/officeDocument/2006/relationships/image" Target="../media/image135.pdf"/><Relationship Id="rId1" Type="http://schemas.openxmlformats.org/officeDocument/2006/relationships/slideLayout" Target="../slideLayouts/slideLayout7.xml"/><Relationship Id="rId2" Type="http://schemas.openxmlformats.org/officeDocument/2006/relationships/image" Target="../media/image133.pdf"/><Relationship Id="rId3" Type="http://schemas.openxmlformats.org/officeDocument/2006/relationships/image" Target="../media/image134.png"/><Relationship Id="rId5" Type="http://schemas.openxmlformats.org/officeDocument/2006/relationships/image" Target="../media/image1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Numerical modeling and measurement techniques</a:t>
            </a:r>
            <a:endParaRPr lang="en-US" dirty="0"/>
          </a:p>
        </p:txBody>
      </p:sp>
      <p:sp>
        <p:nvSpPr>
          <p:cNvPr id="3" name="Subtitle 2"/>
          <p:cNvSpPr>
            <a:spLocks noGrp="1"/>
          </p:cNvSpPr>
          <p:nvPr>
            <p:ph type="subTitle" idx="1"/>
          </p:nvPr>
        </p:nvSpPr>
        <p:spPr/>
        <p:txBody>
          <a:bodyPr/>
          <a:lstStyle/>
          <a:p>
            <a:r>
              <a:rPr lang="en-US" dirty="0" smtClean="0"/>
              <a:t>G. Rumolo and E. </a:t>
            </a:r>
            <a:r>
              <a:rPr lang="en-US" dirty="0" err="1" smtClean="0"/>
              <a:t>Métral</a:t>
            </a:r>
            <a:endParaRPr lang="en-US" dirty="0" smtClean="0"/>
          </a:p>
          <a:p>
            <a:r>
              <a:rPr lang="en-US" dirty="0" smtClean="0"/>
              <a:t>USPAS Course on collective effects</a:t>
            </a:r>
          </a:p>
          <a:p>
            <a:r>
              <a:rPr lang="en-US" dirty="0" smtClean="0"/>
              <a:t>Thursday, 25.06.2009</a:t>
            </a:r>
            <a:endParaRPr lang="en-US"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57200" y="457200"/>
            <a:ext cx="8369300" cy="1554272"/>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electromagnetic problem: </a:t>
            </a:r>
            <a:r>
              <a:rPr lang="en-US" sz="2000" b="1" dirty="0">
                <a:solidFill>
                  <a:srgbClr val="FF0000"/>
                </a:solidFill>
                <a:latin typeface="Calibri" charset="0"/>
              </a:rPr>
              <a:t>impedance (numerical </a:t>
            </a:r>
            <a:r>
              <a:rPr lang="en-US" sz="2000" b="1" dirty="0" smtClean="0">
                <a:solidFill>
                  <a:srgbClr val="FF0000"/>
                </a:solidFill>
                <a:latin typeface="Calibri" charset="0"/>
              </a:rPr>
              <a:t>-3)</a:t>
            </a:r>
            <a:endParaRPr lang="en-US" sz="2000" b="1" dirty="0">
              <a:solidFill>
                <a:srgbClr val="FF0000"/>
              </a:solidFill>
              <a:latin typeface="Calibri" charset="0"/>
            </a:endParaRPr>
          </a:p>
          <a:p>
            <a:endParaRPr lang="en-US" dirty="0">
              <a:latin typeface="Calibri" charset="0"/>
            </a:endParaRPr>
          </a:p>
          <a:p>
            <a:pPr>
              <a:spcAft>
                <a:spcPts val="600"/>
              </a:spcAft>
              <a:buFont typeface="Arial" charset="0"/>
              <a:buChar char="•"/>
            </a:pPr>
            <a:r>
              <a:rPr lang="en-US" dirty="0">
                <a:latin typeface="Calibri" charset="0"/>
              </a:rPr>
              <a:t> </a:t>
            </a:r>
            <a:r>
              <a:rPr lang="en-US" dirty="0" smtClean="0">
                <a:latin typeface="Calibri" charset="0"/>
              </a:rPr>
              <a:t>Example of use of Particle Studio: </a:t>
            </a:r>
            <a:endParaRPr lang="en-US" dirty="0">
              <a:latin typeface="Calibri" charset="0"/>
            </a:endParaRPr>
          </a:p>
          <a:p>
            <a:pPr lvl="1">
              <a:buSzPct val="100000"/>
              <a:buFont typeface="Lucida Grande" charset="0"/>
              <a:buChar char="→"/>
            </a:pPr>
            <a:r>
              <a:rPr lang="en-US" sz="1700" dirty="0" smtClean="0">
                <a:latin typeface="Calibri" charset="0"/>
              </a:rPr>
              <a:t> gives directly the wake field using a Gaussian bunch as source</a:t>
            </a:r>
          </a:p>
          <a:p>
            <a:pPr lvl="1">
              <a:buSzPct val="100000"/>
              <a:buFont typeface="Lucida Grande" charset="0"/>
              <a:buChar char="→"/>
            </a:pPr>
            <a:r>
              <a:rPr lang="en-US" sz="1700" dirty="0" smtClean="0">
                <a:latin typeface="Calibri" charset="0"/>
              </a:rPr>
              <a:t> can be used for a simple structure for benchmark with theory</a:t>
            </a:r>
            <a:endParaRPr lang="en-US" sz="1700" dirty="0">
              <a:latin typeface="Calibri" charset="0"/>
            </a:endParaRPr>
          </a:p>
        </p:txBody>
      </p:sp>
      <p:sp>
        <p:nvSpPr>
          <p:cNvPr id="5" name="Slide Number Placeholder 5"/>
          <p:cNvSpPr>
            <a:spLocks noGrp="1"/>
          </p:cNvSpPr>
          <p:nvPr>
            <p:ph type="sldNum" sz="quarter" idx="12"/>
          </p:nvPr>
        </p:nvSpPr>
        <p:spPr/>
        <p:txBody>
          <a:bodyPr/>
          <a:lstStyle/>
          <a:p>
            <a:pPr>
              <a:defRPr/>
            </a:pPr>
            <a:fld id="{E8E9E83F-3E91-624C-9F39-D85FDAAB0BA5}" type="slidenum">
              <a:rPr lang="en-US"/>
              <a:pPr>
                <a:defRPr/>
              </a:pPr>
              <a:t>10</a:t>
            </a:fld>
            <a:endParaRPr lang="en-US"/>
          </a:p>
        </p:txBody>
      </p:sp>
      <p:pic>
        <p:nvPicPr>
          <p:cNvPr id="9" name="Content Placeholder 3" descr="rect_pec_dx_01.png"/>
          <p:cNvPicPr>
            <a:picLocks noChangeAspect="1"/>
          </p:cNvPicPr>
          <p:nvPr/>
        </p:nvPicPr>
        <p:blipFill>
          <a:blip r:embed="rId2"/>
          <a:srcRect l="20884" r="16208" b="7388"/>
          <a:stretch>
            <a:fillRect/>
          </a:stretch>
        </p:blipFill>
        <p:spPr>
          <a:xfrm>
            <a:off x="5007802" y="2320818"/>
            <a:ext cx="3090796" cy="1710098"/>
          </a:xfrm>
          <a:prstGeom prst="rect">
            <a:avLst/>
          </a:prstGeom>
        </p:spPr>
      </p:pic>
      <p:pic>
        <p:nvPicPr>
          <p:cNvPr id="11" name="Picture 1"/>
          <p:cNvPicPr>
            <a:picLocks noChangeAspect="1" noChangeArrowheads="1"/>
          </p:cNvPicPr>
          <p:nvPr/>
        </p:nvPicPr>
        <p:blipFill>
          <a:blip r:embed="rId3"/>
          <a:srcRect l="3125" t="3125" r="57031" b="59375"/>
          <a:stretch>
            <a:fillRect/>
          </a:stretch>
        </p:blipFill>
        <p:spPr bwMode="auto">
          <a:xfrm>
            <a:off x="4768200" y="4201475"/>
            <a:ext cx="3570000" cy="2520000"/>
          </a:xfrm>
          <a:prstGeom prst="rect">
            <a:avLst/>
          </a:prstGeom>
          <a:noFill/>
          <a:ln w="9525">
            <a:noFill/>
            <a:miter lim="800000"/>
            <a:headEnd/>
            <a:tailEnd/>
          </a:ln>
          <a:effectLst/>
        </p:spPr>
      </p:pic>
      <p:sp>
        <p:nvSpPr>
          <p:cNvPr id="12" name="Text Placeholder 4"/>
          <p:cNvSpPr txBox="1">
            <a:spLocks/>
          </p:cNvSpPr>
          <p:nvPr/>
        </p:nvSpPr>
        <p:spPr>
          <a:xfrm>
            <a:off x="513308" y="2647051"/>
            <a:ext cx="3581400" cy="3627328"/>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Geometric parameters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Thickness Copper = 0.2cm    1cm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Length = 1m  0.2m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Vacuum Chamber</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Rectangular shape : height=2cm;  width= 6cm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Particle Beam Parameters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σ</a:t>
            </a:r>
            <a:r>
              <a:rPr kumimoji="0" lang="en-US" sz="1000" b="1" i="0" u="none" strike="noStrike" kern="1200" cap="none" spc="0" normalizeH="0" baseline="0" noProof="0" dirty="0" err="1" smtClean="0">
                <a:ln>
                  <a:noFill/>
                </a:ln>
                <a:solidFill>
                  <a:schemeClr val="tx1"/>
                </a:solidFill>
                <a:effectLst/>
                <a:uLnTx/>
                <a:uFillTx/>
                <a:latin typeface="+mn-lt"/>
                <a:ea typeface="+mn-ea"/>
                <a:cs typeface="+mn-cs"/>
              </a:rPr>
              <a:t>bunch</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1cm, 0.8cm, 0.5cm</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Charge = 1e-9</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β</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=1</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57200" y="457200"/>
            <a:ext cx="8369300" cy="1815882"/>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electromagnetic problem: </a:t>
            </a:r>
            <a:r>
              <a:rPr lang="en-US" sz="2000" b="1" dirty="0">
                <a:solidFill>
                  <a:srgbClr val="FF0000"/>
                </a:solidFill>
                <a:latin typeface="Calibri" charset="0"/>
              </a:rPr>
              <a:t>impedance (numerical </a:t>
            </a:r>
            <a:r>
              <a:rPr lang="en-US" sz="2000" b="1" dirty="0" smtClean="0">
                <a:solidFill>
                  <a:srgbClr val="FF0000"/>
                </a:solidFill>
                <a:latin typeface="Calibri" charset="0"/>
              </a:rPr>
              <a:t>-4)</a:t>
            </a:r>
            <a:endParaRPr lang="en-US" sz="2000" b="1" dirty="0">
              <a:solidFill>
                <a:srgbClr val="FF0000"/>
              </a:solidFill>
              <a:latin typeface="Calibri" charset="0"/>
            </a:endParaRPr>
          </a:p>
          <a:p>
            <a:endParaRPr lang="en-US" dirty="0">
              <a:latin typeface="Calibri" charset="0"/>
            </a:endParaRPr>
          </a:p>
          <a:p>
            <a:pPr>
              <a:spcAft>
                <a:spcPts val="600"/>
              </a:spcAft>
              <a:buFont typeface="Arial" charset="0"/>
              <a:buChar char="•"/>
            </a:pPr>
            <a:r>
              <a:rPr lang="en-US" dirty="0">
                <a:latin typeface="Calibri" charset="0"/>
              </a:rPr>
              <a:t> </a:t>
            </a:r>
            <a:r>
              <a:rPr lang="en-US" dirty="0" smtClean="0">
                <a:latin typeface="Calibri" charset="0"/>
              </a:rPr>
              <a:t>Example of use of Particle Studio: </a:t>
            </a:r>
            <a:endParaRPr lang="en-US" dirty="0">
              <a:latin typeface="Calibri" charset="0"/>
            </a:endParaRPr>
          </a:p>
          <a:p>
            <a:pPr lvl="1">
              <a:buSzPct val="100000"/>
              <a:buFont typeface="Lucida Grande" charset="0"/>
              <a:buChar char="→"/>
            </a:pPr>
            <a:r>
              <a:rPr lang="en-US" sz="1700" dirty="0" smtClean="0">
                <a:latin typeface="Calibri" charset="0"/>
              </a:rPr>
              <a:t> with the previous structure we expect to see the resistive wall wake field</a:t>
            </a:r>
          </a:p>
          <a:p>
            <a:pPr lvl="1">
              <a:buSzPct val="100000"/>
              <a:buFont typeface="Lucida Grande" charset="0"/>
              <a:buChar char="→"/>
            </a:pPr>
            <a:r>
              <a:rPr lang="en-US" sz="1700" dirty="0" smtClean="0">
                <a:latin typeface="Calibri" charset="0"/>
              </a:rPr>
              <a:t> since it is rectangular we could also disentangle dipolar and </a:t>
            </a:r>
            <a:r>
              <a:rPr lang="en-US" sz="1700" dirty="0" err="1" smtClean="0">
                <a:latin typeface="Calibri" charset="0"/>
              </a:rPr>
              <a:t>quadrupolar</a:t>
            </a:r>
            <a:r>
              <a:rPr lang="en-US" sz="1700" dirty="0" smtClean="0">
                <a:latin typeface="Calibri" charset="0"/>
              </a:rPr>
              <a:t> wakes</a:t>
            </a:r>
          </a:p>
          <a:p>
            <a:pPr lvl="1">
              <a:buSzPct val="100000"/>
              <a:buFont typeface="Lucida Grande" charset="0"/>
              <a:buChar char="→"/>
            </a:pPr>
            <a:r>
              <a:rPr lang="en-US" sz="1700" dirty="0" smtClean="0">
                <a:latin typeface="Calibri" charset="0"/>
              </a:rPr>
              <a:t> as expected from the chosen aspect ratio, the </a:t>
            </a:r>
            <a:r>
              <a:rPr lang="en-US" sz="1700" dirty="0" err="1" smtClean="0">
                <a:latin typeface="Calibri" charset="0"/>
              </a:rPr>
              <a:t>Yokoya</a:t>
            </a:r>
            <a:r>
              <a:rPr lang="en-US" sz="1700" dirty="0" smtClean="0">
                <a:latin typeface="Calibri" charset="0"/>
              </a:rPr>
              <a:t> coefficients are recovered</a:t>
            </a:r>
            <a:endParaRPr lang="en-US" sz="1700" dirty="0">
              <a:latin typeface="Calibri" charset="0"/>
            </a:endParaRPr>
          </a:p>
        </p:txBody>
      </p:sp>
      <p:sp>
        <p:nvSpPr>
          <p:cNvPr id="5" name="Slide Number Placeholder 5"/>
          <p:cNvSpPr>
            <a:spLocks noGrp="1"/>
          </p:cNvSpPr>
          <p:nvPr>
            <p:ph type="sldNum" sz="quarter" idx="12"/>
          </p:nvPr>
        </p:nvSpPr>
        <p:spPr/>
        <p:txBody>
          <a:bodyPr/>
          <a:lstStyle/>
          <a:p>
            <a:pPr>
              <a:defRPr/>
            </a:pPr>
            <a:fld id="{E8E9E83F-3E91-624C-9F39-D85FDAAB0BA5}" type="slidenum">
              <a:rPr lang="en-US"/>
              <a:pPr>
                <a:defRPr/>
              </a:pPr>
              <a:t>11</a:t>
            </a:fld>
            <a:endParaRPr lang="en-US"/>
          </a:p>
        </p:txBody>
      </p:sp>
      <p:graphicFrame>
        <p:nvGraphicFramePr>
          <p:cNvPr id="61456" name="Object 16"/>
          <p:cNvGraphicFramePr>
            <a:graphicFrameLocks noChangeAspect="1"/>
          </p:cNvGraphicFramePr>
          <p:nvPr/>
        </p:nvGraphicFramePr>
        <p:xfrm>
          <a:off x="228599" y="2286000"/>
          <a:ext cx="4678143" cy="3708000"/>
        </p:xfrm>
        <a:graphic>
          <a:graphicData uri="http://schemas.openxmlformats.org/presentationml/2006/ole">
            <p:oleObj spid="_x0000_s61456" name="Graph" r:id="rId3" imgW="7315200" imgH="5803900" progId="">
              <p:embed/>
            </p:oleObj>
          </a:graphicData>
        </a:graphic>
      </p:graphicFrame>
      <p:graphicFrame>
        <p:nvGraphicFramePr>
          <p:cNvPr id="61457" name="Object 17"/>
          <p:cNvGraphicFramePr>
            <a:graphicFrameLocks noChangeAspect="1"/>
          </p:cNvGraphicFramePr>
          <p:nvPr/>
        </p:nvGraphicFramePr>
        <p:xfrm>
          <a:off x="4284821" y="2286000"/>
          <a:ext cx="4677928" cy="3708000"/>
        </p:xfrm>
        <a:graphic>
          <a:graphicData uri="http://schemas.openxmlformats.org/presentationml/2006/ole">
            <p:oleObj spid="_x0000_s61457" name="Graph" r:id="rId4" imgW="7315200" imgH="580390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57200" y="457200"/>
            <a:ext cx="8369300" cy="1292662"/>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electromagnetic problem: </a:t>
            </a:r>
            <a:r>
              <a:rPr lang="en-US" sz="2000" b="1" dirty="0">
                <a:solidFill>
                  <a:srgbClr val="FF0000"/>
                </a:solidFill>
                <a:latin typeface="Calibri" charset="0"/>
              </a:rPr>
              <a:t>impedance (numerical </a:t>
            </a:r>
            <a:r>
              <a:rPr lang="en-US" sz="2000" b="1" dirty="0" smtClean="0">
                <a:solidFill>
                  <a:srgbClr val="FF0000"/>
                </a:solidFill>
                <a:latin typeface="Calibri" charset="0"/>
              </a:rPr>
              <a:t>-5)</a:t>
            </a:r>
            <a:endParaRPr lang="en-US" sz="2000" b="1" dirty="0">
              <a:solidFill>
                <a:srgbClr val="FF0000"/>
              </a:solidFill>
              <a:latin typeface="Calibri" charset="0"/>
            </a:endParaRPr>
          </a:p>
          <a:p>
            <a:endParaRPr lang="en-US" dirty="0">
              <a:latin typeface="Calibri" charset="0"/>
            </a:endParaRPr>
          </a:p>
          <a:p>
            <a:pPr>
              <a:spcAft>
                <a:spcPts val="600"/>
              </a:spcAft>
              <a:buFont typeface="Arial" charset="0"/>
              <a:buChar char="•"/>
            </a:pPr>
            <a:r>
              <a:rPr lang="en-US" dirty="0">
                <a:latin typeface="Calibri" charset="0"/>
              </a:rPr>
              <a:t> </a:t>
            </a:r>
            <a:r>
              <a:rPr lang="en-US" dirty="0" smtClean="0">
                <a:latin typeface="Calibri" charset="0"/>
              </a:rPr>
              <a:t>Example of use of Particle Studio: </a:t>
            </a:r>
            <a:endParaRPr lang="en-US" dirty="0">
              <a:latin typeface="Calibri" charset="0"/>
            </a:endParaRPr>
          </a:p>
          <a:p>
            <a:pPr lvl="1">
              <a:buSzPct val="100000"/>
              <a:buFont typeface="Lucida Grande" charset="0"/>
              <a:buChar char="→"/>
            </a:pPr>
            <a:r>
              <a:rPr lang="en-US" sz="1700" dirty="0" smtClean="0">
                <a:latin typeface="Calibri" charset="0"/>
              </a:rPr>
              <a:t> More complicated structures can be simulated, e.g. the SPS-</a:t>
            </a:r>
            <a:r>
              <a:rPr lang="en-US" sz="1700" dirty="0" err="1" smtClean="0">
                <a:latin typeface="Calibri" charset="0"/>
              </a:rPr>
              <a:t>BPMs</a:t>
            </a:r>
            <a:endParaRPr lang="en-US" sz="1700" dirty="0">
              <a:latin typeface="Calibri" charset="0"/>
            </a:endParaRPr>
          </a:p>
        </p:txBody>
      </p:sp>
      <p:sp>
        <p:nvSpPr>
          <p:cNvPr id="5" name="Slide Number Placeholder 5"/>
          <p:cNvSpPr>
            <a:spLocks noGrp="1"/>
          </p:cNvSpPr>
          <p:nvPr>
            <p:ph type="sldNum" sz="quarter" idx="12"/>
          </p:nvPr>
        </p:nvSpPr>
        <p:spPr/>
        <p:txBody>
          <a:bodyPr/>
          <a:lstStyle/>
          <a:p>
            <a:pPr>
              <a:defRPr/>
            </a:pPr>
            <a:fld id="{E8E9E83F-3E91-624C-9F39-D85FDAAB0BA5}" type="slidenum">
              <a:rPr lang="en-US"/>
              <a:pPr>
                <a:defRPr/>
              </a:pPr>
              <a:t>12</a:t>
            </a:fld>
            <a:endParaRPr lang="en-US"/>
          </a:p>
        </p:txBody>
      </p:sp>
      <p:pic>
        <p:nvPicPr>
          <p:cNvPr id="6" name="Picture 5" descr="ScreenHunter_001.gif"/>
          <p:cNvPicPr>
            <a:picLocks noChangeAspect="1"/>
          </p:cNvPicPr>
          <p:nvPr/>
        </p:nvPicPr>
        <p:blipFill>
          <a:blip r:embed="rId2"/>
          <a:stretch>
            <a:fillRect/>
          </a:stretch>
        </p:blipFill>
        <p:spPr>
          <a:xfrm>
            <a:off x="0" y="1852700"/>
            <a:ext cx="4410000" cy="3240000"/>
          </a:xfrm>
          <a:prstGeom prst="rect">
            <a:avLst/>
          </a:prstGeom>
        </p:spPr>
      </p:pic>
      <p:pic>
        <p:nvPicPr>
          <p:cNvPr id="7" name="Picture 2"/>
          <p:cNvPicPr>
            <a:picLocks noChangeAspect="1" noChangeArrowheads="1"/>
          </p:cNvPicPr>
          <p:nvPr/>
        </p:nvPicPr>
        <p:blipFill>
          <a:blip r:embed="rId3"/>
          <a:srcRect/>
          <a:stretch>
            <a:fillRect/>
          </a:stretch>
        </p:blipFill>
        <p:spPr bwMode="auto">
          <a:xfrm>
            <a:off x="1690093" y="4561475"/>
            <a:ext cx="4863107" cy="2160000"/>
          </a:xfrm>
          <a:prstGeom prst="rect">
            <a:avLst/>
          </a:prstGeom>
          <a:noFill/>
          <a:ln w="38100">
            <a:noFill/>
            <a:miter lim="800000"/>
            <a:headEnd/>
            <a:tailEnd/>
          </a:ln>
        </p:spPr>
      </p:pic>
      <p:pic>
        <p:nvPicPr>
          <p:cNvPr id="9" name="Picture 4"/>
          <p:cNvPicPr>
            <a:picLocks noChangeAspect="1" noChangeArrowheads="1"/>
          </p:cNvPicPr>
          <p:nvPr/>
        </p:nvPicPr>
        <p:blipFill>
          <a:blip r:embed="rId4"/>
          <a:srcRect/>
          <a:stretch>
            <a:fillRect/>
          </a:stretch>
        </p:blipFill>
        <p:spPr bwMode="auto">
          <a:xfrm>
            <a:off x="6684624" y="1981200"/>
            <a:ext cx="2141876" cy="36000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57200" y="457200"/>
            <a:ext cx="8369300" cy="1292662"/>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electromagnetic problem: </a:t>
            </a:r>
            <a:r>
              <a:rPr lang="en-US" sz="2000" b="1" dirty="0">
                <a:solidFill>
                  <a:srgbClr val="FF0000"/>
                </a:solidFill>
                <a:latin typeface="Calibri" charset="0"/>
              </a:rPr>
              <a:t>impedance (numerical </a:t>
            </a:r>
            <a:r>
              <a:rPr lang="en-US" sz="2000" b="1" dirty="0" smtClean="0">
                <a:solidFill>
                  <a:srgbClr val="FF0000"/>
                </a:solidFill>
                <a:latin typeface="Calibri" charset="0"/>
              </a:rPr>
              <a:t>-6)</a:t>
            </a:r>
            <a:endParaRPr lang="en-US" sz="2000" b="1" dirty="0">
              <a:solidFill>
                <a:srgbClr val="FF0000"/>
              </a:solidFill>
              <a:latin typeface="Calibri" charset="0"/>
            </a:endParaRPr>
          </a:p>
          <a:p>
            <a:endParaRPr lang="en-US" dirty="0">
              <a:latin typeface="Calibri" charset="0"/>
            </a:endParaRPr>
          </a:p>
          <a:p>
            <a:pPr>
              <a:spcAft>
                <a:spcPts val="600"/>
              </a:spcAft>
              <a:buFont typeface="Arial" charset="0"/>
              <a:buChar char="•"/>
            </a:pPr>
            <a:r>
              <a:rPr lang="en-US" dirty="0">
                <a:latin typeface="Calibri" charset="0"/>
              </a:rPr>
              <a:t> </a:t>
            </a:r>
            <a:r>
              <a:rPr lang="en-US" dirty="0" smtClean="0">
                <a:latin typeface="Calibri" charset="0"/>
              </a:rPr>
              <a:t>Example of use of Particle Studio: </a:t>
            </a:r>
            <a:endParaRPr lang="en-US" dirty="0">
              <a:latin typeface="Calibri" charset="0"/>
            </a:endParaRPr>
          </a:p>
          <a:p>
            <a:pPr lvl="1">
              <a:buSzPct val="100000"/>
              <a:buFont typeface="Lucida Grande" charset="0"/>
              <a:buChar char="→"/>
            </a:pPr>
            <a:r>
              <a:rPr lang="en-US" sz="1700" dirty="0" smtClean="0">
                <a:latin typeface="Calibri" charset="0"/>
              </a:rPr>
              <a:t> More complicated structures can be simulated, e.g. the SPS-</a:t>
            </a:r>
            <a:r>
              <a:rPr lang="en-US" sz="1700" dirty="0" err="1" smtClean="0">
                <a:latin typeface="Calibri" charset="0"/>
              </a:rPr>
              <a:t>BPMs</a:t>
            </a:r>
            <a:endParaRPr lang="en-US" sz="1700" dirty="0">
              <a:latin typeface="Calibri" charset="0"/>
            </a:endParaRPr>
          </a:p>
        </p:txBody>
      </p:sp>
      <p:sp>
        <p:nvSpPr>
          <p:cNvPr id="5" name="Slide Number Placeholder 5"/>
          <p:cNvSpPr>
            <a:spLocks noGrp="1"/>
          </p:cNvSpPr>
          <p:nvPr>
            <p:ph type="sldNum" sz="quarter" idx="12"/>
          </p:nvPr>
        </p:nvSpPr>
        <p:spPr/>
        <p:txBody>
          <a:bodyPr/>
          <a:lstStyle/>
          <a:p>
            <a:pPr>
              <a:defRPr/>
            </a:pPr>
            <a:fld id="{E8E9E83F-3E91-624C-9F39-D85FDAAB0BA5}" type="slidenum">
              <a:rPr lang="en-US"/>
              <a:pPr>
                <a:defRPr/>
              </a:pPr>
              <a:t>13</a:t>
            </a:fld>
            <a:endParaRPr lang="en-US"/>
          </a:p>
        </p:txBody>
      </p:sp>
      <p:pic>
        <p:nvPicPr>
          <p:cNvPr id="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5325" y="2361194"/>
            <a:ext cx="4863019" cy="3240000"/>
          </a:xfrm>
          <a:prstGeom prst="rect">
            <a:avLst/>
          </a:prstGeom>
          <a:noFill/>
          <a:ln w="38100">
            <a:noFill/>
            <a:miter lim="800000"/>
            <a:headEnd/>
            <a:tailEnd/>
          </a:ln>
        </p:spPr>
      </p:pic>
      <p:sp>
        <p:nvSpPr>
          <p:cNvPr id="10" name="Titel 1"/>
          <p:cNvSpPr txBox="1">
            <a:spLocks/>
          </p:cNvSpPr>
          <p:nvPr/>
        </p:nvSpPr>
        <p:spPr bwMode="auto">
          <a:xfrm>
            <a:off x="457200" y="2198364"/>
            <a:ext cx="1371601" cy="47769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500" b="1" i="0" u="none" strike="noStrike" kern="0" cap="none" spc="0" normalizeH="0" baseline="0" noProof="0" dirty="0" err="1" smtClean="0">
                <a:ln>
                  <a:noFill/>
                </a:ln>
                <a:solidFill>
                  <a:schemeClr val="tx1"/>
                </a:solidFill>
                <a:effectLst/>
                <a:uLnTx/>
                <a:uFillTx/>
                <a:latin typeface="+mj-lt"/>
                <a:ea typeface="+mj-ea"/>
                <a:cs typeface="+mj-cs"/>
              </a:rPr>
              <a:t>W</a:t>
            </a:r>
            <a:r>
              <a:rPr kumimoji="0" lang="de-DE" sz="2500" b="1" i="0" u="none" strike="noStrike" kern="0" cap="none" spc="0" normalizeH="0" baseline="-25000" noProof="0" dirty="0" err="1" smtClean="0">
                <a:ln>
                  <a:noFill/>
                </a:ln>
                <a:solidFill>
                  <a:schemeClr val="tx1"/>
                </a:solidFill>
                <a:effectLst/>
                <a:uLnTx/>
                <a:uFillTx/>
                <a:latin typeface="+mj-lt"/>
                <a:ea typeface="+mj-ea"/>
                <a:cs typeface="+mj-cs"/>
              </a:rPr>
              <a:t>x</a:t>
            </a:r>
            <a:endParaRPr kumimoji="0" lang="de-DE" sz="2500" b="1" i="0" u="none" strike="noStrike" kern="0" cap="none" spc="0" normalizeH="0" baseline="0" noProof="0" dirty="0">
              <a:ln>
                <a:noFill/>
              </a:ln>
              <a:solidFill>
                <a:schemeClr val="tx1"/>
              </a:solidFill>
              <a:effectLst/>
              <a:uLnTx/>
              <a:uFillTx/>
              <a:latin typeface="+mj-lt"/>
              <a:ea typeface="+mj-ea"/>
              <a:cs typeface="+mj-cs"/>
            </a:endParaRPr>
          </a:p>
        </p:txBody>
      </p:sp>
      <p:pic>
        <p:nvPicPr>
          <p:cNvPr id="11" name="Picture 2"/>
          <p:cNvPicPr>
            <a:picLocks noChangeArrowheads="1"/>
          </p:cNvPicPr>
          <p:nvPr/>
        </p:nvPicPr>
        <p:blipFill>
          <a:blip r:embed="rId3"/>
          <a:srcRect/>
          <a:stretch>
            <a:fillRect/>
          </a:stretch>
        </p:blipFill>
        <p:spPr bwMode="auto">
          <a:xfrm>
            <a:off x="3828225" y="2433196"/>
            <a:ext cx="5070275" cy="3167998"/>
          </a:xfrm>
          <a:prstGeom prst="rect">
            <a:avLst/>
          </a:prstGeom>
          <a:noFill/>
          <a:ln w="38100">
            <a:noFill/>
            <a:miter lim="800000"/>
            <a:headEnd/>
            <a:tailEnd/>
          </a:ln>
        </p:spPr>
      </p:pic>
      <p:sp>
        <p:nvSpPr>
          <p:cNvPr id="12" name="Titel 1"/>
          <p:cNvSpPr txBox="1">
            <a:spLocks/>
          </p:cNvSpPr>
          <p:nvPr/>
        </p:nvSpPr>
        <p:spPr bwMode="auto">
          <a:xfrm>
            <a:off x="4302543" y="2194348"/>
            <a:ext cx="1371601" cy="47769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500" b="1" i="0" u="none" strike="noStrike" kern="0" cap="none" spc="0" normalizeH="0" baseline="0" noProof="0" dirty="0" smtClean="0">
                <a:ln>
                  <a:noFill/>
                </a:ln>
                <a:solidFill>
                  <a:schemeClr val="tx1"/>
                </a:solidFill>
                <a:effectLst/>
                <a:uLnTx/>
                <a:uFillTx/>
                <a:latin typeface="+mj-lt"/>
                <a:ea typeface="+mj-ea"/>
                <a:cs typeface="+mj-cs"/>
              </a:rPr>
              <a:t>W</a:t>
            </a:r>
            <a:r>
              <a:rPr lang="de-DE" sz="2500" b="1" kern="0" baseline="-25000" dirty="0" err="1" smtClean="0">
                <a:latin typeface="+mj-lt"/>
                <a:ea typeface="+mj-ea"/>
                <a:cs typeface="+mj-cs"/>
              </a:rPr>
              <a:t>y</a:t>
            </a:r>
            <a:endParaRPr kumimoji="0" lang="de-DE" sz="2500" b="1" i="0" u="none" strike="noStrike" kern="0" cap="none" spc="0" normalizeH="0" baseline="0" noProof="0" dirty="0">
              <a:ln>
                <a:noFill/>
              </a:ln>
              <a:solidFill>
                <a:schemeClr val="tx1"/>
              </a:solidFill>
              <a:effectLst/>
              <a:uLnTx/>
              <a:uFillTx/>
              <a:latin typeface="+mj-lt"/>
              <a:ea typeface="+mj-ea"/>
              <a:cs typeface="+mj-cs"/>
            </a:endParaRPr>
          </a:p>
        </p:txBody>
      </p:sp>
      <p:sp>
        <p:nvSpPr>
          <p:cNvPr id="13" name="TextBox 12"/>
          <p:cNvSpPr txBox="1"/>
          <p:nvPr/>
        </p:nvSpPr>
        <p:spPr>
          <a:xfrm>
            <a:off x="1828801" y="5943600"/>
            <a:ext cx="4876799" cy="369332"/>
          </a:xfrm>
          <a:prstGeom prst="rect">
            <a:avLst/>
          </a:prstGeom>
          <a:noFill/>
        </p:spPr>
        <p:txBody>
          <a:bodyPr wrap="square" rtlCol="0">
            <a:spAutoFit/>
          </a:bodyPr>
          <a:lstStyle/>
          <a:p>
            <a:r>
              <a:rPr lang="en-US" dirty="0" err="1" smtClean="0">
                <a:hlinkClick r:id="rId4" action="ppaction://hlinkfile"/>
              </a:rPr>
              <a:t>MovieEx</a:t>
            </a:r>
            <a:r>
              <a:rPr lang="en-US" dirty="0" smtClean="0"/>
              <a:t>, </a:t>
            </a:r>
            <a:r>
              <a:rPr lang="en-US" dirty="0" err="1" smtClean="0">
                <a:hlinkClick r:id="rId5" action="ppaction://hlinkfile"/>
              </a:rPr>
              <a:t>MovieEy</a:t>
            </a:r>
            <a:r>
              <a:rPr lang="en-US" dirty="0" smtClean="0"/>
              <a:t>, </a:t>
            </a:r>
            <a:r>
              <a:rPr lang="en-US" dirty="0" err="1" smtClean="0">
                <a:hlinkClick r:id="rId6" action="ppaction://hlinkfile"/>
              </a:rPr>
              <a:t>MovieEz</a:t>
            </a:r>
            <a:r>
              <a:rPr lang="en-US" dirty="0" smtClean="0"/>
              <a:t>, </a:t>
            </a:r>
            <a:r>
              <a:rPr lang="en-US" dirty="0" smtClean="0">
                <a:hlinkClick r:id="rId7" action="ppaction://hlinkfile"/>
              </a:rPr>
              <a:t>MovieEz2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457200" y="457200"/>
            <a:ext cx="8369300" cy="2246313"/>
          </a:xfrm>
          <a:prstGeom prst="rect">
            <a:avLst/>
          </a:prstGeom>
          <a:noFill/>
          <a:ln w="9525">
            <a:noFill/>
            <a:miter lim="800000"/>
            <a:headEnd/>
            <a:tailEnd/>
          </a:ln>
        </p:spPr>
        <p:txBody>
          <a:bodyPr>
            <a:prstTxWarp prst="textNoShape">
              <a:avLst/>
            </a:prstTxWarp>
            <a:spAutoFit/>
          </a:bodyPr>
          <a:lstStyle/>
          <a:p>
            <a:r>
              <a:rPr lang="en-US" sz="2000">
                <a:latin typeface="Calibri" charset="0"/>
              </a:rPr>
              <a:t>The electromagnetic problem: </a:t>
            </a:r>
            <a:r>
              <a:rPr lang="en-US" sz="2000" b="1">
                <a:solidFill>
                  <a:srgbClr val="FF0000"/>
                </a:solidFill>
                <a:latin typeface="Calibri" charset="0"/>
              </a:rPr>
              <a:t>impedance (bench)</a:t>
            </a:r>
          </a:p>
          <a:p>
            <a:endParaRPr lang="en-US">
              <a:latin typeface="Calibri" charset="0"/>
            </a:endParaRPr>
          </a:p>
          <a:p>
            <a:pPr>
              <a:spcAft>
                <a:spcPts val="600"/>
              </a:spcAft>
              <a:buFont typeface="Arial" charset="0"/>
              <a:buChar char="•"/>
            </a:pPr>
            <a:r>
              <a:rPr lang="en-US">
                <a:latin typeface="Calibri" charset="0"/>
              </a:rPr>
              <a:t> Some devices can be tested in lab and their impedance is estimated from the scattering coefficients obtained with the 1- or 2- wire method. For example:  </a:t>
            </a:r>
          </a:p>
          <a:p>
            <a:pPr lvl="1">
              <a:spcAft>
                <a:spcPts val="600"/>
              </a:spcAft>
              <a:buSzPct val="100000"/>
              <a:buFont typeface="Lucida Grande" charset="0"/>
              <a:buChar char="→"/>
            </a:pPr>
            <a:r>
              <a:rPr lang="en-US" sz="1700">
                <a:latin typeface="Calibri" charset="0"/>
              </a:rPr>
              <a:t> Tubes (shielded, coated, grooved)</a:t>
            </a:r>
          </a:p>
          <a:p>
            <a:pPr lvl="1">
              <a:spcAft>
                <a:spcPts val="600"/>
              </a:spcAft>
              <a:buSzPct val="100000"/>
              <a:buFont typeface="Lucida Grande" charset="0"/>
              <a:buChar char="→"/>
            </a:pPr>
            <a:r>
              <a:rPr lang="en-US" sz="1700">
                <a:latin typeface="Calibri" charset="0"/>
              </a:rPr>
              <a:t> Collimators (betatron, energy)</a:t>
            </a:r>
          </a:p>
          <a:p>
            <a:pPr lvl="1">
              <a:spcAft>
                <a:spcPts val="600"/>
              </a:spcAft>
              <a:buSzPct val="100000"/>
              <a:buFont typeface="Lucida Grande" charset="0"/>
              <a:buChar char="→"/>
            </a:pPr>
            <a:r>
              <a:rPr lang="en-US" sz="1700">
                <a:latin typeface="Calibri" charset="0"/>
              </a:rPr>
              <a:t> Kickers</a:t>
            </a:r>
          </a:p>
        </p:txBody>
      </p:sp>
      <p:sp>
        <p:nvSpPr>
          <p:cNvPr id="5" name="Slide Number Placeholder 5"/>
          <p:cNvSpPr>
            <a:spLocks noGrp="1"/>
          </p:cNvSpPr>
          <p:nvPr>
            <p:ph type="sldNum" sz="quarter" idx="12"/>
          </p:nvPr>
        </p:nvSpPr>
        <p:spPr/>
        <p:txBody>
          <a:bodyPr/>
          <a:lstStyle/>
          <a:p>
            <a:pPr>
              <a:defRPr/>
            </a:pPr>
            <a:fld id="{EA23E164-2321-1C4F-8E4E-4AF937952E5B}" type="slidenum">
              <a:rPr lang="en-US"/>
              <a:pPr>
                <a:defRPr/>
              </a:pPr>
              <a:t>14</a:t>
            </a:fld>
            <a:endParaRPr lang="en-US"/>
          </a:p>
        </p:txBody>
      </p:sp>
      <p:sp>
        <p:nvSpPr>
          <p:cNvPr id="24582" name="TextBox 9"/>
          <p:cNvSpPr txBox="1">
            <a:spLocks noChangeArrowheads="1"/>
          </p:cNvSpPr>
          <p:nvPr/>
        </p:nvSpPr>
        <p:spPr bwMode="auto">
          <a:xfrm>
            <a:off x="4543425" y="5854700"/>
            <a:ext cx="4283075" cy="338138"/>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LHC collimator prototypes in copper and graphite </a:t>
            </a:r>
          </a:p>
        </p:txBody>
      </p:sp>
      <p:pic>
        <p:nvPicPr>
          <p:cNvPr id="24583" name="Picture 10"/>
          <p:cNvPicPr>
            <a:picLocks noChangeAspect="1"/>
          </p:cNvPicPr>
          <p:nvPr/>
        </p:nvPicPr>
        <p:blipFill>
          <a:blip r:embed="rId2"/>
          <a:srcRect/>
          <a:stretch>
            <a:fillRect/>
          </a:stretch>
        </p:blipFill>
        <p:spPr bwMode="auto">
          <a:xfrm>
            <a:off x="457200" y="3219450"/>
            <a:ext cx="3746500" cy="1866900"/>
          </a:xfrm>
          <a:prstGeom prst="rect">
            <a:avLst/>
          </a:prstGeom>
          <a:noFill/>
          <a:ln w="9525">
            <a:noFill/>
            <a:miter lim="800000"/>
            <a:headEnd/>
            <a:tailEnd/>
          </a:ln>
        </p:spPr>
      </p:pic>
      <p:pic>
        <p:nvPicPr>
          <p:cNvPr id="24584" name="Picture 11" descr="DSC00965.JPG"/>
          <p:cNvPicPr>
            <a:picLocks noChangeAspect="1"/>
          </p:cNvPicPr>
          <p:nvPr/>
        </p:nvPicPr>
        <p:blipFill>
          <a:blip r:embed="rId3"/>
          <a:srcRect/>
          <a:stretch>
            <a:fillRect/>
          </a:stretch>
        </p:blipFill>
        <p:spPr bwMode="auto">
          <a:xfrm>
            <a:off x="4437063" y="3335338"/>
            <a:ext cx="4340225" cy="251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457200" y="457200"/>
            <a:ext cx="8369300" cy="1231106"/>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electromagnetic problem: </a:t>
            </a:r>
            <a:r>
              <a:rPr lang="en-US" sz="2000" b="1" dirty="0">
                <a:solidFill>
                  <a:srgbClr val="FF0000"/>
                </a:solidFill>
                <a:latin typeface="Calibri" charset="0"/>
              </a:rPr>
              <a:t>two-stream (electron cloud)</a:t>
            </a:r>
          </a:p>
          <a:p>
            <a:endParaRPr lang="en-US" dirty="0">
              <a:latin typeface="Calibri" charset="0"/>
            </a:endParaRPr>
          </a:p>
          <a:p>
            <a:pPr>
              <a:spcAft>
                <a:spcPts val="600"/>
              </a:spcAft>
              <a:buFont typeface="Arial" charset="0"/>
              <a:buChar char="•"/>
            </a:pPr>
            <a:r>
              <a:rPr lang="en-US" dirty="0">
                <a:latin typeface="Calibri" charset="0"/>
              </a:rPr>
              <a:t> To study the effect on the beam, we first need to model the electron cloud </a:t>
            </a:r>
            <a:r>
              <a:rPr lang="en-US" dirty="0" smtClean="0">
                <a:latin typeface="Calibri" charset="0"/>
              </a:rPr>
              <a:t>formation (ECLOUD code, F. Zimmermann et al.)</a:t>
            </a:r>
            <a:endParaRPr lang="en-US" sz="1700" dirty="0">
              <a:latin typeface="Calibri" charset="0"/>
            </a:endParaRPr>
          </a:p>
        </p:txBody>
      </p:sp>
      <p:sp>
        <p:nvSpPr>
          <p:cNvPr id="5" name="Slide Number Placeholder 5"/>
          <p:cNvSpPr>
            <a:spLocks noGrp="1"/>
          </p:cNvSpPr>
          <p:nvPr>
            <p:ph type="sldNum" sz="quarter" idx="12"/>
          </p:nvPr>
        </p:nvSpPr>
        <p:spPr/>
        <p:txBody>
          <a:bodyPr/>
          <a:lstStyle/>
          <a:p>
            <a:pPr>
              <a:defRPr/>
            </a:pPr>
            <a:fld id="{D8FE71E1-5FB4-5341-A9E4-3FC1D9BCD785}" type="slidenum">
              <a:rPr lang="en-US"/>
              <a:pPr>
                <a:defRPr/>
              </a:pPr>
              <a:t>15</a:t>
            </a:fld>
            <a:endParaRPr lang="en-US" dirty="0"/>
          </a:p>
        </p:txBody>
      </p:sp>
      <p:sp>
        <p:nvSpPr>
          <p:cNvPr id="25606" name="Line 52"/>
          <p:cNvSpPr>
            <a:spLocks noChangeShapeType="1"/>
          </p:cNvSpPr>
          <p:nvPr/>
        </p:nvSpPr>
        <p:spPr bwMode="auto">
          <a:xfrm>
            <a:off x="228600" y="2971800"/>
            <a:ext cx="76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7" name="Line 82"/>
          <p:cNvSpPr>
            <a:spLocks noChangeShapeType="1"/>
          </p:cNvSpPr>
          <p:nvPr/>
        </p:nvSpPr>
        <p:spPr bwMode="auto">
          <a:xfrm>
            <a:off x="990600" y="1981200"/>
            <a:ext cx="152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8" name="Line 83"/>
          <p:cNvSpPr>
            <a:spLocks noChangeShapeType="1"/>
          </p:cNvSpPr>
          <p:nvPr/>
        </p:nvSpPr>
        <p:spPr bwMode="auto">
          <a:xfrm>
            <a:off x="3810000" y="2057400"/>
            <a:ext cx="152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9" name="Line 84"/>
          <p:cNvSpPr>
            <a:spLocks noChangeShapeType="1"/>
          </p:cNvSpPr>
          <p:nvPr/>
        </p:nvSpPr>
        <p:spPr bwMode="auto">
          <a:xfrm>
            <a:off x="1066800" y="5791200"/>
            <a:ext cx="152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10" name="Line 85"/>
          <p:cNvSpPr>
            <a:spLocks noChangeShapeType="1"/>
          </p:cNvSpPr>
          <p:nvPr/>
        </p:nvSpPr>
        <p:spPr bwMode="auto">
          <a:xfrm>
            <a:off x="3810000" y="5715000"/>
            <a:ext cx="152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11" name="Rectangle 107"/>
          <p:cNvSpPr>
            <a:spLocks noChangeArrowheads="1"/>
          </p:cNvSpPr>
          <p:nvPr/>
        </p:nvSpPr>
        <p:spPr bwMode="auto">
          <a:xfrm>
            <a:off x="5257800" y="2667000"/>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charset="0"/>
            </a:endParaRPr>
          </a:p>
        </p:txBody>
      </p:sp>
      <p:sp>
        <p:nvSpPr>
          <p:cNvPr id="25612" name="Rectangle 111"/>
          <p:cNvSpPr>
            <a:spLocks noChangeArrowheads="1"/>
          </p:cNvSpPr>
          <p:nvPr/>
        </p:nvSpPr>
        <p:spPr bwMode="auto">
          <a:xfrm>
            <a:off x="92075" y="3546475"/>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charset="0"/>
            </a:endParaRPr>
          </a:p>
        </p:txBody>
      </p:sp>
      <p:grpSp>
        <p:nvGrpSpPr>
          <p:cNvPr id="25613" name="Group 120"/>
          <p:cNvGrpSpPr>
            <a:grpSpLocks/>
          </p:cNvGrpSpPr>
          <p:nvPr/>
        </p:nvGrpSpPr>
        <p:grpSpPr bwMode="auto">
          <a:xfrm>
            <a:off x="228600" y="1828800"/>
            <a:ext cx="8305800" cy="4114800"/>
            <a:chOff x="144" y="1152"/>
            <a:chExt cx="5232" cy="2592"/>
          </a:xfrm>
        </p:grpSpPr>
        <p:sp>
          <p:nvSpPr>
            <p:cNvPr id="25681" name="Oval 87"/>
            <p:cNvSpPr>
              <a:spLocks noChangeArrowheads="1"/>
            </p:cNvSpPr>
            <p:nvPr/>
          </p:nvSpPr>
          <p:spPr bwMode="auto">
            <a:xfrm>
              <a:off x="2112" y="2304"/>
              <a:ext cx="720" cy="240"/>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r>
                <a:rPr lang="de-DE">
                  <a:latin typeface="Calibri" charset="0"/>
                </a:rPr>
                <a:t>+</a:t>
              </a:r>
            </a:p>
          </p:txBody>
        </p:sp>
        <p:sp>
          <p:nvSpPr>
            <p:cNvPr id="25682" name="Oval 3"/>
            <p:cNvSpPr>
              <a:spLocks noChangeArrowheads="1"/>
            </p:cNvSpPr>
            <p:nvPr/>
          </p:nvSpPr>
          <p:spPr bwMode="auto">
            <a:xfrm>
              <a:off x="384" y="2304"/>
              <a:ext cx="720" cy="240"/>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r>
                <a:rPr lang="de-DE">
                  <a:latin typeface="Calibri" charset="0"/>
                </a:rPr>
                <a:t>+</a:t>
              </a:r>
            </a:p>
          </p:txBody>
        </p:sp>
        <p:sp>
          <p:nvSpPr>
            <p:cNvPr id="25683" name="Line 8"/>
            <p:cNvSpPr>
              <a:spLocks noChangeShapeType="1"/>
            </p:cNvSpPr>
            <p:nvPr/>
          </p:nvSpPr>
          <p:spPr bwMode="auto">
            <a:xfrm>
              <a:off x="144" y="1824"/>
              <a:ext cx="3024"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84" name="Line 9"/>
            <p:cNvSpPr>
              <a:spLocks noChangeShapeType="1"/>
            </p:cNvSpPr>
            <p:nvPr/>
          </p:nvSpPr>
          <p:spPr bwMode="auto">
            <a:xfrm>
              <a:off x="144" y="3120"/>
              <a:ext cx="3024"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85" name="Oval 78"/>
            <p:cNvSpPr>
              <a:spLocks noChangeArrowheads="1"/>
            </p:cNvSpPr>
            <p:nvPr/>
          </p:nvSpPr>
          <p:spPr bwMode="auto">
            <a:xfrm>
              <a:off x="384" y="3504"/>
              <a:ext cx="720" cy="24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86" name="Oval 79"/>
            <p:cNvSpPr>
              <a:spLocks noChangeArrowheads="1"/>
            </p:cNvSpPr>
            <p:nvPr/>
          </p:nvSpPr>
          <p:spPr bwMode="auto">
            <a:xfrm>
              <a:off x="336" y="1152"/>
              <a:ext cx="720" cy="24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87" name="Oval 80"/>
            <p:cNvSpPr>
              <a:spLocks noChangeArrowheads="1"/>
            </p:cNvSpPr>
            <p:nvPr/>
          </p:nvSpPr>
          <p:spPr bwMode="auto">
            <a:xfrm>
              <a:off x="2112" y="3504"/>
              <a:ext cx="720" cy="24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88" name="Oval 81"/>
            <p:cNvSpPr>
              <a:spLocks noChangeArrowheads="1"/>
            </p:cNvSpPr>
            <p:nvPr/>
          </p:nvSpPr>
          <p:spPr bwMode="auto">
            <a:xfrm>
              <a:off x="2064" y="1152"/>
              <a:ext cx="720" cy="24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89" name="Text Box 108"/>
            <p:cNvSpPr txBox="1">
              <a:spLocks noChangeArrowheads="1"/>
            </p:cNvSpPr>
            <p:nvPr/>
          </p:nvSpPr>
          <p:spPr bwMode="auto">
            <a:xfrm>
              <a:off x="3456" y="1229"/>
              <a:ext cx="1920" cy="518"/>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Tx/>
                <a:buChar char="•"/>
              </a:pPr>
              <a:r>
                <a:rPr lang="de-DE">
                  <a:latin typeface="Calibri" charset="0"/>
                </a:rPr>
                <a:t> focus on a </a:t>
              </a:r>
              <a:r>
                <a:rPr lang="de-DE">
                  <a:solidFill>
                    <a:srgbClr val="FF0000"/>
                  </a:solidFill>
                  <a:latin typeface="Calibri" charset="0"/>
                </a:rPr>
                <a:t>beam</a:t>
              </a:r>
              <a:r>
                <a:rPr lang="de-DE">
                  <a:latin typeface="Calibri" charset="0"/>
                </a:rPr>
                <a:t> line section (1m for ex.)</a:t>
              </a:r>
            </a:p>
          </p:txBody>
        </p:sp>
        <p:sp>
          <p:nvSpPr>
            <p:cNvPr id="25690" name="Text Box 109"/>
            <p:cNvSpPr txBox="1">
              <a:spLocks noChangeArrowheads="1"/>
            </p:cNvSpPr>
            <p:nvPr/>
          </p:nvSpPr>
          <p:spPr bwMode="auto">
            <a:xfrm>
              <a:off x="2102" y="1507"/>
              <a:ext cx="1172" cy="298"/>
            </a:xfrm>
            <a:prstGeom prst="rect">
              <a:avLst/>
            </a:prstGeom>
            <a:noFill/>
            <a:ln w="9525">
              <a:noFill/>
              <a:miter lim="800000"/>
              <a:headEnd/>
              <a:tailEnd/>
            </a:ln>
          </p:spPr>
          <p:txBody>
            <a:bodyPr wrap="none">
              <a:prstTxWarp prst="textNoShape">
                <a:avLst/>
              </a:prstTxWarp>
              <a:spAutoFit/>
            </a:bodyPr>
            <a:lstStyle/>
            <a:p>
              <a:r>
                <a:rPr lang="de-DE">
                  <a:latin typeface="Textile" charset="0"/>
                </a:rPr>
                <a:t>Beam pipe</a:t>
              </a:r>
              <a:endParaRPr lang="de-DE">
                <a:latin typeface="Calibri" charset="0"/>
              </a:endParaRPr>
            </a:p>
          </p:txBody>
        </p:sp>
        <p:sp>
          <p:nvSpPr>
            <p:cNvPr id="25691" name="Line 112"/>
            <p:cNvSpPr>
              <a:spLocks noChangeShapeType="1"/>
            </p:cNvSpPr>
            <p:nvPr/>
          </p:nvSpPr>
          <p:spPr bwMode="auto">
            <a:xfrm>
              <a:off x="144" y="2400"/>
              <a:ext cx="480" cy="0"/>
            </a:xfrm>
            <a:prstGeom prst="line">
              <a:avLst/>
            </a:prstGeom>
            <a:noFill/>
            <a:ln w="9525">
              <a:solidFill>
                <a:srgbClr val="FF0000"/>
              </a:solidFill>
              <a:round/>
              <a:headEnd type="arrow" w="med" len="med"/>
              <a:tailEnd/>
            </a:ln>
          </p:spPr>
          <p:txBody>
            <a:bodyPr wrap="none" anchor="ctr">
              <a:prstTxWarp prst="textNoShape">
                <a:avLst/>
              </a:prstTxWarp>
            </a:bodyPr>
            <a:lstStyle/>
            <a:p>
              <a:endParaRPr lang="en-US"/>
            </a:p>
          </p:txBody>
        </p:sp>
      </p:grpSp>
      <p:grpSp>
        <p:nvGrpSpPr>
          <p:cNvPr id="7" name="Group 126"/>
          <p:cNvGrpSpPr>
            <a:grpSpLocks/>
          </p:cNvGrpSpPr>
          <p:nvPr/>
        </p:nvGrpSpPr>
        <p:grpSpPr bwMode="auto">
          <a:xfrm>
            <a:off x="609600" y="2606675"/>
            <a:ext cx="8077200" cy="2346325"/>
            <a:chOff x="384" y="1642"/>
            <a:chExt cx="5088" cy="1478"/>
          </a:xfrm>
        </p:grpSpPr>
        <p:sp>
          <p:nvSpPr>
            <p:cNvPr id="25659" name="Line 55"/>
            <p:cNvSpPr>
              <a:spLocks noChangeShapeType="1"/>
            </p:cNvSpPr>
            <p:nvPr/>
          </p:nvSpPr>
          <p:spPr bwMode="auto">
            <a:xfrm>
              <a:off x="2256"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0" name="Line 56"/>
            <p:cNvSpPr>
              <a:spLocks noChangeShapeType="1"/>
            </p:cNvSpPr>
            <p:nvPr/>
          </p:nvSpPr>
          <p:spPr bwMode="auto">
            <a:xfrm>
              <a:off x="3120"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1" name="Line 57"/>
            <p:cNvSpPr>
              <a:spLocks noChangeShapeType="1"/>
            </p:cNvSpPr>
            <p:nvPr/>
          </p:nvSpPr>
          <p:spPr bwMode="auto">
            <a:xfrm>
              <a:off x="2352"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2" name="Line 58"/>
            <p:cNvSpPr>
              <a:spLocks noChangeShapeType="1"/>
            </p:cNvSpPr>
            <p:nvPr/>
          </p:nvSpPr>
          <p:spPr bwMode="auto">
            <a:xfrm>
              <a:off x="384"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3" name="Line 59"/>
            <p:cNvSpPr>
              <a:spLocks noChangeShapeType="1"/>
            </p:cNvSpPr>
            <p:nvPr/>
          </p:nvSpPr>
          <p:spPr bwMode="auto">
            <a:xfrm>
              <a:off x="2160"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4" name="Line 61"/>
            <p:cNvSpPr>
              <a:spLocks noChangeShapeType="1"/>
            </p:cNvSpPr>
            <p:nvPr/>
          </p:nvSpPr>
          <p:spPr bwMode="auto">
            <a:xfrm>
              <a:off x="480"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5" name="Line 62"/>
            <p:cNvSpPr>
              <a:spLocks noChangeShapeType="1"/>
            </p:cNvSpPr>
            <p:nvPr/>
          </p:nvSpPr>
          <p:spPr bwMode="auto">
            <a:xfrm>
              <a:off x="576"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6" name="Line 63"/>
            <p:cNvSpPr>
              <a:spLocks noChangeShapeType="1"/>
            </p:cNvSpPr>
            <p:nvPr/>
          </p:nvSpPr>
          <p:spPr bwMode="auto">
            <a:xfrm>
              <a:off x="672"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7" name="Line 64"/>
            <p:cNvSpPr>
              <a:spLocks noChangeShapeType="1"/>
            </p:cNvSpPr>
            <p:nvPr/>
          </p:nvSpPr>
          <p:spPr bwMode="auto">
            <a:xfrm>
              <a:off x="768"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8" name="Line 65"/>
            <p:cNvSpPr>
              <a:spLocks noChangeShapeType="1"/>
            </p:cNvSpPr>
            <p:nvPr/>
          </p:nvSpPr>
          <p:spPr bwMode="auto">
            <a:xfrm>
              <a:off x="864"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69" name="Line 66"/>
            <p:cNvSpPr>
              <a:spLocks noChangeShapeType="1"/>
            </p:cNvSpPr>
            <p:nvPr/>
          </p:nvSpPr>
          <p:spPr bwMode="auto">
            <a:xfrm>
              <a:off x="960"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0" name="Line 67"/>
            <p:cNvSpPr>
              <a:spLocks noChangeShapeType="1"/>
            </p:cNvSpPr>
            <p:nvPr/>
          </p:nvSpPr>
          <p:spPr bwMode="auto">
            <a:xfrm>
              <a:off x="1056"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1" name="Line 68"/>
            <p:cNvSpPr>
              <a:spLocks noChangeShapeType="1"/>
            </p:cNvSpPr>
            <p:nvPr/>
          </p:nvSpPr>
          <p:spPr bwMode="auto">
            <a:xfrm>
              <a:off x="1152"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2" name="Line 69"/>
            <p:cNvSpPr>
              <a:spLocks noChangeShapeType="1"/>
            </p:cNvSpPr>
            <p:nvPr/>
          </p:nvSpPr>
          <p:spPr bwMode="auto">
            <a:xfrm>
              <a:off x="1440"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3" name="Line 70"/>
            <p:cNvSpPr>
              <a:spLocks noChangeShapeType="1"/>
            </p:cNvSpPr>
            <p:nvPr/>
          </p:nvSpPr>
          <p:spPr bwMode="auto">
            <a:xfrm>
              <a:off x="1728"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4" name="Line 71"/>
            <p:cNvSpPr>
              <a:spLocks noChangeShapeType="1"/>
            </p:cNvSpPr>
            <p:nvPr/>
          </p:nvSpPr>
          <p:spPr bwMode="auto">
            <a:xfrm>
              <a:off x="2016"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5" name="Line 73"/>
            <p:cNvSpPr>
              <a:spLocks noChangeShapeType="1"/>
            </p:cNvSpPr>
            <p:nvPr/>
          </p:nvSpPr>
          <p:spPr bwMode="auto">
            <a:xfrm>
              <a:off x="2448"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6" name="Line 74"/>
            <p:cNvSpPr>
              <a:spLocks noChangeShapeType="1"/>
            </p:cNvSpPr>
            <p:nvPr/>
          </p:nvSpPr>
          <p:spPr bwMode="auto">
            <a:xfrm>
              <a:off x="2544"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7" name="Line 75"/>
            <p:cNvSpPr>
              <a:spLocks noChangeShapeType="1"/>
            </p:cNvSpPr>
            <p:nvPr/>
          </p:nvSpPr>
          <p:spPr bwMode="auto">
            <a:xfrm>
              <a:off x="2640"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8" name="Line 76"/>
            <p:cNvSpPr>
              <a:spLocks noChangeShapeType="1"/>
            </p:cNvSpPr>
            <p:nvPr/>
          </p:nvSpPr>
          <p:spPr bwMode="auto">
            <a:xfrm>
              <a:off x="2736"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79" name="Line 77"/>
            <p:cNvSpPr>
              <a:spLocks noChangeShapeType="1"/>
            </p:cNvSpPr>
            <p:nvPr/>
          </p:nvSpPr>
          <p:spPr bwMode="auto">
            <a:xfrm>
              <a:off x="2832" y="1824"/>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80" name="Text Box 114"/>
            <p:cNvSpPr txBox="1">
              <a:spLocks noChangeArrowheads="1"/>
            </p:cNvSpPr>
            <p:nvPr/>
          </p:nvSpPr>
          <p:spPr bwMode="auto">
            <a:xfrm>
              <a:off x="3456" y="1642"/>
              <a:ext cx="2016" cy="518"/>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Times" charset="0"/>
                <a:buChar char="•"/>
              </a:pPr>
              <a:r>
                <a:rPr lang="de-DE" dirty="0">
                  <a:latin typeface="Calibri" charset="0"/>
                </a:rPr>
                <a:t> </a:t>
              </a:r>
              <a:r>
                <a:rPr lang="de-DE" dirty="0" err="1">
                  <a:latin typeface="Calibri" charset="0"/>
                </a:rPr>
                <a:t>slice</a:t>
              </a:r>
              <a:r>
                <a:rPr lang="de-DE" dirty="0">
                  <a:latin typeface="Calibri" charset="0"/>
                </a:rPr>
                <a:t> </a:t>
              </a:r>
              <a:r>
                <a:rPr lang="de-DE" dirty="0" err="1">
                  <a:latin typeface="Calibri" charset="0"/>
                </a:rPr>
                <a:t>bunch</a:t>
              </a:r>
              <a:r>
                <a:rPr lang="de-DE" dirty="0">
                  <a:latin typeface="Calibri" charset="0"/>
                </a:rPr>
                <a:t> and </a:t>
              </a:r>
              <a:r>
                <a:rPr lang="de-DE" dirty="0" err="1">
                  <a:latin typeface="Calibri" charset="0"/>
                </a:rPr>
                <a:t>interbunch</a:t>
              </a:r>
              <a:r>
                <a:rPr lang="de-DE" dirty="0">
                  <a:latin typeface="Calibri" charset="0"/>
                </a:rPr>
                <a:t> </a:t>
              </a:r>
              <a:r>
                <a:rPr lang="de-DE" dirty="0" err="1">
                  <a:latin typeface="Calibri" charset="0"/>
                </a:rPr>
                <a:t>gaps</a:t>
              </a:r>
              <a:endParaRPr lang="de-DE" dirty="0">
                <a:latin typeface="Calibri" charset="0"/>
              </a:endParaRPr>
            </a:p>
          </p:txBody>
        </p:sp>
      </p:grpSp>
      <p:grpSp>
        <p:nvGrpSpPr>
          <p:cNvPr id="8" name="Group 129"/>
          <p:cNvGrpSpPr>
            <a:grpSpLocks/>
          </p:cNvGrpSpPr>
          <p:nvPr/>
        </p:nvGrpSpPr>
        <p:grpSpPr bwMode="auto">
          <a:xfrm>
            <a:off x="914400" y="2362200"/>
            <a:ext cx="7912100" cy="2971800"/>
            <a:chOff x="576" y="1488"/>
            <a:chExt cx="4984" cy="1872"/>
          </a:xfrm>
        </p:grpSpPr>
        <p:sp>
          <p:nvSpPr>
            <p:cNvPr id="25625" name="Oval 17"/>
            <p:cNvSpPr>
              <a:spLocks noChangeArrowheads="1"/>
            </p:cNvSpPr>
            <p:nvPr/>
          </p:nvSpPr>
          <p:spPr bwMode="auto">
            <a:xfrm>
              <a:off x="1248" y="2112"/>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26" name="Oval 18"/>
            <p:cNvSpPr>
              <a:spLocks noChangeArrowheads="1"/>
            </p:cNvSpPr>
            <p:nvPr/>
          </p:nvSpPr>
          <p:spPr bwMode="auto">
            <a:xfrm>
              <a:off x="1344" y="1872"/>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27" name="Oval 19"/>
            <p:cNvSpPr>
              <a:spLocks noChangeArrowheads="1"/>
            </p:cNvSpPr>
            <p:nvPr/>
          </p:nvSpPr>
          <p:spPr bwMode="auto">
            <a:xfrm>
              <a:off x="1296" y="249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28" name="Oval 21"/>
            <p:cNvSpPr>
              <a:spLocks noChangeArrowheads="1"/>
            </p:cNvSpPr>
            <p:nvPr/>
          </p:nvSpPr>
          <p:spPr bwMode="auto">
            <a:xfrm>
              <a:off x="2400" y="201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29" name="Oval 22"/>
            <p:cNvSpPr>
              <a:spLocks noChangeArrowheads="1"/>
            </p:cNvSpPr>
            <p:nvPr/>
          </p:nvSpPr>
          <p:spPr bwMode="auto">
            <a:xfrm>
              <a:off x="2016" y="2688"/>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0" name="Oval 23"/>
            <p:cNvSpPr>
              <a:spLocks noChangeArrowheads="1"/>
            </p:cNvSpPr>
            <p:nvPr/>
          </p:nvSpPr>
          <p:spPr bwMode="auto">
            <a:xfrm>
              <a:off x="1968" y="201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1" name="Oval 24"/>
            <p:cNvSpPr>
              <a:spLocks noChangeArrowheads="1"/>
            </p:cNvSpPr>
            <p:nvPr/>
          </p:nvSpPr>
          <p:spPr bwMode="auto">
            <a:xfrm>
              <a:off x="1440" y="2640"/>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2" name="Oval 28"/>
            <p:cNvSpPr>
              <a:spLocks noChangeArrowheads="1"/>
            </p:cNvSpPr>
            <p:nvPr/>
          </p:nvSpPr>
          <p:spPr bwMode="auto">
            <a:xfrm>
              <a:off x="1104" y="2880"/>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3" name="Oval 29"/>
            <p:cNvSpPr>
              <a:spLocks noChangeArrowheads="1"/>
            </p:cNvSpPr>
            <p:nvPr/>
          </p:nvSpPr>
          <p:spPr bwMode="auto">
            <a:xfrm>
              <a:off x="1488" y="2112"/>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4" name="Oval 30"/>
            <p:cNvSpPr>
              <a:spLocks noChangeArrowheads="1"/>
            </p:cNvSpPr>
            <p:nvPr/>
          </p:nvSpPr>
          <p:spPr bwMode="auto">
            <a:xfrm>
              <a:off x="1728" y="2208"/>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5" name="Oval 31"/>
            <p:cNvSpPr>
              <a:spLocks noChangeArrowheads="1"/>
            </p:cNvSpPr>
            <p:nvPr/>
          </p:nvSpPr>
          <p:spPr bwMode="auto">
            <a:xfrm>
              <a:off x="1728" y="273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6" name="Oval 32"/>
            <p:cNvSpPr>
              <a:spLocks noChangeArrowheads="1"/>
            </p:cNvSpPr>
            <p:nvPr/>
          </p:nvSpPr>
          <p:spPr bwMode="auto">
            <a:xfrm>
              <a:off x="768" y="1920"/>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7" name="Oval 33"/>
            <p:cNvSpPr>
              <a:spLocks noChangeArrowheads="1"/>
            </p:cNvSpPr>
            <p:nvPr/>
          </p:nvSpPr>
          <p:spPr bwMode="auto">
            <a:xfrm>
              <a:off x="864" y="2544"/>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8" name="Oval 34"/>
            <p:cNvSpPr>
              <a:spLocks noChangeArrowheads="1"/>
            </p:cNvSpPr>
            <p:nvPr/>
          </p:nvSpPr>
          <p:spPr bwMode="auto">
            <a:xfrm>
              <a:off x="768" y="2928"/>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39" name="Oval 35"/>
            <p:cNvSpPr>
              <a:spLocks noChangeArrowheads="1"/>
            </p:cNvSpPr>
            <p:nvPr/>
          </p:nvSpPr>
          <p:spPr bwMode="auto">
            <a:xfrm>
              <a:off x="960" y="1968"/>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0" name="Oval 37"/>
            <p:cNvSpPr>
              <a:spLocks noChangeArrowheads="1"/>
            </p:cNvSpPr>
            <p:nvPr/>
          </p:nvSpPr>
          <p:spPr bwMode="auto">
            <a:xfrm>
              <a:off x="1344" y="2880"/>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1" name="Oval 40"/>
            <p:cNvSpPr>
              <a:spLocks noChangeArrowheads="1"/>
            </p:cNvSpPr>
            <p:nvPr/>
          </p:nvSpPr>
          <p:spPr bwMode="auto">
            <a:xfrm>
              <a:off x="2112" y="2832"/>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2" name="Oval 42"/>
            <p:cNvSpPr>
              <a:spLocks noChangeArrowheads="1"/>
            </p:cNvSpPr>
            <p:nvPr/>
          </p:nvSpPr>
          <p:spPr bwMode="auto">
            <a:xfrm>
              <a:off x="576" y="273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3" name="Oval 43"/>
            <p:cNvSpPr>
              <a:spLocks noChangeArrowheads="1"/>
            </p:cNvSpPr>
            <p:nvPr/>
          </p:nvSpPr>
          <p:spPr bwMode="auto">
            <a:xfrm>
              <a:off x="576" y="2160"/>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4" name="Oval 45"/>
            <p:cNvSpPr>
              <a:spLocks noChangeArrowheads="1"/>
            </p:cNvSpPr>
            <p:nvPr/>
          </p:nvSpPr>
          <p:spPr bwMode="auto">
            <a:xfrm>
              <a:off x="2544" y="2784"/>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5" name="Oval 46"/>
            <p:cNvSpPr>
              <a:spLocks noChangeArrowheads="1"/>
            </p:cNvSpPr>
            <p:nvPr/>
          </p:nvSpPr>
          <p:spPr bwMode="auto">
            <a:xfrm>
              <a:off x="1008" y="2688"/>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6" name="Oval 47"/>
            <p:cNvSpPr>
              <a:spLocks noChangeArrowheads="1"/>
            </p:cNvSpPr>
            <p:nvPr/>
          </p:nvSpPr>
          <p:spPr bwMode="auto">
            <a:xfrm>
              <a:off x="1536" y="249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7" name="Oval 48"/>
            <p:cNvSpPr>
              <a:spLocks noChangeArrowheads="1"/>
            </p:cNvSpPr>
            <p:nvPr/>
          </p:nvSpPr>
          <p:spPr bwMode="auto">
            <a:xfrm>
              <a:off x="2688" y="201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8" name="Oval 49"/>
            <p:cNvSpPr>
              <a:spLocks noChangeArrowheads="1"/>
            </p:cNvSpPr>
            <p:nvPr/>
          </p:nvSpPr>
          <p:spPr bwMode="auto">
            <a:xfrm>
              <a:off x="1824" y="2928"/>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49" name="Oval 50"/>
            <p:cNvSpPr>
              <a:spLocks noChangeArrowheads="1"/>
            </p:cNvSpPr>
            <p:nvPr/>
          </p:nvSpPr>
          <p:spPr bwMode="auto">
            <a:xfrm>
              <a:off x="1872" y="2400"/>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0" name="Oval 89"/>
            <p:cNvSpPr>
              <a:spLocks noChangeArrowheads="1"/>
            </p:cNvSpPr>
            <p:nvPr/>
          </p:nvSpPr>
          <p:spPr bwMode="auto">
            <a:xfrm>
              <a:off x="1584" y="158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1" name="Oval 90"/>
            <p:cNvSpPr>
              <a:spLocks noChangeArrowheads="1"/>
            </p:cNvSpPr>
            <p:nvPr/>
          </p:nvSpPr>
          <p:spPr bwMode="auto">
            <a:xfrm>
              <a:off x="1344" y="172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2" name="Oval 91"/>
            <p:cNvSpPr>
              <a:spLocks noChangeArrowheads="1"/>
            </p:cNvSpPr>
            <p:nvPr/>
          </p:nvSpPr>
          <p:spPr bwMode="auto">
            <a:xfrm>
              <a:off x="1344" y="3312"/>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3" name="Oval 92"/>
            <p:cNvSpPr>
              <a:spLocks noChangeArrowheads="1"/>
            </p:cNvSpPr>
            <p:nvPr/>
          </p:nvSpPr>
          <p:spPr bwMode="auto">
            <a:xfrm>
              <a:off x="1824" y="3264"/>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a:solidFill>
                  <a:srgbClr val="FF0000"/>
                </a:solidFill>
                <a:latin typeface="Calibri" charset="0"/>
              </a:endParaRPr>
            </a:p>
          </p:txBody>
        </p:sp>
        <p:sp>
          <p:nvSpPr>
            <p:cNvPr id="25654" name="Oval 94"/>
            <p:cNvSpPr>
              <a:spLocks noChangeArrowheads="1"/>
            </p:cNvSpPr>
            <p:nvPr/>
          </p:nvSpPr>
          <p:spPr bwMode="auto">
            <a:xfrm>
              <a:off x="1488" y="1488"/>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5" name="Oval 95"/>
            <p:cNvSpPr>
              <a:spLocks noChangeArrowheads="1"/>
            </p:cNvSpPr>
            <p:nvPr/>
          </p:nvSpPr>
          <p:spPr bwMode="auto">
            <a:xfrm>
              <a:off x="768" y="1680"/>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6" name="Oval 96"/>
            <p:cNvSpPr>
              <a:spLocks noChangeArrowheads="1"/>
            </p:cNvSpPr>
            <p:nvPr/>
          </p:nvSpPr>
          <p:spPr bwMode="auto">
            <a:xfrm>
              <a:off x="960" y="1632"/>
              <a:ext cx="48"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7" name="Oval 115"/>
            <p:cNvSpPr>
              <a:spLocks noChangeArrowheads="1"/>
            </p:cNvSpPr>
            <p:nvPr/>
          </p:nvSpPr>
          <p:spPr bwMode="auto">
            <a:xfrm>
              <a:off x="2208" y="2208"/>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58" name="Text Box 116"/>
            <p:cNvSpPr txBox="1">
              <a:spLocks noChangeArrowheads="1"/>
            </p:cNvSpPr>
            <p:nvPr/>
          </p:nvSpPr>
          <p:spPr bwMode="auto">
            <a:xfrm>
              <a:off x="3456" y="2064"/>
              <a:ext cx="2104" cy="756"/>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Times" charset="0"/>
                <a:buChar char="•"/>
              </a:pPr>
              <a:r>
                <a:rPr lang="de-DE">
                  <a:latin typeface="Calibri" charset="0"/>
                </a:rPr>
                <a:t> Electrons are </a:t>
              </a:r>
              <a:r>
                <a:rPr lang="de-DE">
                  <a:solidFill>
                    <a:srgbClr val="0000FF"/>
                  </a:solidFill>
                  <a:latin typeface="Calibri" charset="0"/>
                </a:rPr>
                <a:t>macroparticles</a:t>
              </a:r>
              <a:r>
                <a:rPr lang="de-DE">
                  <a:latin typeface="Calibri" charset="0"/>
                </a:rPr>
                <a:t>: they are created (photoemission or gas ionization) and accelerated in </a:t>
              </a:r>
              <a:r>
                <a:rPr lang="de-DE">
                  <a:solidFill>
                    <a:srgbClr val="FF0000"/>
                  </a:solidFill>
                  <a:latin typeface="Calibri" charset="0"/>
                </a:rPr>
                <a:t>beam</a:t>
              </a:r>
              <a:r>
                <a:rPr lang="de-DE">
                  <a:latin typeface="Calibri" charset="0"/>
                </a:rPr>
                <a:t> and image fields</a:t>
              </a:r>
            </a:p>
          </p:txBody>
        </p:sp>
      </p:grpSp>
      <p:grpSp>
        <p:nvGrpSpPr>
          <p:cNvPr id="10" name="Group 130"/>
          <p:cNvGrpSpPr>
            <a:grpSpLocks/>
          </p:cNvGrpSpPr>
          <p:nvPr/>
        </p:nvGrpSpPr>
        <p:grpSpPr bwMode="auto">
          <a:xfrm>
            <a:off x="2514600" y="2895600"/>
            <a:ext cx="6172200" cy="2768600"/>
            <a:chOff x="1584" y="1824"/>
            <a:chExt cx="3888" cy="1744"/>
          </a:xfrm>
        </p:grpSpPr>
        <p:sp>
          <p:nvSpPr>
            <p:cNvPr id="25619" name="Oval 20"/>
            <p:cNvSpPr>
              <a:spLocks noChangeArrowheads="1"/>
            </p:cNvSpPr>
            <p:nvPr/>
          </p:nvSpPr>
          <p:spPr bwMode="auto">
            <a:xfrm>
              <a:off x="1584" y="2016"/>
              <a:ext cx="48" cy="48"/>
            </a:xfrm>
            <a:prstGeom prst="ellipse">
              <a:avLst/>
            </a:prstGeom>
            <a:solidFill>
              <a:srgbClr val="0000FF"/>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20" name="Oval 39"/>
            <p:cNvSpPr>
              <a:spLocks noChangeArrowheads="1"/>
            </p:cNvSpPr>
            <p:nvPr/>
          </p:nvSpPr>
          <p:spPr bwMode="auto">
            <a:xfrm>
              <a:off x="2160" y="2160"/>
              <a:ext cx="48" cy="48"/>
            </a:xfrm>
            <a:prstGeom prst="ellipse">
              <a:avLst/>
            </a:prstGeom>
            <a:solidFill>
              <a:srgbClr val="00FF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21" name="Line 101"/>
            <p:cNvSpPr>
              <a:spLocks noChangeShapeType="1"/>
            </p:cNvSpPr>
            <p:nvPr/>
          </p:nvSpPr>
          <p:spPr bwMode="auto">
            <a:xfrm flipV="1">
              <a:off x="1632" y="1824"/>
              <a:ext cx="240" cy="192"/>
            </a:xfrm>
            <a:prstGeom prst="line">
              <a:avLst/>
            </a:prstGeom>
            <a:noFill/>
            <a:ln w="9525">
              <a:solidFill>
                <a:srgbClr val="0000FF"/>
              </a:solidFill>
              <a:round/>
              <a:headEnd/>
              <a:tailEnd type="triangle" w="med" len="med"/>
            </a:ln>
          </p:spPr>
          <p:txBody>
            <a:bodyPr wrap="none" anchor="ctr">
              <a:prstTxWarp prst="textNoShape">
                <a:avLst/>
              </a:prstTxWarp>
            </a:bodyPr>
            <a:lstStyle/>
            <a:p>
              <a:endParaRPr lang="en-US"/>
            </a:p>
          </p:txBody>
        </p:sp>
        <p:sp>
          <p:nvSpPr>
            <p:cNvPr id="25622" name="Line 104"/>
            <p:cNvSpPr>
              <a:spLocks noChangeShapeType="1"/>
            </p:cNvSpPr>
            <p:nvPr/>
          </p:nvSpPr>
          <p:spPr bwMode="auto">
            <a:xfrm>
              <a:off x="1872" y="1824"/>
              <a:ext cx="336" cy="288"/>
            </a:xfrm>
            <a:prstGeom prst="line">
              <a:avLst/>
            </a:prstGeom>
            <a:noFill/>
            <a:ln w="9525">
              <a:solidFill>
                <a:srgbClr val="00FF00"/>
              </a:solidFill>
              <a:round/>
              <a:headEnd/>
              <a:tailEnd type="triangle" w="med" len="med"/>
            </a:ln>
          </p:spPr>
          <p:txBody>
            <a:bodyPr wrap="none" anchor="ctr">
              <a:prstTxWarp prst="textNoShape">
                <a:avLst/>
              </a:prstTxWarp>
            </a:bodyPr>
            <a:lstStyle/>
            <a:p>
              <a:endParaRPr lang="en-US"/>
            </a:p>
          </p:txBody>
        </p:sp>
        <p:sp>
          <p:nvSpPr>
            <p:cNvPr id="25623" name="Oval 106"/>
            <p:cNvSpPr>
              <a:spLocks noChangeArrowheads="1"/>
            </p:cNvSpPr>
            <p:nvPr/>
          </p:nvSpPr>
          <p:spPr bwMode="auto">
            <a:xfrm>
              <a:off x="2256" y="2112"/>
              <a:ext cx="48" cy="48"/>
            </a:xfrm>
            <a:prstGeom prst="ellipse">
              <a:avLst/>
            </a:prstGeom>
            <a:solidFill>
              <a:srgbClr val="00FF00"/>
            </a:solidFill>
            <a:ln w="9525">
              <a:solidFill>
                <a:schemeClr val="tx1"/>
              </a:solidFill>
              <a:round/>
              <a:headEnd/>
              <a:tailEnd/>
            </a:ln>
          </p:spPr>
          <p:txBody>
            <a:bodyPr wrap="none" anchor="ctr">
              <a:prstTxWarp prst="textNoShape">
                <a:avLst/>
              </a:prstTxWarp>
            </a:bodyPr>
            <a:lstStyle/>
            <a:p>
              <a:pPr algn="ctr"/>
              <a:endParaRPr lang="en-US">
                <a:latin typeface="Calibri" charset="0"/>
              </a:endParaRPr>
            </a:p>
          </p:txBody>
        </p:sp>
        <p:sp>
          <p:nvSpPr>
            <p:cNvPr id="25624" name="Text Box 117"/>
            <p:cNvSpPr txBox="1">
              <a:spLocks noChangeArrowheads="1"/>
            </p:cNvSpPr>
            <p:nvPr/>
          </p:nvSpPr>
          <p:spPr bwMode="auto">
            <a:xfrm>
              <a:off x="3456" y="2820"/>
              <a:ext cx="2016" cy="748"/>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Times" charset="0"/>
                <a:buChar char="•"/>
              </a:pPr>
              <a:r>
                <a:rPr lang="de-DE">
                  <a:latin typeface="Calibri" charset="0"/>
                </a:rPr>
                <a:t> if the e- hits the wall create </a:t>
              </a:r>
              <a:r>
                <a:rPr lang="de-DE">
                  <a:solidFill>
                    <a:srgbClr val="00FF00"/>
                  </a:solidFill>
                  <a:latin typeface="Calibri" charset="0"/>
                </a:rPr>
                <a:t>secondaries </a:t>
              </a:r>
              <a:r>
                <a:rPr lang="de-DE">
                  <a:latin typeface="Calibri" charset="0"/>
                </a:rPr>
                <a:t>by changing its charge. </a:t>
              </a:r>
            </a:p>
          </p:txBody>
        </p:sp>
      </p:grpSp>
      <p:sp>
        <p:nvSpPr>
          <p:cNvPr id="25617" name="Rectangle 119"/>
          <p:cNvSpPr>
            <a:spLocks noChangeArrowheads="1"/>
          </p:cNvSpPr>
          <p:nvPr/>
        </p:nvSpPr>
        <p:spPr bwMode="auto">
          <a:xfrm>
            <a:off x="1530350" y="1598613"/>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charset="0"/>
            </a:endParaRPr>
          </a:p>
        </p:txBody>
      </p:sp>
      <p:sp>
        <p:nvSpPr>
          <p:cNvPr id="97" name="Text Box 117"/>
          <p:cNvSpPr txBox="1">
            <a:spLocks noChangeArrowheads="1"/>
          </p:cNvSpPr>
          <p:nvPr/>
        </p:nvSpPr>
        <p:spPr bwMode="auto">
          <a:xfrm>
            <a:off x="5441950" y="5349875"/>
            <a:ext cx="3200400" cy="923925"/>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Times" charset="0"/>
              <a:buChar char="•"/>
            </a:pPr>
            <a:r>
              <a:rPr lang="de-DE">
                <a:latin typeface="Calibri" charset="0"/>
              </a:rPr>
              <a:t> After many bunches, the electrons come to a dynamic „steady“ state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9"/>
          <p:cNvSpPr>
            <a:spLocks noChangeArrowheads="1"/>
          </p:cNvSpPr>
          <p:nvPr/>
        </p:nvSpPr>
        <p:spPr bwMode="auto">
          <a:xfrm>
            <a:off x="914400" y="5638800"/>
            <a:ext cx="7391400" cy="4572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Calibri" charset="0"/>
            </a:endParaRPr>
          </a:p>
        </p:txBody>
      </p:sp>
      <p:sp>
        <p:nvSpPr>
          <p:cNvPr id="26627" name="Text Box 20"/>
          <p:cNvSpPr txBox="1">
            <a:spLocks noChangeArrowheads="1"/>
          </p:cNvSpPr>
          <p:nvPr/>
        </p:nvSpPr>
        <p:spPr bwMode="auto">
          <a:xfrm>
            <a:off x="638175" y="5562600"/>
            <a:ext cx="7924800" cy="738188"/>
          </a:xfrm>
          <a:prstGeom prst="rect">
            <a:avLst/>
          </a:prstGeom>
          <a:noFill/>
          <a:ln w="9525">
            <a:noFill/>
            <a:miter lim="800000"/>
            <a:headEnd/>
            <a:tailEnd/>
          </a:ln>
        </p:spPr>
        <p:txBody>
          <a:bodyPr>
            <a:prstTxWarp prst="textNoShape">
              <a:avLst/>
            </a:prstTxWarp>
            <a:spAutoFit/>
          </a:bodyPr>
          <a:lstStyle/>
          <a:p>
            <a:pPr>
              <a:spcBef>
                <a:spcPct val="50000"/>
              </a:spcBef>
            </a:pPr>
            <a:r>
              <a:rPr lang="de-DE" sz="1400">
                <a:latin typeface="Calibri" charset="0"/>
              </a:rPr>
              <a:t>The collective interaction is lumped in one or more points along the ring (</a:t>
            </a:r>
            <a:r>
              <a:rPr lang="de-DE" sz="1400" b="1">
                <a:latin typeface="Calibri" charset="0"/>
              </a:rPr>
              <a:t>kick points</a:t>
            </a:r>
            <a:r>
              <a:rPr lang="de-DE" sz="1400">
                <a:latin typeface="Calibri" charset="0"/>
              </a:rPr>
              <a:t>), where the subsequent slices of a bunch (macroparticles) interact with an impedance (through the wake) or with an electron cloud</a:t>
            </a:r>
          </a:p>
        </p:txBody>
      </p:sp>
      <p:sp>
        <p:nvSpPr>
          <p:cNvPr id="16" name="Rectangle 15"/>
          <p:cNvSpPr/>
          <p:nvPr/>
        </p:nvSpPr>
        <p:spPr>
          <a:xfrm>
            <a:off x="5638800" y="1524000"/>
            <a:ext cx="2924175"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Slide Number Placeholder 5"/>
          <p:cNvSpPr>
            <a:spLocks noGrp="1"/>
          </p:cNvSpPr>
          <p:nvPr>
            <p:ph type="sldNum" sz="quarter" idx="12"/>
          </p:nvPr>
        </p:nvSpPr>
        <p:spPr/>
        <p:txBody>
          <a:bodyPr/>
          <a:lstStyle/>
          <a:p>
            <a:pPr>
              <a:defRPr/>
            </a:pPr>
            <a:fld id="{16BEDED6-2C24-6446-8318-71D297E451F3}" type="slidenum">
              <a:rPr lang="en-US"/>
              <a:pPr>
                <a:defRPr/>
              </a:pPr>
              <a:t>16</a:t>
            </a:fld>
            <a:endParaRPr lang="en-US"/>
          </a:p>
        </p:txBody>
      </p:sp>
      <p:sp>
        <p:nvSpPr>
          <p:cNvPr id="26632" name="TextBox 19"/>
          <p:cNvSpPr txBox="1">
            <a:spLocks noChangeArrowheads="1"/>
          </p:cNvSpPr>
          <p:nvPr/>
        </p:nvSpPr>
        <p:spPr bwMode="auto">
          <a:xfrm>
            <a:off x="457200" y="457200"/>
            <a:ext cx="8369300" cy="400050"/>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beam dynamics problem: </a:t>
            </a:r>
            <a:r>
              <a:rPr lang="en-US" sz="2000" b="1" dirty="0">
                <a:solidFill>
                  <a:srgbClr val="FF0000"/>
                </a:solidFill>
                <a:latin typeface="Calibri" charset="0"/>
              </a:rPr>
              <a:t>The physical model for single </a:t>
            </a:r>
            <a:r>
              <a:rPr lang="en-US" sz="2000" b="1" dirty="0" smtClean="0">
                <a:solidFill>
                  <a:srgbClr val="FF0000"/>
                </a:solidFill>
                <a:latin typeface="Calibri" charset="0"/>
              </a:rPr>
              <a:t>bunch (HEADTAIL)</a:t>
            </a:r>
          </a:p>
          <a:p>
            <a:endParaRPr lang="en-US" dirty="0">
              <a:latin typeface="Calibri" charset="0"/>
            </a:endParaRPr>
          </a:p>
        </p:txBody>
      </p:sp>
      <p:pic>
        <p:nvPicPr>
          <p:cNvPr id="26633" name="Picture 16" descr="hirsch22.pdf                                                   00052080Macintosh HD                   BC25E8C6:"/>
          <p:cNvPicPr>
            <a:picLocks noChangeAspect="1" noChangeArrowheads="1"/>
          </p:cNvPicPr>
          <p:nvPr/>
        </p:nvPicPr>
        <p:blipFill>
          <a:blip r:embed="rId3">
            <a:lum bright="-32000" contrast="50000"/>
          </a:blip>
          <a:srcRect b="29414"/>
          <a:stretch>
            <a:fillRect/>
          </a:stretch>
        </p:blipFill>
        <p:spPr bwMode="auto">
          <a:xfrm>
            <a:off x="533400" y="1143000"/>
            <a:ext cx="7896225" cy="4246563"/>
          </a:xfrm>
          <a:prstGeom prst="rect">
            <a:avLst/>
          </a:prstGeom>
          <a:noFill/>
          <a:ln w="9525">
            <a:noFill/>
            <a:miter lim="800000"/>
            <a:headEnd/>
            <a:tailEnd/>
          </a:ln>
        </p:spPr>
      </p:pic>
      <p:grpSp>
        <p:nvGrpSpPr>
          <p:cNvPr id="2" name="Group 17"/>
          <p:cNvGrpSpPr>
            <a:grpSpLocks/>
          </p:cNvGrpSpPr>
          <p:nvPr/>
        </p:nvGrpSpPr>
        <p:grpSpPr bwMode="auto">
          <a:xfrm>
            <a:off x="2590800" y="1981200"/>
            <a:ext cx="3048000" cy="2543175"/>
            <a:chOff x="1632" y="1248"/>
            <a:chExt cx="1920" cy="1602"/>
          </a:xfrm>
        </p:grpSpPr>
        <p:sp>
          <p:nvSpPr>
            <p:cNvPr id="26640" name="Rectangle 4"/>
            <p:cNvSpPr>
              <a:spLocks noChangeArrowheads="1"/>
            </p:cNvSpPr>
            <p:nvPr/>
          </p:nvSpPr>
          <p:spPr bwMode="auto">
            <a:xfrm>
              <a:off x="2784" y="1248"/>
              <a:ext cx="192" cy="1248"/>
            </a:xfrm>
            <a:prstGeom prst="rect">
              <a:avLst/>
            </a:prstGeom>
            <a:gradFill rotWithShape="0">
              <a:gsLst>
                <a:gs pos="0">
                  <a:srgbClr val="3140FF"/>
                </a:gs>
                <a:gs pos="100000">
                  <a:srgbClr val="171E76"/>
                </a:gs>
              </a:gsLst>
              <a:path path="shape">
                <a:fillToRect l="50000" t="50000" r="50000" b="50000"/>
              </a:path>
            </a:gradFill>
            <a:ln w="28575">
              <a:solidFill>
                <a:srgbClr val="3140FF"/>
              </a:solidFill>
              <a:miter lim="800000"/>
              <a:headEnd/>
              <a:tailEnd/>
            </a:ln>
          </p:spPr>
          <p:txBody>
            <a:bodyPr wrap="none" anchor="ctr">
              <a:prstTxWarp prst="textNoShape">
                <a:avLst/>
              </a:prstTxWarp>
            </a:bodyPr>
            <a:lstStyle/>
            <a:p>
              <a:endParaRPr lang="en-US">
                <a:latin typeface="Calibri" charset="0"/>
              </a:endParaRPr>
            </a:p>
          </p:txBody>
        </p:sp>
        <p:grpSp>
          <p:nvGrpSpPr>
            <p:cNvPr id="26641" name="Group 12"/>
            <p:cNvGrpSpPr>
              <a:grpSpLocks/>
            </p:cNvGrpSpPr>
            <p:nvPr/>
          </p:nvGrpSpPr>
          <p:grpSpPr bwMode="auto">
            <a:xfrm>
              <a:off x="1632" y="2658"/>
              <a:ext cx="1920" cy="192"/>
              <a:chOff x="1056" y="288"/>
              <a:chExt cx="1920" cy="192"/>
            </a:xfrm>
          </p:grpSpPr>
          <p:sp>
            <p:nvSpPr>
              <p:cNvPr id="26642" name="Rectangle 9"/>
              <p:cNvSpPr>
                <a:spLocks noChangeArrowheads="1"/>
              </p:cNvSpPr>
              <p:nvPr/>
            </p:nvSpPr>
            <p:spPr bwMode="auto">
              <a:xfrm>
                <a:off x="1296" y="288"/>
                <a:ext cx="1680" cy="192"/>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Calibri" charset="0"/>
                </a:endParaRPr>
              </a:p>
            </p:txBody>
          </p:sp>
          <p:sp>
            <p:nvSpPr>
              <p:cNvPr id="26643" name="Text Box 8"/>
              <p:cNvSpPr txBox="1">
                <a:spLocks noChangeArrowheads="1"/>
              </p:cNvSpPr>
              <p:nvPr/>
            </p:nvSpPr>
            <p:spPr bwMode="auto">
              <a:xfrm>
                <a:off x="1056" y="288"/>
                <a:ext cx="1461" cy="192"/>
              </a:xfrm>
              <a:prstGeom prst="rect">
                <a:avLst/>
              </a:prstGeom>
              <a:noFill/>
              <a:ln w="9525">
                <a:noFill/>
                <a:miter lim="800000"/>
                <a:headEnd/>
                <a:tailEnd/>
              </a:ln>
            </p:spPr>
            <p:txBody>
              <a:bodyPr wrap="none">
                <a:prstTxWarp prst="textNoShape">
                  <a:avLst/>
                </a:prstTxWarp>
                <a:spAutoFit/>
              </a:bodyPr>
              <a:lstStyle/>
              <a:p>
                <a:r>
                  <a:rPr lang="de-DE" sz="1400" b="1">
                    <a:solidFill>
                      <a:srgbClr val="3140FF"/>
                    </a:solidFill>
                    <a:latin typeface="Calibri" charset="0"/>
                  </a:rPr>
                  <a:t>Localized impedance source</a:t>
                </a:r>
              </a:p>
            </p:txBody>
          </p:sp>
        </p:grpSp>
      </p:grpSp>
      <p:sp>
        <p:nvSpPr>
          <p:cNvPr id="38" name="Rectangle 37"/>
          <p:cNvSpPr/>
          <p:nvPr/>
        </p:nvSpPr>
        <p:spPr>
          <a:xfrm>
            <a:off x="914400" y="1981200"/>
            <a:ext cx="2057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562600" y="1524000"/>
            <a:ext cx="2867025" cy="381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Box 25"/>
          <p:cNvSpPr txBox="1">
            <a:spLocks noChangeArrowheads="1"/>
          </p:cNvSpPr>
          <p:nvPr/>
        </p:nvSpPr>
        <p:spPr bwMode="auto">
          <a:xfrm>
            <a:off x="457200" y="457200"/>
            <a:ext cx="8369300" cy="400050"/>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beam dynamics problem: </a:t>
            </a:r>
            <a:r>
              <a:rPr lang="en-US" sz="2000" b="1" dirty="0">
                <a:solidFill>
                  <a:srgbClr val="FF0000"/>
                </a:solidFill>
                <a:latin typeface="Calibri" charset="0"/>
              </a:rPr>
              <a:t>Numerical </a:t>
            </a:r>
            <a:r>
              <a:rPr lang="en-US" sz="2000" b="1" dirty="0" smtClean="0">
                <a:solidFill>
                  <a:srgbClr val="FF0000"/>
                </a:solidFill>
                <a:latin typeface="Calibri" charset="0"/>
              </a:rPr>
              <a:t>implementation (wake fields)</a:t>
            </a:r>
          </a:p>
          <a:p>
            <a:endParaRPr lang="en-US" dirty="0">
              <a:latin typeface="Calibri" charset="0"/>
            </a:endParaRPr>
          </a:p>
        </p:txBody>
      </p:sp>
      <p:sp>
        <p:nvSpPr>
          <p:cNvPr id="27" name="Rectangle 26"/>
          <p:cNvSpPr/>
          <p:nvPr/>
        </p:nvSpPr>
        <p:spPr>
          <a:xfrm>
            <a:off x="1333500" y="1447800"/>
            <a:ext cx="30861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Slide Number Placeholder 5"/>
          <p:cNvSpPr>
            <a:spLocks noGrp="1"/>
          </p:cNvSpPr>
          <p:nvPr>
            <p:ph type="sldNum" sz="quarter" idx="12"/>
          </p:nvPr>
        </p:nvSpPr>
        <p:spPr/>
        <p:txBody>
          <a:bodyPr/>
          <a:lstStyle/>
          <a:p>
            <a:pPr>
              <a:defRPr/>
            </a:pPr>
            <a:fld id="{1691DEB2-B5F9-5F40-A583-1F0248991BDE}" type="slidenum">
              <a:rPr lang="en-US"/>
              <a:pPr>
                <a:defRPr/>
              </a:pPr>
              <a:t>17</a:t>
            </a:fld>
            <a:endParaRPr lang="en-US"/>
          </a:p>
        </p:txBody>
      </p:sp>
      <p:pic>
        <p:nvPicPr>
          <p:cNvPr id="28679" name="Picture 30"/>
          <p:cNvPicPr>
            <a:picLocks noChangeAspect="1"/>
          </p:cNvPicPr>
          <p:nvPr/>
        </p:nvPicPr>
        <p:blipFill>
          <a:blip r:embed="rId2"/>
          <a:srcRect/>
          <a:stretch>
            <a:fillRect/>
          </a:stretch>
        </p:blipFill>
        <p:spPr bwMode="auto">
          <a:xfrm>
            <a:off x="336550" y="990600"/>
            <a:ext cx="5226050" cy="2500313"/>
          </a:xfrm>
          <a:prstGeom prst="rect">
            <a:avLst/>
          </a:prstGeom>
          <a:noFill/>
          <a:ln w="9525">
            <a:noFill/>
            <a:miter lim="800000"/>
            <a:headEnd/>
            <a:tailEnd/>
          </a:ln>
        </p:spPr>
      </p:pic>
      <p:sp>
        <p:nvSpPr>
          <p:cNvPr id="32" name="Rectangle 31"/>
          <p:cNvSpPr/>
          <p:nvPr/>
        </p:nvSpPr>
        <p:spPr>
          <a:xfrm>
            <a:off x="1935163" y="2209800"/>
            <a:ext cx="503237" cy="10668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Arrow Connector 33"/>
          <p:cNvCxnSpPr/>
          <p:nvPr/>
        </p:nvCxnSpPr>
        <p:spPr>
          <a:xfrm rot="16200000" flipH="1">
            <a:off x="2344737" y="3065463"/>
            <a:ext cx="1020763" cy="8334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103438" y="4260850"/>
            <a:ext cx="711200"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3" name="TextBox 35"/>
          <p:cNvSpPr txBox="1">
            <a:spLocks noChangeArrowheads="1"/>
          </p:cNvSpPr>
          <p:nvPr/>
        </p:nvSpPr>
        <p:spPr bwMode="auto">
          <a:xfrm>
            <a:off x="2103438" y="4292600"/>
            <a:ext cx="711200" cy="338138"/>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Slice 1</a:t>
            </a:r>
          </a:p>
        </p:txBody>
      </p:sp>
      <p:cxnSp>
        <p:nvCxnSpPr>
          <p:cNvPr id="38" name="Straight Arrow Connector 37"/>
          <p:cNvCxnSpPr/>
          <p:nvPr/>
        </p:nvCxnSpPr>
        <p:spPr>
          <a:xfrm>
            <a:off x="2814638" y="4479925"/>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122613" y="5219700"/>
            <a:ext cx="1123272" cy="33789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6" name="TextBox 44"/>
          <p:cNvSpPr txBox="1">
            <a:spLocks noChangeArrowheads="1"/>
          </p:cNvSpPr>
          <p:nvPr/>
        </p:nvSpPr>
        <p:spPr bwMode="auto">
          <a:xfrm>
            <a:off x="3122613" y="5219700"/>
            <a:ext cx="1257300" cy="338554"/>
          </a:xfrm>
          <a:prstGeom prst="rect">
            <a:avLst/>
          </a:prstGeom>
          <a:noFill/>
          <a:ln w="9525">
            <a:noFill/>
            <a:miter lim="800000"/>
            <a:headEnd/>
            <a:tailEnd/>
          </a:ln>
        </p:spPr>
        <p:txBody>
          <a:bodyPr wrap="square">
            <a:prstTxWarp prst="textNoShape">
              <a:avLst/>
            </a:prstTxWarp>
            <a:spAutoFit/>
          </a:bodyPr>
          <a:lstStyle/>
          <a:p>
            <a:r>
              <a:rPr lang="en-US" sz="1600" dirty="0" smtClean="0">
                <a:latin typeface="Calibri" charset="0"/>
              </a:rPr>
              <a:t>W</a:t>
            </a:r>
            <a:r>
              <a:rPr lang="en-US" sz="1600" baseline="-25000" dirty="0" smtClean="0">
                <a:latin typeface="Calibri" charset="0"/>
              </a:rPr>
              <a:t>1</a:t>
            </a:r>
            <a:r>
              <a:rPr lang="en-US" sz="1600" dirty="0" smtClean="0">
                <a:latin typeface="Calibri" charset="0"/>
              </a:rPr>
              <a:t>N</a:t>
            </a:r>
            <a:r>
              <a:rPr lang="en-US" sz="1600" baseline="-25000" dirty="0" smtClean="0">
                <a:latin typeface="Calibri" charset="0"/>
              </a:rPr>
              <a:t>1</a:t>
            </a:r>
            <a:r>
              <a:rPr lang="en-US" sz="1600" dirty="0" smtClean="0">
                <a:latin typeface="Calibri" charset="0"/>
              </a:rPr>
              <a:t>+W</a:t>
            </a:r>
            <a:r>
              <a:rPr lang="en-US" sz="1600" baseline="-25000" dirty="0" smtClean="0">
                <a:latin typeface="Calibri" charset="0"/>
              </a:rPr>
              <a:t>0</a:t>
            </a:r>
            <a:r>
              <a:rPr lang="en-US" sz="1600" dirty="0" smtClean="0">
                <a:latin typeface="Calibri" charset="0"/>
              </a:rPr>
              <a:t>N</a:t>
            </a:r>
            <a:r>
              <a:rPr lang="en-US" sz="1600" baseline="-25000" dirty="0" smtClean="0">
                <a:latin typeface="Calibri" charset="0"/>
              </a:rPr>
              <a:t>2</a:t>
            </a:r>
            <a:endParaRPr lang="en-US" sz="1600" dirty="0">
              <a:latin typeface="Calibri" charset="0"/>
            </a:endParaRPr>
          </a:p>
        </p:txBody>
      </p:sp>
      <p:cxnSp>
        <p:nvCxnSpPr>
          <p:cNvPr id="46" name="Straight Arrow Connector 45"/>
          <p:cNvCxnSpPr/>
          <p:nvPr/>
        </p:nvCxnSpPr>
        <p:spPr>
          <a:xfrm>
            <a:off x="3984625" y="4443413"/>
            <a:ext cx="6191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06938" y="4440238"/>
            <a:ext cx="592137" cy="1587"/>
          </a:xfrm>
          <a:prstGeom prst="straightConnector1">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5319713" y="5210175"/>
            <a:ext cx="859738" cy="480149"/>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90" name="TextBox 52"/>
          <p:cNvSpPr txBox="1">
            <a:spLocks noChangeArrowheads="1"/>
          </p:cNvSpPr>
          <p:nvPr/>
        </p:nvSpPr>
        <p:spPr bwMode="auto">
          <a:xfrm>
            <a:off x="5281613" y="5168900"/>
            <a:ext cx="1042987" cy="461665"/>
          </a:xfrm>
          <a:prstGeom prst="rect">
            <a:avLst/>
          </a:prstGeom>
          <a:noFill/>
          <a:ln w="9525">
            <a:noFill/>
            <a:miter lim="800000"/>
            <a:headEnd/>
            <a:tailEnd/>
          </a:ln>
        </p:spPr>
        <p:txBody>
          <a:bodyPr wrap="square">
            <a:prstTxWarp prst="textNoShape">
              <a:avLst/>
            </a:prstTxWarp>
            <a:spAutoFit/>
          </a:bodyPr>
          <a:lstStyle/>
          <a:p>
            <a:r>
              <a:rPr lang="en-US" sz="2400" dirty="0" err="1">
                <a:latin typeface="Calibri" charset="0"/>
              </a:rPr>
              <a:t>Σ</a:t>
            </a:r>
            <a:r>
              <a:rPr lang="en-US" sz="2400" dirty="0">
                <a:latin typeface="Calibri" charset="0"/>
              </a:rPr>
              <a:t> </a:t>
            </a:r>
            <a:r>
              <a:rPr lang="en-US" sz="1600" dirty="0" err="1" smtClean="0">
                <a:latin typeface="Calibri" charset="0"/>
              </a:rPr>
              <a:t>W</a:t>
            </a:r>
            <a:r>
              <a:rPr lang="en-US" sz="1600" baseline="-25000" dirty="0" err="1" smtClean="0">
                <a:latin typeface="Calibri" charset="0"/>
              </a:rPr>
              <a:t>k</a:t>
            </a:r>
            <a:r>
              <a:rPr lang="en-US" sz="1600" dirty="0" err="1" smtClean="0">
                <a:latin typeface="Calibri" charset="0"/>
              </a:rPr>
              <a:t>N</a:t>
            </a:r>
            <a:r>
              <a:rPr lang="en-US" sz="1600" baseline="-25000" dirty="0" err="1" smtClean="0">
                <a:latin typeface="Calibri" charset="0"/>
              </a:rPr>
              <a:t>i-k</a:t>
            </a:r>
            <a:endParaRPr lang="en-US" sz="1600" dirty="0">
              <a:latin typeface="Calibri" charset="0"/>
            </a:endParaRPr>
          </a:p>
        </p:txBody>
      </p:sp>
      <p:sp>
        <p:nvSpPr>
          <p:cNvPr id="54" name="Rectangle 53"/>
          <p:cNvSpPr/>
          <p:nvPr/>
        </p:nvSpPr>
        <p:spPr>
          <a:xfrm>
            <a:off x="3271838" y="4259263"/>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92" name="TextBox 54"/>
          <p:cNvSpPr txBox="1">
            <a:spLocks noChangeArrowheads="1"/>
          </p:cNvSpPr>
          <p:nvPr/>
        </p:nvSpPr>
        <p:spPr bwMode="auto">
          <a:xfrm>
            <a:off x="3271838" y="4291013"/>
            <a:ext cx="712787" cy="338137"/>
          </a:xfrm>
          <a:prstGeom prst="rect">
            <a:avLst/>
          </a:prstGeom>
          <a:noFill/>
          <a:ln w="9525">
            <a:noFill/>
            <a:miter lim="800000"/>
            <a:headEnd/>
            <a:tailEnd/>
          </a:ln>
        </p:spPr>
        <p:txBody>
          <a:bodyPr>
            <a:prstTxWarp prst="textNoShape">
              <a:avLst/>
            </a:prstTxWarp>
            <a:spAutoFit/>
          </a:bodyPr>
          <a:lstStyle/>
          <a:p>
            <a:r>
              <a:rPr lang="en-US" sz="1600">
                <a:latin typeface="Calibri" charset="0"/>
              </a:rPr>
              <a:t>Slice 2</a:t>
            </a:r>
          </a:p>
        </p:txBody>
      </p:sp>
      <p:sp>
        <p:nvSpPr>
          <p:cNvPr id="28693" name="TextBox 56"/>
          <p:cNvSpPr txBox="1">
            <a:spLocks noChangeArrowheads="1"/>
          </p:cNvSpPr>
          <p:nvPr/>
        </p:nvSpPr>
        <p:spPr bwMode="auto">
          <a:xfrm>
            <a:off x="5275263" y="5475288"/>
            <a:ext cx="341059" cy="215444"/>
          </a:xfrm>
          <a:prstGeom prst="rect">
            <a:avLst/>
          </a:prstGeom>
          <a:noFill/>
          <a:ln w="9525">
            <a:noFill/>
            <a:miter lim="800000"/>
            <a:headEnd/>
            <a:tailEnd/>
          </a:ln>
        </p:spPr>
        <p:txBody>
          <a:bodyPr wrap="none">
            <a:prstTxWarp prst="textNoShape">
              <a:avLst/>
            </a:prstTxWarp>
            <a:spAutoFit/>
          </a:bodyPr>
          <a:lstStyle/>
          <a:p>
            <a:r>
              <a:rPr lang="en-US" sz="800" dirty="0">
                <a:latin typeface="Calibri" charset="0"/>
              </a:rPr>
              <a:t>K</a:t>
            </a:r>
            <a:r>
              <a:rPr lang="en-US" sz="800" dirty="0" smtClean="0">
                <a:latin typeface="Calibri" charset="0"/>
              </a:rPr>
              <a:t>=0</a:t>
            </a:r>
            <a:endParaRPr lang="en-US" sz="800" dirty="0">
              <a:latin typeface="Calibri" charset="0"/>
            </a:endParaRPr>
          </a:p>
        </p:txBody>
      </p:sp>
      <p:sp>
        <p:nvSpPr>
          <p:cNvPr id="28694" name="TextBox 57"/>
          <p:cNvSpPr txBox="1">
            <a:spLocks noChangeArrowheads="1"/>
          </p:cNvSpPr>
          <p:nvPr/>
        </p:nvSpPr>
        <p:spPr bwMode="auto">
          <a:xfrm>
            <a:off x="5308600" y="5132388"/>
            <a:ext cx="291616" cy="215444"/>
          </a:xfrm>
          <a:prstGeom prst="rect">
            <a:avLst/>
          </a:prstGeom>
          <a:noFill/>
          <a:ln w="9525">
            <a:noFill/>
            <a:miter lim="800000"/>
            <a:headEnd/>
            <a:tailEnd/>
          </a:ln>
        </p:spPr>
        <p:txBody>
          <a:bodyPr wrap="none">
            <a:prstTxWarp prst="textNoShape">
              <a:avLst/>
            </a:prstTxWarp>
            <a:spAutoFit/>
          </a:bodyPr>
          <a:lstStyle/>
          <a:p>
            <a:r>
              <a:rPr lang="en-US" sz="800" dirty="0" smtClean="0">
                <a:latin typeface="Calibri" charset="0"/>
              </a:rPr>
              <a:t>i-1</a:t>
            </a:r>
            <a:endParaRPr lang="en-US" sz="800" dirty="0">
              <a:latin typeface="Calibri" charset="0"/>
            </a:endParaRPr>
          </a:p>
        </p:txBody>
      </p:sp>
      <p:sp>
        <p:nvSpPr>
          <p:cNvPr id="59" name="Rectangle 58"/>
          <p:cNvSpPr/>
          <p:nvPr/>
        </p:nvSpPr>
        <p:spPr>
          <a:xfrm>
            <a:off x="5313363" y="4227513"/>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96" name="TextBox 59"/>
          <p:cNvSpPr txBox="1">
            <a:spLocks noChangeArrowheads="1"/>
          </p:cNvSpPr>
          <p:nvPr/>
        </p:nvSpPr>
        <p:spPr bwMode="auto">
          <a:xfrm>
            <a:off x="5313363" y="4260850"/>
            <a:ext cx="712787" cy="338138"/>
          </a:xfrm>
          <a:prstGeom prst="rect">
            <a:avLst/>
          </a:prstGeom>
          <a:noFill/>
          <a:ln w="9525">
            <a:noFill/>
            <a:miter lim="800000"/>
            <a:headEnd/>
            <a:tailEnd/>
          </a:ln>
        </p:spPr>
        <p:txBody>
          <a:bodyPr>
            <a:prstTxWarp prst="textNoShape">
              <a:avLst/>
            </a:prstTxWarp>
            <a:spAutoFit/>
          </a:bodyPr>
          <a:lstStyle/>
          <a:p>
            <a:r>
              <a:rPr lang="en-US" sz="1600">
                <a:latin typeface="Calibri" charset="0"/>
              </a:rPr>
              <a:t>Slice i</a:t>
            </a:r>
          </a:p>
        </p:txBody>
      </p:sp>
      <p:cxnSp>
        <p:nvCxnSpPr>
          <p:cNvPr id="61" name="Straight Arrow Connector 60"/>
          <p:cNvCxnSpPr/>
          <p:nvPr/>
        </p:nvCxnSpPr>
        <p:spPr>
          <a:xfrm>
            <a:off x="6026150" y="4459288"/>
            <a:ext cx="6191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748463" y="4456113"/>
            <a:ext cx="592137" cy="1587"/>
          </a:xfrm>
          <a:prstGeom prst="straightConnector1">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348537" y="5213350"/>
            <a:ext cx="833739" cy="48918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700" name="TextBox 64"/>
          <p:cNvSpPr txBox="1">
            <a:spLocks noChangeArrowheads="1"/>
          </p:cNvSpPr>
          <p:nvPr/>
        </p:nvSpPr>
        <p:spPr bwMode="auto">
          <a:xfrm>
            <a:off x="7310438" y="5172075"/>
            <a:ext cx="1052512" cy="461665"/>
          </a:xfrm>
          <a:prstGeom prst="rect">
            <a:avLst/>
          </a:prstGeom>
          <a:noFill/>
          <a:ln w="9525">
            <a:noFill/>
            <a:miter lim="800000"/>
            <a:headEnd/>
            <a:tailEnd/>
          </a:ln>
        </p:spPr>
        <p:txBody>
          <a:bodyPr wrap="square">
            <a:prstTxWarp prst="textNoShape">
              <a:avLst/>
            </a:prstTxWarp>
            <a:spAutoFit/>
          </a:bodyPr>
          <a:lstStyle/>
          <a:p>
            <a:r>
              <a:rPr lang="en-US" sz="2400" dirty="0" err="1">
                <a:latin typeface="Calibri" charset="0"/>
              </a:rPr>
              <a:t>Σ</a:t>
            </a:r>
            <a:r>
              <a:rPr lang="en-US" sz="2400" dirty="0">
                <a:latin typeface="Calibri" charset="0"/>
              </a:rPr>
              <a:t> </a:t>
            </a:r>
            <a:r>
              <a:rPr lang="en-US" sz="1600" dirty="0" err="1" smtClean="0">
                <a:latin typeface="Calibri" charset="0"/>
              </a:rPr>
              <a:t>W</a:t>
            </a:r>
            <a:r>
              <a:rPr lang="en-US" sz="1600" baseline="-25000" dirty="0" err="1" smtClean="0">
                <a:latin typeface="Calibri" charset="0"/>
              </a:rPr>
              <a:t>k</a:t>
            </a:r>
            <a:r>
              <a:rPr lang="en-US" sz="1600" dirty="0" err="1" smtClean="0">
                <a:latin typeface="Calibri" charset="0"/>
              </a:rPr>
              <a:t>N</a:t>
            </a:r>
            <a:r>
              <a:rPr lang="en-US" sz="1600" baseline="-25000" dirty="0" err="1" smtClean="0">
                <a:latin typeface="Calibri" charset="0"/>
              </a:rPr>
              <a:t>i-k</a:t>
            </a:r>
            <a:endParaRPr lang="en-US" sz="1600" dirty="0">
              <a:latin typeface="Calibri" charset="0"/>
            </a:endParaRPr>
          </a:p>
        </p:txBody>
      </p:sp>
      <p:sp>
        <p:nvSpPr>
          <p:cNvPr id="28701" name="TextBox 65"/>
          <p:cNvSpPr txBox="1">
            <a:spLocks noChangeArrowheads="1"/>
          </p:cNvSpPr>
          <p:nvPr/>
        </p:nvSpPr>
        <p:spPr bwMode="auto">
          <a:xfrm>
            <a:off x="7304088" y="5478463"/>
            <a:ext cx="341312" cy="215900"/>
          </a:xfrm>
          <a:prstGeom prst="rect">
            <a:avLst/>
          </a:prstGeom>
          <a:noFill/>
          <a:ln w="9525">
            <a:noFill/>
            <a:miter lim="800000"/>
            <a:headEnd/>
            <a:tailEnd/>
          </a:ln>
        </p:spPr>
        <p:txBody>
          <a:bodyPr wrap="none">
            <a:prstTxWarp prst="textNoShape">
              <a:avLst/>
            </a:prstTxWarp>
            <a:spAutoFit/>
          </a:bodyPr>
          <a:lstStyle/>
          <a:p>
            <a:r>
              <a:rPr lang="en-US" sz="800">
                <a:latin typeface="Calibri" charset="0"/>
              </a:rPr>
              <a:t>K=1</a:t>
            </a:r>
          </a:p>
        </p:txBody>
      </p:sp>
      <p:sp>
        <p:nvSpPr>
          <p:cNvPr id="28702" name="TextBox 66"/>
          <p:cNvSpPr txBox="1">
            <a:spLocks noChangeArrowheads="1"/>
          </p:cNvSpPr>
          <p:nvPr/>
        </p:nvSpPr>
        <p:spPr bwMode="auto">
          <a:xfrm>
            <a:off x="7308850" y="5140325"/>
            <a:ext cx="365125" cy="214313"/>
          </a:xfrm>
          <a:prstGeom prst="rect">
            <a:avLst/>
          </a:prstGeom>
          <a:noFill/>
          <a:ln w="9525">
            <a:noFill/>
            <a:miter lim="800000"/>
            <a:headEnd/>
            <a:tailEnd/>
          </a:ln>
        </p:spPr>
        <p:txBody>
          <a:bodyPr wrap="none">
            <a:prstTxWarp prst="textNoShape">
              <a:avLst/>
            </a:prstTxWarp>
            <a:spAutoFit/>
          </a:bodyPr>
          <a:lstStyle/>
          <a:p>
            <a:r>
              <a:rPr lang="en-US" sz="800">
                <a:latin typeface="Calibri" charset="0"/>
              </a:rPr>
              <a:t>N</a:t>
            </a:r>
            <a:r>
              <a:rPr lang="en-US" sz="800" baseline="-25000">
                <a:latin typeface="Calibri" charset="0"/>
              </a:rPr>
              <a:t>s</a:t>
            </a:r>
            <a:r>
              <a:rPr lang="en-US" sz="800">
                <a:latin typeface="Calibri" charset="0"/>
              </a:rPr>
              <a:t>-1</a:t>
            </a:r>
          </a:p>
        </p:txBody>
      </p:sp>
      <p:sp>
        <p:nvSpPr>
          <p:cNvPr id="68" name="Rectangle 67"/>
          <p:cNvSpPr/>
          <p:nvPr/>
        </p:nvSpPr>
        <p:spPr>
          <a:xfrm>
            <a:off x="7354888" y="4243388"/>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04" name="TextBox 68"/>
          <p:cNvSpPr txBox="1">
            <a:spLocks noChangeArrowheads="1"/>
          </p:cNvSpPr>
          <p:nvPr/>
        </p:nvSpPr>
        <p:spPr bwMode="auto">
          <a:xfrm>
            <a:off x="7354888" y="4275138"/>
            <a:ext cx="792162" cy="339725"/>
          </a:xfrm>
          <a:prstGeom prst="rect">
            <a:avLst/>
          </a:prstGeom>
          <a:noFill/>
          <a:ln w="9525">
            <a:noFill/>
            <a:miter lim="800000"/>
            <a:headEnd/>
            <a:tailEnd/>
          </a:ln>
        </p:spPr>
        <p:txBody>
          <a:bodyPr>
            <a:prstTxWarp prst="textNoShape">
              <a:avLst/>
            </a:prstTxWarp>
            <a:spAutoFit/>
          </a:bodyPr>
          <a:lstStyle/>
          <a:p>
            <a:r>
              <a:rPr lang="en-US" sz="1600">
                <a:latin typeface="Calibri" charset="0"/>
              </a:rPr>
              <a:t>Slice N</a:t>
            </a:r>
            <a:r>
              <a:rPr lang="en-US" sz="1600" baseline="-25000">
                <a:latin typeface="Calibri" charset="0"/>
              </a:rPr>
              <a:t>s</a:t>
            </a:r>
            <a:endParaRPr lang="en-US" sz="1600">
              <a:latin typeface="Calibri" charset="0"/>
            </a:endParaRPr>
          </a:p>
        </p:txBody>
      </p:sp>
      <p:sp>
        <p:nvSpPr>
          <p:cNvPr id="70" name="Rectangle 69"/>
          <p:cNvSpPr/>
          <p:nvPr/>
        </p:nvSpPr>
        <p:spPr>
          <a:xfrm>
            <a:off x="1974850" y="4040188"/>
            <a:ext cx="6388100" cy="1789112"/>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Up Arrow 70"/>
          <p:cNvSpPr/>
          <p:nvPr/>
        </p:nvSpPr>
        <p:spPr>
          <a:xfrm>
            <a:off x="3551238" y="4662488"/>
            <a:ext cx="200025" cy="554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Up Arrow 71"/>
          <p:cNvSpPr/>
          <p:nvPr/>
        </p:nvSpPr>
        <p:spPr>
          <a:xfrm>
            <a:off x="5599113" y="4638675"/>
            <a:ext cx="198437" cy="555625"/>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Up Arrow 72"/>
          <p:cNvSpPr/>
          <p:nvPr/>
        </p:nvSpPr>
        <p:spPr>
          <a:xfrm>
            <a:off x="7615238" y="4651375"/>
            <a:ext cx="198437" cy="554038"/>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09" name="TextBox 73"/>
          <p:cNvSpPr txBox="1">
            <a:spLocks noChangeArrowheads="1"/>
          </p:cNvSpPr>
          <p:nvPr/>
        </p:nvSpPr>
        <p:spPr bwMode="auto">
          <a:xfrm>
            <a:off x="5419725" y="1050925"/>
            <a:ext cx="2955925" cy="2800350"/>
          </a:xfrm>
          <a:prstGeom prst="rect">
            <a:avLst/>
          </a:prstGeom>
          <a:noFill/>
          <a:ln w="9525">
            <a:noFill/>
            <a:miter lim="800000"/>
            <a:headEnd/>
            <a:tailEnd/>
          </a:ln>
        </p:spPr>
        <p:txBody>
          <a:bodyPr>
            <a:prstTxWarp prst="textNoShape">
              <a:avLst/>
            </a:prstTxWarp>
            <a:spAutoFit/>
          </a:bodyPr>
          <a:lstStyle/>
          <a:p>
            <a:pPr marL="342900" indent="-342900">
              <a:buFont typeface="Calibri" charset="0"/>
              <a:buAutoNum type="arabicPeriod"/>
            </a:pPr>
            <a:r>
              <a:rPr lang="en-US" sz="1600">
                <a:latin typeface="Calibri" charset="0"/>
              </a:rPr>
              <a:t>Bunch macroparticles are transported across different interaction points through the sector matrices</a:t>
            </a:r>
          </a:p>
          <a:p>
            <a:pPr marL="342900" indent="-342900">
              <a:buFont typeface="Calibri" charset="0"/>
              <a:buAutoNum type="arabicPeriod"/>
            </a:pPr>
            <a:r>
              <a:rPr lang="en-US" sz="1600">
                <a:latin typeface="Calibri" charset="0"/>
              </a:rPr>
              <a:t>At each interaction point macroparticles in each slice receive the kick from the wakes of the preceding slices</a:t>
            </a:r>
          </a:p>
          <a:p>
            <a:pPr marL="342900" indent="-342900">
              <a:buFont typeface="Calibri" charset="0"/>
              <a:buAutoNum type="arabicPeriod"/>
            </a:pPr>
            <a:r>
              <a:rPr lang="en-US" sz="1600">
                <a:latin typeface="Calibri" charset="0"/>
              </a:rPr>
              <a:t>Slicing is refreshed at each turn taking into account the longitudinal motion</a:t>
            </a:r>
          </a:p>
        </p:txBody>
      </p:sp>
      <p:sp>
        <p:nvSpPr>
          <p:cNvPr id="39" name="Rectangle 38"/>
          <p:cNvSpPr/>
          <p:nvPr/>
        </p:nvSpPr>
        <p:spPr>
          <a:xfrm>
            <a:off x="2176463" y="5219700"/>
            <a:ext cx="638175" cy="33813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TextBox 44"/>
          <p:cNvSpPr txBox="1">
            <a:spLocks noChangeArrowheads="1"/>
          </p:cNvSpPr>
          <p:nvPr/>
        </p:nvSpPr>
        <p:spPr bwMode="auto">
          <a:xfrm>
            <a:off x="2176463" y="5219700"/>
            <a:ext cx="638315" cy="338554"/>
          </a:xfrm>
          <a:prstGeom prst="rect">
            <a:avLst/>
          </a:prstGeom>
          <a:noFill/>
          <a:ln w="9525">
            <a:noFill/>
            <a:miter lim="800000"/>
            <a:headEnd/>
            <a:tailEnd/>
          </a:ln>
        </p:spPr>
        <p:txBody>
          <a:bodyPr wrap="none">
            <a:prstTxWarp prst="textNoShape">
              <a:avLst/>
            </a:prstTxWarp>
            <a:spAutoFit/>
          </a:bodyPr>
          <a:lstStyle/>
          <a:p>
            <a:r>
              <a:rPr lang="en-US" sz="1600" dirty="0" smtClean="0">
                <a:latin typeface="Calibri" charset="0"/>
              </a:rPr>
              <a:t>W</a:t>
            </a:r>
            <a:r>
              <a:rPr lang="en-US" sz="1600" baseline="-25000" dirty="0">
                <a:latin typeface="Calibri" charset="0"/>
              </a:rPr>
              <a:t>0</a:t>
            </a:r>
            <a:r>
              <a:rPr lang="en-US" sz="1600" dirty="0" smtClean="0">
                <a:latin typeface="Calibri" charset="0"/>
              </a:rPr>
              <a:t>N</a:t>
            </a:r>
            <a:r>
              <a:rPr lang="en-US" sz="1600" baseline="-25000" dirty="0" smtClean="0">
                <a:latin typeface="Calibri" charset="0"/>
              </a:rPr>
              <a:t>1</a:t>
            </a:r>
            <a:endParaRPr lang="en-US" sz="1600" dirty="0">
              <a:latin typeface="Calibri" charset="0"/>
            </a:endParaRPr>
          </a:p>
        </p:txBody>
      </p:sp>
      <p:sp>
        <p:nvSpPr>
          <p:cNvPr id="41" name="Up Arrow 40"/>
          <p:cNvSpPr/>
          <p:nvPr/>
        </p:nvSpPr>
        <p:spPr>
          <a:xfrm>
            <a:off x="2381251" y="4664075"/>
            <a:ext cx="200025" cy="554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TextBox 41"/>
          <p:cNvSpPr txBox="1"/>
          <p:nvPr/>
        </p:nvSpPr>
        <p:spPr>
          <a:xfrm>
            <a:off x="336550" y="4292600"/>
            <a:ext cx="1528972" cy="923330"/>
          </a:xfrm>
          <a:prstGeom prst="rect">
            <a:avLst/>
          </a:prstGeom>
          <a:noFill/>
        </p:spPr>
        <p:txBody>
          <a:bodyPr wrap="none" rtlCol="0">
            <a:spAutoFit/>
          </a:bodyPr>
          <a:lstStyle/>
          <a:p>
            <a:r>
              <a:rPr lang="en-US" dirty="0" smtClean="0"/>
              <a:t>Longitudinal</a:t>
            </a:r>
          </a:p>
          <a:p>
            <a:endParaRPr lang="en-US" dirty="0" smtClean="0"/>
          </a:p>
          <a:p>
            <a:r>
              <a:rPr lang="en-US" dirty="0" err="1" smtClean="0"/>
              <a:t>W</a:t>
            </a:r>
            <a:r>
              <a:rPr lang="en-US" baseline="-25000" dirty="0" err="1" smtClean="0"/>
              <a:t>i</a:t>
            </a:r>
            <a:r>
              <a:rPr lang="en-US" dirty="0" smtClean="0"/>
              <a:t> = </a:t>
            </a:r>
            <a:r>
              <a:rPr lang="en-US" dirty="0" err="1" smtClean="0"/>
              <a:t>W</a:t>
            </a:r>
            <a:r>
              <a:rPr lang="en-US" baseline="-25000" dirty="0" err="1" smtClean="0"/>
              <a:t>II</a:t>
            </a:r>
            <a:r>
              <a:rPr lang="en-US" dirty="0" err="1" smtClean="0"/>
              <a:t>(i</a:t>
            </a:r>
            <a:r>
              <a:rPr lang="en-US" dirty="0" smtClean="0"/>
              <a:t> </a:t>
            </a:r>
            <a:r>
              <a:rPr lang="en-US" dirty="0" err="1" smtClean="0">
                <a:latin typeface="Symbol" charset="2"/>
                <a:cs typeface="Symbol" charset="2"/>
              </a:rPr>
              <a:t>D</a:t>
            </a:r>
            <a:r>
              <a:rPr lang="en-US" dirty="0" err="1" smtClean="0"/>
              <a:t>z</a:t>
            </a:r>
            <a:r>
              <a:rPr lang="en-US" dirty="0" smtClean="0"/>
              <a:t>)</a:t>
            </a:r>
            <a:endParaRPr lang="en-US" dirty="0"/>
          </a:p>
        </p:txBody>
      </p:sp>
      <p:sp>
        <p:nvSpPr>
          <p:cNvPr id="43" name="Oval 42"/>
          <p:cNvSpPr/>
          <p:nvPr/>
        </p:nvSpPr>
        <p:spPr>
          <a:xfrm>
            <a:off x="2039463" y="5104196"/>
            <a:ext cx="903714" cy="573917"/>
          </a:xfrm>
          <a:prstGeom prst="ellipse">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333500" y="5630565"/>
            <a:ext cx="705963" cy="46543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99367" y="6036300"/>
            <a:ext cx="1129749" cy="292388"/>
          </a:xfrm>
          <a:prstGeom prst="rect">
            <a:avLst/>
          </a:prstGeom>
          <a:noFill/>
        </p:spPr>
        <p:txBody>
          <a:bodyPr wrap="none" rtlCol="0">
            <a:spAutoFit/>
          </a:bodyPr>
          <a:lstStyle/>
          <a:p>
            <a:r>
              <a:rPr lang="en-US" sz="1300" b="1" dirty="0" smtClean="0">
                <a:solidFill>
                  <a:srgbClr val="0000FF"/>
                </a:solidFill>
              </a:rPr>
              <a:t>Energy loss</a:t>
            </a:r>
            <a:endParaRPr lang="en-US" sz="1300" b="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Box 25"/>
          <p:cNvSpPr txBox="1">
            <a:spLocks noChangeArrowheads="1"/>
          </p:cNvSpPr>
          <p:nvPr/>
        </p:nvSpPr>
        <p:spPr bwMode="auto">
          <a:xfrm>
            <a:off x="457200" y="457200"/>
            <a:ext cx="8369300" cy="400050"/>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beam dynamics problem: </a:t>
            </a:r>
            <a:r>
              <a:rPr lang="en-US" sz="2000" b="1" dirty="0">
                <a:solidFill>
                  <a:srgbClr val="FF0000"/>
                </a:solidFill>
                <a:latin typeface="Calibri" charset="0"/>
              </a:rPr>
              <a:t>Numerical </a:t>
            </a:r>
            <a:r>
              <a:rPr lang="en-US" sz="2000" b="1" dirty="0" smtClean="0">
                <a:solidFill>
                  <a:srgbClr val="FF0000"/>
                </a:solidFill>
                <a:latin typeface="Calibri" charset="0"/>
              </a:rPr>
              <a:t>implementation (wake fields)</a:t>
            </a:r>
          </a:p>
          <a:p>
            <a:endParaRPr lang="en-US" dirty="0">
              <a:latin typeface="Calibri" charset="0"/>
            </a:endParaRPr>
          </a:p>
        </p:txBody>
      </p:sp>
      <p:sp>
        <p:nvSpPr>
          <p:cNvPr id="27" name="Rectangle 26"/>
          <p:cNvSpPr/>
          <p:nvPr/>
        </p:nvSpPr>
        <p:spPr>
          <a:xfrm>
            <a:off x="1333500" y="1447800"/>
            <a:ext cx="30861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Slide Number Placeholder 5"/>
          <p:cNvSpPr>
            <a:spLocks noGrp="1"/>
          </p:cNvSpPr>
          <p:nvPr>
            <p:ph type="sldNum" sz="quarter" idx="12"/>
          </p:nvPr>
        </p:nvSpPr>
        <p:spPr/>
        <p:txBody>
          <a:bodyPr/>
          <a:lstStyle/>
          <a:p>
            <a:pPr>
              <a:defRPr/>
            </a:pPr>
            <a:fld id="{1691DEB2-B5F9-5F40-A583-1F0248991BDE}" type="slidenum">
              <a:rPr lang="en-US"/>
              <a:pPr>
                <a:defRPr/>
              </a:pPr>
              <a:t>18</a:t>
            </a:fld>
            <a:endParaRPr lang="en-US"/>
          </a:p>
        </p:txBody>
      </p:sp>
      <p:pic>
        <p:nvPicPr>
          <p:cNvPr id="28679" name="Picture 30"/>
          <p:cNvPicPr>
            <a:picLocks noChangeAspect="1"/>
          </p:cNvPicPr>
          <p:nvPr/>
        </p:nvPicPr>
        <p:blipFill>
          <a:blip r:embed="rId2"/>
          <a:srcRect/>
          <a:stretch>
            <a:fillRect/>
          </a:stretch>
        </p:blipFill>
        <p:spPr bwMode="auto">
          <a:xfrm>
            <a:off x="336550" y="990600"/>
            <a:ext cx="5226050" cy="2500313"/>
          </a:xfrm>
          <a:prstGeom prst="rect">
            <a:avLst/>
          </a:prstGeom>
          <a:noFill/>
          <a:ln w="9525">
            <a:noFill/>
            <a:miter lim="800000"/>
            <a:headEnd/>
            <a:tailEnd/>
          </a:ln>
        </p:spPr>
      </p:pic>
      <p:sp>
        <p:nvSpPr>
          <p:cNvPr id="32" name="Rectangle 31"/>
          <p:cNvSpPr/>
          <p:nvPr/>
        </p:nvSpPr>
        <p:spPr>
          <a:xfrm>
            <a:off x="1935163" y="2209800"/>
            <a:ext cx="503237" cy="10668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Arrow Connector 33"/>
          <p:cNvCxnSpPr/>
          <p:nvPr/>
        </p:nvCxnSpPr>
        <p:spPr>
          <a:xfrm rot="16200000" flipH="1">
            <a:off x="2344737" y="3065463"/>
            <a:ext cx="1020763" cy="8334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103438" y="4260850"/>
            <a:ext cx="711200"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3" name="TextBox 35"/>
          <p:cNvSpPr txBox="1">
            <a:spLocks noChangeArrowheads="1"/>
          </p:cNvSpPr>
          <p:nvPr/>
        </p:nvSpPr>
        <p:spPr bwMode="auto">
          <a:xfrm>
            <a:off x="2103438" y="4292600"/>
            <a:ext cx="711200" cy="338138"/>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Slice 1</a:t>
            </a:r>
          </a:p>
        </p:txBody>
      </p:sp>
      <p:cxnSp>
        <p:nvCxnSpPr>
          <p:cNvPr id="38" name="Straight Arrow Connector 37"/>
          <p:cNvCxnSpPr/>
          <p:nvPr/>
        </p:nvCxnSpPr>
        <p:spPr>
          <a:xfrm>
            <a:off x="2814638" y="4479925"/>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2939857" y="5238790"/>
            <a:ext cx="1455738" cy="33789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6" name="TextBox 44"/>
          <p:cNvSpPr txBox="1">
            <a:spLocks noChangeArrowheads="1"/>
          </p:cNvSpPr>
          <p:nvPr/>
        </p:nvSpPr>
        <p:spPr bwMode="auto">
          <a:xfrm>
            <a:off x="2910278" y="5234772"/>
            <a:ext cx="1530350" cy="338554"/>
          </a:xfrm>
          <a:prstGeom prst="rect">
            <a:avLst/>
          </a:prstGeom>
          <a:noFill/>
          <a:ln w="9525">
            <a:noFill/>
            <a:miter lim="800000"/>
            <a:headEnd/>
            <a:tailEnd/>
          </a:ln>
        </p:spPr>
        <p:txBody>
          <a:bodyPr wrap="square">
            <a:prstTxWarp prst="textNoShape">
              <a:avLst/>
            </a:prstTxWarp>
            <a:spAutoFit/>
          </a:bodyPr>
          <a:lstStyle/>
          <a:p>
            <a:r>
              <a:rPr lang="en-US" sz="1600" dirty="0" smtClean="0">
                <a:latin typeface="Calibri" charset="0"/>
              </a:rPr>
              <a:t>N</a:t>
            </a:r>
            <a:r>
              <a:rPr lang="en-US" sz="1600" baseline="-25000" dirty="0" smtClean="0">
                <a:latin typeface="Calibri" charset="0"/>
              </a:rPr>
              <a:t>1</a:t>
            </a:r>
            <a:r>
              <a:rPr lang="en-US" sz="1600" dirty="0" smtClean="0">
                <a:latin typeface="Calibri" charset="0"/>
              </a:rPr>
              <a:t>(W</a:t>
            </a:r>
            <a:r>
              <a:rPr lang="en-US" sz="1600" baseline="-25000" dirty="0" smtClean="0">
                <a:latin typeface="Calibri" charset="0"/>
              </a:rPr>
              <a:t>1d</a:t>
            </a:r>
            <a:r>
              <a:rPr lang="en-US" sz="1600" dirty="0" smtClean="0">
                <a:latin typeface="Calibri" charset="0"/>
              </a:rPr>
              <a:t>x</a:t>
            </a:r>
            <a:r>
              <a:rPr lang="en-US" sz="1600" baseline="-25000" dirty="0" smtClean="0">
                <a:latin typeface="Calibri" charset="0"/>
              </a:rPr>
              <a:t>1</a:t>
            </a:r>
            <a:r>
              <a:rPr lang="en-US" sz="1600" dirty="0" smtClean="0">
                <a:latin typeface="Calibri" charset="0"/>
              </a:rPr>
              <a:t>+W</a:t>
            </a:r>
            <a:r>
              <a:rPr lang="en-US" sz="1600" baseline="-25000" dirty="0" smtClean="0">
                <a:latin typeface="Calibri" charset="0"/>
              </a:rPr>
              <a:t>1q</a:t>
            </a:r>
            <a:r>
              <a:rPr lang="en-US" sz="1600" dirty="0" smtClean="0">
                <a:latin typeface="Calibri" charset="0"/>
              </a:rPr>
              <a:t>x)</a:t>
            </a:r>
            <a:endParaRPr lang="en-US" sz="1600" dirty="0">
              <a:latin typeface="Calibri" charset="0"/>
            </a:endParaRPr>
          </a:p>
        </p:txBody>
      </p:sp>
      <p:cxnSp>
        <p:nvCxnSpPr>
          <p:cNvPr id="46" name="Straight Arrow Connector 45"/>
          <p:cNvCxnSpPr/>
          <p:nvPr/>
        </p:nvCxnSpPr>
        <p:spPr>
          <a:xfrm>
            <a:off x="3984625" y="4443413"/>
            <a:ext cx="6191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06938" y="4440238"/>
            <a:ext cx="592137" cy="1587"/>
          </a:xfrm>
          <a:prstGeom prst="straightConnector1">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4918220" y="5226306"/>
            <a:ext cx="1519205" cy="49236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90" name="TextBox 52"/>
          <p:cNvSpPr txBox="1">
            <a:spLocks noChangeArrowheads="1"/>
          </p:cNvSpPr>
          <p:nvPr/>
        </p:nvSpPr>
        <p:spPr bwMode="auto">
          <a:xfrm>
            <a:off x="4864877" y="5193593"/>
            <a:ext cx="1804987" cy="461665"/>
          </a:xfrm>
          <a:prstGeom prst="rect">
            <a:avLst/>
          </a:prstGeom>
          <a:noFill/>
          <a:ln w="9525">
            <a:noFill/>
            <a:miter lim="800000"/>
            <a:headEnd/>
            <a:tailEnd/>
          </a:ln>
        </p:spPr>
        <p:txBody>
          <a:bodyPr wrap="square">
            <a:prstTxWarp prst="textNoShape">
              <a:avLst/>
            </a:prstTxWarp>
            <a:spAutoFit/>
          </a:bodyPr>
          <a:lstStyle/>
          <a:p>
            <a:r>
              <a:rPr lang="en-US" sz="2400" dirty="0" err="1">
                <a:latin typeface="Calibri" charset="0"/>
              </a:rPr>
              <a:t>Σ</a:t>
            </a:r>
            <a:r>
              <a:rPr lang="en-US" sz="2400" dirty="0" smtClean="0">
                <a:latin typeface="Calibri" charset="0"/>
              </a:rPr>
              <a:t> </a:t>
            </a:r>
            <a:r>
              <a:rPr lang="en-US" sz="1600" dirty="0" err="1" smtClean="0">
                <a:latin typeface="Calibri" charset="0"/>
              </a:rPr>
              <a:t>N</a:t>
            </a:r>
            <a:r>
              <a:rPr lang="en-US" sz="1600" baseline="-25000" dirty="0" err="1" smtClean="0">
                <a:latin typeface="Calibri" charset="0"/>
              </a:rPr>
              <a:t>k</a:t>
            </a:r>
            <a:r>
              <a:rPr lang="en-US" sz="1600" dirty="0" err="1" smtClean="0">
                <a:latin typeface="Calibri" charset="0"/>
              </a:rPr>
              <a:t>(W</a:t>
            </a:r>
            <a:r>
              <a:rPr lang="en-US" sz="1600" baseline="-25000" dirty="0" err="1" smtClean="0">
                <a:latin typeface="Calibri" charset="0"/>
              </a:rPr>
              <a:t>kd</a:t>
            </a:r>
            <a:r>
              <a:rPr lang="en-US" sz="1600" dirty="0" err="1" smtClean="0">
                <a:latin typeface="Calibri" charset="0"/>
              </a:rPr>
              <a:t>x</a:t>
            </a:r>
            <a:r>
              <a:rPr lang="en-US" sz="1600" baseline="-25000" dirty="0" err="1" smtClean="0">
                <a:latin typeface="Calibri" charset="0"/>
              </a:rPr>
              <a:t>k</a:t>
            </a:r>
            <a:r>
              <a:rPr lang="en-US" sz="1600" dirty="0" err="1" smtClean="0">
                <a:latin typeface="Calibri" charset="0"/>
              </a:rPr>
              <a:t>+W</a:t>
            </a:r>
            <a:r>
              <a:rPr lang="en-US" sz="1600" baseline="-25000" dirty="0" err="1" smtClean="0">
                <a:latin typeface="Calibri" charset="0"/>
              </a:rPr>
              <a:t>kq</a:t>
            </a:r>
            <a:r>
              <a:rPr lang="en-US" sz="1600" dirty="0" err="1" smtClean="0">
                <a:latin typeface="Calibri" charset="0"/>
              </a:rPr>
              <a:t>x</a:t>
            </a:r>
            <a:r>
              <a:rPr lang="en-US" sz="1600" dirty="0" smtClean="0">
                <a:latin typeface="Calibri" charset="0"/>
              </a:rPr>
              <a:t>)</a:t>
            </a:r>
            <a:endParaRPr lang="en-US" sz="1600" dirty="0">
              <a:latin typeface="Calibri" charset="0"/>
            </a:endParaRPr>
          </a:p>
        </p:txBody>
      </p:sp>
      <p:sp>
        <p:nvSpPr>
          <p:cNvPr id="54" name="Rectangle 53"/>
          <p:cNvSpPr/>
          <p:nvPr/>
        </p:nvSpPr>
        <p:spPr>
          <a:xfrm>
            <a:off x="3271838" y="4259263"/>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92" name="TextBox 54"/>
          <p:cNvSpPr txBox="1">
            <a:spLocks noChangeArrowheads="1"/>
          </p:cNvSpPr>
          <p:nvPr/>
        </p:nvSpPr>
        <p:spPr bwMode="auto">
          <a:xfrm>
            <a:off x="3271838" y="4291013"/>
            <a:ext cx="712787" cy="338137"/>
          </a:xfrm>
          <a:prstGeom prst="rect">
            <a:avLst/>
          </a:prstGeom>
          <a:noFill/>
          <a:ln w="9525">
            <a:noFill/>
            <a:miter lim="800000"/>
            <a:headEnd/>
            <a:tailEnd/>
          </a:ln>
        </p:spPr>
        <p:txBody>
          <a:bodyPr>
            <a:prstTxWarp prst="textNoShape">
              <a:avLst/>
            </a:prstTxWarp>
            <a:spAutoFit/>
          </a:bodyPr>
          <a:lstStyle/>
          <a:p>
            <a:r>
              <a:rPr lang="en-US" sz="1600">
                <a:latin typeface="Calibri" charset="0"/>
              </a:rPr>
              <a:t>Slice 2</a:t>
            </a:r>
          </a:p>
        </p:txBody>
      </p:sp>
      <p:sp>
        <p:nvSpPr>
          <p:cNvPr id="28693" name="TextBox 56"/>
          <p:cNvSpPr txBox="1">
            <a:spLocks noChangeArrowheads="1"/>
          </p:cNvSpPr>
          <p:nvPr/>
        </p:nvSpPr>
        <p:spPr bwMode="auto">
          <a:xfrm>
            <a:off x="4873771" y="5491419"/>
            <a:ext cx="341312" cy="215900"/>
          </a:xfrm>
          <a:prstGeom prst="rect">
            <a:avLst/>
          </a:prstGeom>
          <a:noFill/>
          <a:ln w="9525">
            <a:noFill/>
            <a:miter lim="800000"/>
            <a:headEnd/>
            <a:tailEnd/>
          </a:ln>
        </p:spPr>
        <p:txBody>
          <a:bodyPr wrap="none">
            <a:prstTxWarp prst="textNoShape">
              <a:avLst/>
            </a:prstTxWarp>
            <a:spAutoFit/>
          </a:bodyPr>
          <a:lstStyle/>
          <a:p>
            <a:r>
              <a:rPr lang="en-US" sz="800">
                <a:latin typeface="Calibri" charset="0"/>
              </a:rPr>
              <a:t>K=1</a:t>
            </a:r>
          </a:p>
        </p:txBody>
      </p:sp>
      <p:sp>
        <p:nvSpPr>
          <p:cNvPr id="28694" name="TextBox 57"/>
          <p:cNvSpPr txBox="1">
            <a:spLocks noChangeArrowheads="1"/>
          </p:cNvSpPr>
          <p:nvPr/>
        </p:nvSpPr>
        <p:spPr bwMode="auto">
          <a:xfrm>
            <a:off x="4907108" y="5148519"/>
            <a:ext cx="290513" cy="215900"/>
          </a:xfrm>
          <a:prstGeom prst="rect">
            <a:avLst/>
          </a:prstGeom>
          <a:noFill/>
          <a:ln w="9525">
            <a:noFill/>
            <a:miter lim="800000"/>
            <a:headEnd/>
            <a:tailEnd/>
          </a:ln>
        </p:spPr>
        <p:txBody>
          <a:bodyPr wrap="none">
            <a:prstTxWarp prst="textNoShape">
              <a:avLst/>
            </a:prstTxWarp>
            <a:spAutoFit/>
          </a:bodyPr>
          <a:lstStyle/>
          <a:p>
            <a:r>
              <a:rPr lang="en-US" sz="800">
                <a:latin typeface="Calibri" charset="0"/>
              </a:rPr>
              <a:t>i-1</a:t>
            </a:r>
          </a:p>
        </p:txBody>
      </p:sp>
      <p:sp>
        <p:nvSpPr>
          <p:cNvPr id="59" name="Rectangle 58"/>
          <p:cNvSpPr/>
          <p:nvPr/>
        </p:nvSpPr>
        <p:spPr>
          <a:xfrm>
            <a:off x="5313363" y="4227513"/>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96" name="TextBox 59"/>
          <p:cNvSpPr txBox="1">
            <a:spLocks noChangeArrowheads="1"/>
          </p:cNvSpPr>
          <p:nvPr/>
        </p:nvSpPr>
        <p:spPr bwMode="auto">
          <a:xfrm>
            <a:off x="5313363" y="4260850"/>
            <a:ext cx="712787" cy="338138"/>
          </a:xfrm>
          <a:prstGeom prst="rect">
            <a:avLst/>
          </a:prstGeom>
          <a:noFill/>
          <a:ln w="9525">
            <a:noFill/>
            <a:miter lim="800000"/>
            <a:headEnd/>
            <a:tailEnd/>
          </a:ln>
        </p:spPr>
        <p:txBody>
          <a:bodyPr>
            <a:prstTxWarp prst="textNoShape">
              <a:avLst/>
            </a:prstTxWarp>
            <a:spAutoFit/>
          </a:bodyPr>
          <a:lstStyle/>
          <a:p>
            <a:r>
              <a:rPr lang="en-US" sz="1600">
                <a:latin typeface="Calibri" charset="0"/>
              </a:rPr>
              <a:t>Slice i</a:t>
            </a:r>
          </a:p>
        </p:txBody>
      </p:sp>
      <p:cxnSp>
        <p:nvCxnSpPr>
          <p:cNvPr id="61" name="Straight Arrow Connector 60"/>
          <p:cNvCxnSpPr/>
          <p:nvPr/>
        </p:nvCxnSpPr>
        <p:spPr>
          <a:xfrm>
            <a:off x="6026150" y="4459288"/>
            <a:ext cx="6191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748463" y="4456113"/>
            <a:ext cx="592137" cy="1587"/>
          </a:xfrm>
          <a:prstGeom prst="straightConnector1">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6835620" y="5237772"/>
            <a:ext cx="1627542" cy="493969"/>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700" name="TextBox 64"/>
          <p:cNvSpPr txBox="1">
            <a:spLocks noChangeArrowheads="1"/>
          </p:cNvSpPr>
          <p:nvPr/>
        </p:nvSpPr>
        <p:spPr bwMode="auto">
          <a:xfrm>
            <a:off x="6797520" y="5196497"/>
            <a:ext cx="1665642" cy="461665"/>
          </a:xfrm>
          <a:prstGeom prst="rect">
            <a:avLst/>
          </a:prstGeom>
          <a:noFill/>
          <a:ln w="9525">
            <a:noFill/>
            <a:miter lim="800000"/>
            <a:headEnd/>
            <a:tailEnd/>
          </a:ln>
        </p:spPr>
        <p:txBody>
          <a:bodyPr wrap="square">
            <a:prstTxWarp prst="textNoShape">
              <a:avLst/>
            </a:prstTxWarp>
            <a:spAutoFit/>
          </a:bodyPr>
          <a:lstStyle/>
          <a:p>
            <a:r>
              <a:rPr lang="en-US" sz="2400" dirty="0" err="1">
                <a:latin typeface="Calibri" charset="0"/>
              </a:rPr>
              <a:t>Σ</a:t>
            </a:r>
            <a:r>
              <a:rPr lang="en-US" sz="2400" dirty="0" smtClean="0">
                <a:latin typeface="Calibri" charset="0"/>
              </a:rPr>
              <a:t> </a:t>
            </a:r>
            <a:r>
              <a:rPr lang="en-US" sz="1600" dirty="0" err="1" smtClean="0">
                <a:latin typeface="Calibri" charset="0"/>
              </a:rPr>
              <a:t>N</a:t>
            </a:r>
            <a:r>
              <a:rPr lang="en-US" sz="1600" baseline="-25000" dirty="0" err="1" smtClean="0">
                <a:latin typeface="Calibri" charset="0"/>
              </a:rPr>
              <a:t>k</a:t>
            </a:r>
            <a:r>
              <a:rPr lang="en-US" sz="1600" dirty="0" err="1" smtClean="0">
                <a:latin typeface="Calibri" charset="0"/>
              </a:rPr>
              <a:t>(W</a:t>
            </a:r>
            <a:r>
              <a:rPr lang="en-US" sz="1600" baseline="-25000" dirty="0" err="1" smtClean="0">
                <a:latin typeface="Calibri" charset="0"/>
              </a:rPr>
              <a:t>kd</a:t>
            </a:r>
            <a:r>
              <a:rPr lang="en-US" sz="1600" dirty="0" err="1" smtClean="0">
                <a:latin typeface="Calibri" charset="0"/>
              </a:rPr>
              <a:t>x</a:t>
            </a:r>
            <a:r>
              <a:rPr lang="en-US" sz="1600" baseline="-25000" dirty="0" err="1" smtClean="0">
                <a:latin typeface="Calibri" charset="0"/>
              </a:rPr>
              <a:t>k</a:t>
            </a:r>
            <a:r>
              <a:rPr lang="en-US" sz="1600" dirty="0" err="1" smtClean="0">
                <a:latin typeface="Calibri" charset="0"/>
              </a:rPr>
              <a:t>+W</a:t>
            </a:r>
            <a:r>
              <a:rPr lang="en-US" sz="1600" baseline="-25000" dirty="0" err="1" smtClean="0">
                <a:latin typeface="Calibri" charset="0"/>
              </a:rPr>
              <a:t>kq</a:t>
            </a:r>
            <a:r>
              <a:rPr lang="en-US" sz="1600" dirty="0" err="1" smtClean="0">
                <a:latin typeface="Calibri" charset="0"/>
              </a:rPr>
              <a:t>x</a:t>
            </a:r>
            <a:r>
              <a:rPr lang="en-US" sz="1600" dirty="0" smtClean="0">
                <a:latin typeface="Calibri" charset="0"/>
              </a:rPr>
              <a:t>)</a:t>
            </a:r>
            <a:endParaRPr lang="en-US" sz="1600" dirty="0">
              <a:latin typeface="Calibri" charset="0"/>
            </a:endParaRPr>
          </a:p>
        </p:txBody>
      </p:sp>
      <p:sp>
        <p:nvSpPr>
          <p:cNvPr id="28701" name="TextBox 65"/>
          <p:cNvSpPr txBox="1">
            <a:spLocks noChangeArrowheads="1"/>
          </p:cNvSpPr>
          <p:nvPr/>
        </p:nvSpPr>
        <p:spPr bwMode="auto">
          <a:xfrm>
            <a:off x="6791170" y="5502885"/>
            <a:ext cx="341312" cy="215900"/>
          </a:xfrm>
          <a:prstGeom prst="rect">
            <a:avLst/>
          </a:prstGeom>
          <a:noFill/>
          <a:ln w="9525">
            <a:noFill/>
            <a:miter lim="800000"/>
            <a:headEnd/>
            <a:tailEnd/>
          </a:ln>
        </p:spPr>
        <p:txBody>
          <a:bodyPr wrap="none">
            <a:prstTxWarp prst="textNoShape">
              <a:avLst/>
            </a:prstTxWarp>
            <a:spAutoFit/>
          </a:bodyPr>
          <a:lstStyle/>
          <a:p>
            <a:r>
              <a:rPr lang="en-US" sz="800">
                <a:latin typeface="Calibri" charset="0"/>
              </a:rPr>
              <a:t>K=1</a:t>
            </a:r>
          </a:p>
        </p:txBody>
      </p:sp>
      <p:sp>
        <p:nvSpPr>
          <p:cNvPr id="28702" name="TextBox 66"/>
          <p:cNvSpPr txBox="1">
            <a:spLocks noChangeArrowheads="1"/>
          </p:cNvSpPr>
          <p:nvPr/>
        </p:nvSpPr>
        <p:spPr bwMode="auto">
          <a:xfrm>
            <a:off x="6795932" y="5164747"/>
            <a:ext cx="365125" cy="214313"/>
          </a:xfrm>
          <a:prstGeom prst="rect">
            <a:avLst/>
          </a:prstGeom>
          <a:noFill/>
          <a:ln w="9525">
            <a:noFill/>
            <a:miter lim="800000"/>
            <a:headEnd/>
            <a:tailEnd/>
          </a:ln>
        </p:spPr>
        <p:txBody>
          <a:bodyPr wrap="none">
            <a:prstTxWarp prst="textNoShape">
              <a:avLst/>
            </a:prstTxWarp>
            <a:spAutoFit/>
          </a:bodyPr>
          <a:lstStyle/>
          <a:p>
            <a:r>
              <a:rPr lang="en-US" sz="800">
                <a:latin typeface="Calibri" charset="0"/>
              </a:rPr>
              <a:t>N</a:t>
            </a:r>
            <a:r>
              <a:rPr lang="en-US" sz="800" baseline="-25000">
                <a:latin typeface="Calibri" charset="0"/>
              </a:rPr>
              <a:t>s</a:t>
            </a:r>
            <a:r>
              <a:rPr lang="en-US" sz="800">
                <a:latin typeface="Calibri" charset="0"/>
              </a:rPr>
              <a:t>-1</a:t>
            </a:r>
          </a:p>
        </p:txBody>
      </p:sp>
      <p:sp>
        <p:nvSpPr>
          <p:cNvPr id="68" name="Rectangle 67"/>
          <p:cNvSpPr/>
          <p:nvPr/>
        </p:nvSpPr>
        <p:spPr>
          <a:xfrm>
            <a:off x="7354888" y="4243388"/>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04" name="TextBox 68"/>
          <p:cNvSpPr txBox="1">
            <a:spLocks noChangeArrowheads="1"/>
          </p:cNvSpPr>
          <p:nvPr/>
        </p:nvSpPr>
        <p:spPr bwMode="auto">
          <a:xfrm>
            <a:off x="7354888" y="4275138"/>
            <a:ext cx="792162" cy="339725"/>
          </a:xfrm>
          <a:prstGeom prst="rect">
            <a:avLst/>
          </a:prstGeom>
          <a:noFill/>
          <a:ln w="9525">
            <a:noFill/>
            <a:miter lim="800000"/>
            <a:headEnd/>
            <a:tailEnd/>
          </a:ln>
        </p:spPr>
        <p:txBody>
          <a:bodyPr>
            <a:prstTxWarp prst="textNoShape">
              <a:avLst/>
            </a:prstTxWarp>
            <a:spAutoFit/>
          </a:bodyPr>
          <a:lstStyle/>
          <a:p>
            <a:r>
              <a:rPr lang="en-US" sz="1600">
                <a:latin typeface="Calibri" charset="0"/>
              </a:rPr>
              <a:t>Slice N</a:t>
            </a:r>
            <a:r>
              <a:rPr lang="en-US" sz="1600" baseline="-25000">
                <a:latin typeface="Calibri" charset="0"/>
              </a:rPr>
              <a:t>s</a:t>
            </a:r>
            <a:endParaRPr lang="en-US" sz="1600">
              <a:latin typeface="Calibri" charset="0"/>
            </a:endParaRPr>
          </a:p>
        </p:txBody>
      </p:sp>
      <p:sp>
        <p:nvSpPr>
          <p:cNvPr id="70" name="Rectangle 69"/>
          <p:cNvSpPr/>
          <p:nvPr/>
        </p:nvSpPr>
        <p:spPr>
          <a:xfrm>
            <a:off x="2008980" y="4040188"/>
            <a:ext cx="6551879" cy="1789112"/>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Up Arrow 70"/>
          <p:cNvSpPr/>
          <p:nvPr/>
        </p:nvSpPr>
        <p:spPr>
          <a:xfrm>
            <a:off x="3551238" y="4662488"/>
            <a:ext cx="200025" cy="554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Up Arrow 71"/>
          <p:cNvSpPr/>
          <p:nvPr/>
        </p:nvSpPr>
        <p:spPr>
          <a:xfrm>
            <a:off x="5599113" y="4638675"/>
            <a:ext cx="198437" cy="555625"/>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Up Arrow 72"/>
          <p:cNvSpPr/>
          <p:nvPr/>
        </p:nvSpPr>
        <p:spPr>
          <a:xfrm>
            <a:off x="7615238" y="4651375"/>
            <a:ext cx="198437" cy="554038"/>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09" name="TextBox 73"/>
          <p:cNvSpPr txBox="1">
            <a:spLocks noChangeArrowheads="1"/>
          </p:cNvSpPr>
          <p:nvPr/>
        </p:nvSpPr>
        <p:spPr bwMode="auto">
          <a:xfrm>
            <a:off x="5419725" y="1050925"/>
            <a:ext cx="2955925" cy="2800350"/>
          </a:xfrm>
          <a:prstGeom prst="rect">
            <a:avLst/>
          </a:prstGeom>
          <a:noFill/>
          <a:ln w="9525">
            <a:noFill/>
            <a:miter lim="800000"/>
            <a:headEnd/>
            <a:tailEnd/>
          </a:ln>
        </p:spPr>
        <p:txBody>
          <a:bodyPr>
            <a:prstTxWarp prst="textNoShape">
              <a:avLst/>
            </a:prstTxWarp>
            <a:spAutoFit/>
          </a:bodyPr>
          <a:lstStyle/>
          <a:p>
            <a:pPr marL="342900" indent="-342900">
              <a:buFont typeface="Calibri" charset="0"/>
              <a:buAutoNum type="arabicPeriod"/>
            </a:pPr>
            <a:r>
              <a:rPr lang="en-US" sz="1600">
                <a:latin typeface="Calibri" charset="0"/>
              </a:rPr>
              <a:t>Bunch macroparticles are transported across different interaction points through the sector matrices</a:t>
            </a:r>
          </a:p>
          <a:p>
            <a:pPr marL="342900" indent="-342900">
              <a:buFont typeface="Calibri" charset="0"/>
              <a:buAutoNum type="arabicPeriod"/>
            </a:pPr>
            <a:r>
              <a:rPr lang="en-US" sz="1600">
                <a:latin typeface="Calibri" charset="0"/>
              </a:rPr>
              <a:t>At each interaction point macroparticles in each slice receive the kick from the wakes of the preceding slices</a:t>
            </a:r>
          </a:p>
          <a:p>
            <a:pPr marL="342900" indent="-342900">
              <a:buFont typeface="Calibri" charset="0"/>
              <a:buAutoNum type="arabicPeriod"/>
            </a:pPr>
            <a:r>
              <a:rPr lang="en-US" sz="1600">
                <a:latin typeface="Calibri" charset="0"/>
              </a:rPr>
              <a:t>Slicing is refreshed at each turn taking into account the longitudinal motion</a:t>
            </a:r>
          </a:p>
        </p:txBody>
      </p:sp>
      <p:sp>
        <p:nvSpPr>
          <p:cNvPr id="42" name="TextBox 41"/>
          <p:cNvSpPr txBox="1"/>
          <p:nvPr/>
        </p:nvSpPr>
        <p:spPr>
          <a:xfrm>
            <a:off x="201897" y="4273848"/>
            <a:ext cx="1916848" cy="1754327"/>
          </a:xfrm>
          <a:prstGeom prst="rect">
            <a:avLst/>
          </a:prstGeom>
          <a:noFill/>
        </p:spPr>
        <p:txBody>
          <a:bodyPr wrap="none" rtlCol="0">
            <a:spAutoFit/>
          </a:bodyPr>
          <a:lstStyle/>
          <a:p>
            <a:r>
              <a:rPr lang="en-US" dirty="0" smtClean="0"/>
              <a:t>Transverse (</a:t>
            </a:r>
            <a:r>
              <a:rPr lang="en-US" dirty="0" err="1" smtClean="0"/>
              <a:t>x</a:t>
            </a:r>
            <a:r>
              <a:rPr lang="en-US" dirty="0" smtClean="0"/>
              <a:t>)</a:t>
            </a:r>
          </a:p>
          <a:p>
            <a:r>
              <a:rPr lang="en-US" sz="1500" dirty="0" smtClean="0"/>
              <a:t>dipolar:</a:t>
            </a:r>
          </a:p>
          <a:p>
            <a:r>
              <a:rPr lang="en-US" sz="1500" dirty="0" err="1" smtClean="0"/>
              <a:t>W</a:t>
            </a:r>
            <a:r>
              <a:rPr lang="en-US" sz="1500" baseline="-25000" dirty="0" err="1" smtClean="0"/>
              <a:t>id</a:t>
            </a:r>
            <a:r>
              <a:rPr lang="en-US" sz="1500" dirty="0" smtClean="0"/>
              <a:t> = </a:t>
            </a:r>
            <a:r>
              <a:rPr lang="en-US" sz="1500" dirty="0" err="1" smtClean="0"/>
              <a:t>W</a:t>
            </a:r>
            <a:r>
              <a:rPr lang="en-US" sz="1500" baseline="-25000" dirty="0" err="1" smtClean="0"/>
              <a:t>dx</a:t>
            </a:r>
            <a:r>
              <a:rPr lang="en-US" sz="1500" dirty="0" err="1" smtClean="0"/>
              <a:t>(i</a:t>
            </a:r>
            <a:r>
              <a:rPr lang="en-US" sz="1500" dirty="0" smtClean="0"/>
              <a:t> </a:t>
            </a:r>
            <a:r>
              <a:rPr lang="en-US" sz="1500" dirty="0" err="1" smtClean="0">
                <a:latin typeface="Symbol" charset="2"/>
                <a:cs typeface="Symbol" charset="2"/>
              </a:rPr>
              <a:t>D</a:t>
            </a:r>
            <a:r>
              <a:rPr lang="en-US" sz="1500" dirty="0" err="1" smtClean="0"/>
              <a:t>z</a:t>
            </a:r>
            <a:r>
              <a:rPr lang="en-US" sz="1500" dirty="0" smtClean="0"/>
              <a:t>) </a:t>
            </a:r>
          </a:p>
          <a:p>
            <a:r>
              <a:rPr lang="en-US" sz="1500" dirty="0" err="1" smtClean="0"/>
              <a:t>quadrupolar</a:t>
            </a:r>
            <a:r>
              <a:rPr lang="en-US" sz="1500" dirty="0" smtClean="0"/>
              <a:t>:</a:t>
            </a:r>
          </a:p>
          <a:p>
            <a:r>
              <a:rPr lang="en-US" sz="1500" dirty="0" err="1" smtClean="0"/>
              <a:t>W</a:t>
            </a:r>
            <a:r>
              <a:rPr lang="en-US" sz="1500" baseline="-25000" dirty="0" err="1" smtClean="0"/>
              <a:t>iq</a:t>
            </a:r>
            <a:r>
              <a:rPr lang="en-US" sz="1500" dirty="0" smtClean="0"/>
              <a:t> = </a:t>
            </a:r>
            <a:r>
              <a:rPr lang="en-US" sz="1500" dirty="0" err="1" smtClean="0"/>
              <a:t>W</a:t>
            </a:r>
            <a:r>
              <a:rPr lang="en-US" sz="1500" baseline="-25000" dirty="0" err="1" smtClean="0"/>
              <a:t>qx</a:t>
            </a:r>
            <a:r>
              <a:rPr lang="en-US" sz="1500" dirty="0" err="1" smtClean="0"/>
              <a:t>(i</a:t>
            </a:r>
            <a:r>
              <a:rPr lang="en-US" sz="1500" dirty="0" smtClean="0"/>
              <a:t> </a:t>
            </a:r>
            <a:r>
              <a:rPr lang="en-US" sz="1500" dirty="0" err="1" smtClean="0">
                <a:latin typeface="Symbol" charset="2"/>
                <a:cs typeface="Symbol" charset="2"/>
              </a:rPr>
              <a:t>D</a:t>
            </a:r>
            <a:r>
              <a:rPr lang="en-US" sz="1500" dirty="0" err="1" smtClean="0"/>
              <a:t>z</a:t>
            </a:r>
            <a:r>
              <a:rPr lang="en-US" sz="1500" dirty="0" smtClean="0"/>
              <a:t>)</a:t>
            </a:r>
          </a:p>
          <a:p>
            <a:r>
              <a:rPr lang="en-US" sz="1500" dirty="0" smtClean="0"/>
              <a:t>x</a:t>
            </a:r>
            <a:r>
              <a:rPr lang="en-US" sz="1500" baseline="-25000" dirty="0" smtClean="0"/>
              <a:t>i</a:t>
            </a:r>
            <a:r>
              <a:rPr lang="en-US" sz="1500" dirty="0" smtClean="0"/>
              <a:t> </a:t>
            </a:r>
            <a:r>
              <a:rPr lang="en-US" sz="1500" dirty="0" err="1" smtClean="0"/>
              <a:t>centroid</a:t>
            </a:r>
            <a:r>
              <a:rPr lang="en-US" sz="1500" dirty="0" smtClean="0"/>
              <a:t> of slice </a:t>
            </a:r>
            <a:r>
              <a:rPr lang="en-US" sz="1500" dirty="0" err="1" smtClean="0"/>
              <a:t>i</a:t>
            </a:r>
            <a:endParaRPr lang="en-US" sz="1500" dirty="0" smtClean="0"/>
          </a:p>
          <a:p>
            <a:r>
              <a:rPr lang="en-US" sz="1500" dirty="0" err="1" smtClean="0"/>
              <a:t>x</a:t>
            </a:r>
            <a:r>
              <a:rPr lang="en-US" sz="1500" dirty="0" smtClean="0"/>
              <a:t> position of particle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Box 25"/>
          <p:cNvSpPr txBox="1">
            <a:spLocks noChangeArrowheads="1"/>
          </p:cNvSpPr>
          <p:nvPr/>
        </p:nvSpPr>
        <p:spPr bwMode="auto">
          <a:xfrm>
            <a:off x="457200" y="457200"/>
            <a:ext cx="8369300" cy="400050"/>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beam dynamics problem: </a:t>
            </a:r>
            <a:r>
              <a:rPr lang="en-US" sz="2000" b="1" dirty="0">
                <a:solidFill>
                  <a:srgbClr val="FF0000"/>
                </a:solidFill>
                <a:latin typeface="Calibri" charset="0"/>
              </a:rPr>
              <a:t>Numerical </a:t>
            </a:r>
            <a:r>
              <a:rPr lang="en-US" sz="2000" b="1" dirty="0" smtClean="0">
                <a:solidFill>
                  <a:srgbClr val="FF0000"/>
                </a:solidFill>
                <a:latin typeface="Calibri" charset="0"/>
              </a:rPr>
              <a:t>implementation (electron cloud)</a:t>
            </a:r>
          </a:p>
          <a:p>
            <a:endParaRPr lang="en-US" dirty="0">
              <a:latin typeface="Calibri" charset="0"/>
            </a:endParaRPr>
          </a:p>
        </p:txBody>
      </p:sp>
      <p:sp>
        <p:nvSpPr>
          <p:cNvPr id="27" name="Rectangle 26"/>
          <p:cNvSpPr/>
          <p:nvPr/>
        </p:nvSpPr>
        <p:spPr>
          <a:xfrm>
            <a:off x="1333500" y="1447800"/>
            <a:ext cx="30861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Slide Number Placeholder 5"/>
          <p:cNvSpPr>
            <a:spLocks noGrp="1"/>
          </p:cNvSpPr>
          <p:nvPr>
            <p:ph type="sldNum" sz="quarter" idx="12"/>
          </p:nvPr>
        </p:nvSpPr>
        <p:spPr/>
        <p:txBody>
          <a:bodyPr/>
          <a:lstStyle/>
          <a:p>
            <a:pPr>
              <a:defRPr/>
            </a:pPr>
            <a:fld id="{1691DEB2-B5F9-5F40-A583-1F0248991BDE}" type="slidenum">
              <a:rPr lang="en-US"/>
              <a:pPr>
                <a:defRPr/>
              </a:pPr>
              <a:t>19</a:t>
            </a:fld>
            <a:endParaRPr lang="en-US"/>
          </a:p>
        </p:txBody>
      </p:sp>
      <p:pic>
        <p:nvPicPr>
          <p:cNvPr id="28679" name="Picture 30"/>
          <p:cNvPicPr>
            <a:picLocks noChangeAspect="1"/>
          </p:cNvPicPr>
          <p:nvPr/>
        </p:nvPicPr>
        <p:blipFill>
          <a:blip r:embed="rId2"/>
          <a:srcRect/>
          <a:stretch>
            <a:fillRect/>
          </a:stretch>
        </p:blipFill>
        <p:spPr bwMode="auto">
          <a:xfrm>
            <a:off x="336550" y="990600"/>
            <a:ext cx="5226050" cy="2500313"/>
          </a:xfrm>
          <a:prstGeom prst="rect">
            <a:avLst/>
          </a:prstGeom>
          <a:noFill/>
          <a:ln w="9525">
            <a:noFill/>
            <a:miter lim="800000"/>
            <a:headEnd/>
            <a:tailEnd/>
          </a:ln>
        </p:spPr>
      </p:pic>
      <p:sp>
        <p:nvSpPr>
          <p:cNvPr id="32" name="Rectangle 31"/>
          <p:cNvSpPr/>
          <p:nvPr/>
        </p:nvSpPr>
        <p:spPr>
          <a:xfrm>
            <a:off x="1935163" y="2209800"/>
            <a:ext cx="503237" cy="10668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Arrow Connector 33"/>
          <p:cNvCxnSpPr/>
          <p:nvPr/>
        </p:nvCxnSpPr>
        <p:spPr>
          <a:xfrm rot="16200000" flipH="1">
            <a:off x="2344737" y="3065463"/>
            <a:ext cx="1020763" cy="8334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103438" y="4260850"/>
            <a:ext cx="711200"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3" name="TextBox 35"/>
          <p:cNvSpPr txBox="1">
            <a:spLocks noChangeArrowheads="1"/>
          </p:cNvSpPr>
          <p:nvPr/>
        </p:nvSpPr>
        <p:spPr bwMode="auto">
          <a:xfrm>
            <a:off x="2103438" y="4292600"/>
            <a:ext cx="711200" cy="338138"/>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Slice 1</a:t>
            </a:r>
          </a:p>
        </p:txBody>
      </p:sp>
      <p:cxnSp>
        <p:nvCxnSpPr>
          <p:cNvPr id="38" name="Straight Arrow Connector 37"/>
          <p:cNvCxnSpPr/>
          <p:nvPr/>
        </p:nvCxnSpPr>
        <p:spPr>
          <a:xfrm>
            <a:off x="2814638" y="4479925"/>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124200" y="5475288"/>
            <a:ext cx="1066800" cy="32464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 name="Straight Arrow Connector 45"/>
          <p:cNvCxnSpPr/>
          <p:nvPr/>
        </p:nvCxnSpPr>
        <p:spPr>
          <a:xfrm>
            <a:off x="3984625" y="4443413"/>
            <a:ext cx="6191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06938" y="4440238"/>
            <a:ext cx="592137" cy="1587"/>
          </a:xfrm>
          <a:prstGeom prst="straightConnector1">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271838" y="4259263"/>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92" name="TextBox 54"/>
          <p:cNvSpPr txBox="1">
            <a:spLocks noChangeArrowheads="1"/>
          </p:cNvSpPr>
          <p:nvPr/>
        </p:nvSpPr>
        <p:spPr bwMode="auto">
          <a:xfrm>
            <a:off x="3271838" y="4291013"/>
            <a:ext cx="712787" cy="338137"/>
          </a:xfrm>
          <a:prstGeom prst="rect">
            <a:avLst/>
          </a:prstGeom>
          <a:noFill/>
          <a:ln w="9525">
            <a:noFill/>
            <a:miter lim="800000"/>
            <a:headEnd/>
            <a:tailEnd/>
          </a:ln>
        </p:spPr>
        <p:txBody>
          <a:bodyPr>
            <a:prstTxWarp prst="textNoShape">
              <a:avLst/>
            </a:prstTxWarp>
            <a:spAutoFit/>
          </a:bodyPr>
          <a:lstStyle/>
          <a:p>
            <a:r>
              <a:rPr lang="en-US" sz="1600">
                <a:latin typeface="Calibri" charset="0"/>
              </a:rPr>
              <a:t>Slice 2</a:t>
            </a:r>
          </a:p>
        </p:txBody>
      </p:sp>
      <p:sp>
        <p:nvSpPr>
          <p:cNvPr id="59" name="Rectangle 58"/>
          <p:cNvSpPr/>
          <p:nvPr/>
        </p:nvSpPr>
        <p:spPr>
          <a:xfrm>
            <a:off x="5313363" y="4227513"/>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96" name="TextBox 59"/>
          <p:cNvSpPr txBox="1">
            <a:spLocks noChangeArrowheads="1"/>
          </p:cNvSpPr>
          <p:nvPr/>
        </p:nvSpPr>
        <p:spPr bwMode="auto">
          <a:xfrm>
            <a:off x="5313363" y="4260850"/>
            <a:ext cx="712787" cy="338138"/>
          </a:xfrm>
          <a:prstGeom prst="rect">
            <a:avLst/>
          </a:prstGeom>
          <a:noFill/>
          <a:ln w="9525">
            <a:noFill/>
            <a:miter lim="800000"/>
            <a:headEnd/>
            <a:tailEnd/>
          </a:ln>
        </p:spPr>
        <p:txBody>
          <a:bodyPr>
            <a:prstTxWarp prst="textNoShape">
              <a:avLst/>
            </a:prstTxWarp>
            <a:spAutoFit/>
          </a:bodyPr>
          <a:lstStyle/>
          <a:p>
            <a:r>
              <a:rPr lang="en-US" sz="1600">
                <a:latin typeface="Calibri" charset="0"/>
              </a:rPr>
              <a:t>Slice i</a:t>
            </a:r>
          </a:p>
        </p:txBody>
      </p:sp>
      <p:cxnSp>
        <p:nvCxnSpPr>
          <p:cNvPr id="61" name="Straight Arrow Connector 60"/>
          <p:cNvCxnSpPr/>
          <p:nvPr/>
        </p:nvCxnSpPr>
        <p:spPr>
          <a:xfrm>
            <a:off x="6026150" y="4459288"/>
            <a:ext cx="6191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748463" y="4456113"/>
            <a:ext cx="592137" cy="1587"/>
          </a:xfrm>
          <a:prstGeom prst="straightConnector1">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7354888" y="4243388"/>
            <a:ext cx="712787" cy="4032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04" name="TextBox 68"/>
          <p:cNvSpPr txBox="1">
            <a:spLocks noChangeArrowheads="1"/>
          </p:cNvSpPr>
          <p:nvPr/>
        </p:nvSpPr>
        <p:spPr bwMode="auto">
          <a:xfrm>
            <a:off x="7354888" y="4275138"/>
            <a:ext cx="792162" cy="339725"/>
          </a:xfrm>
          <a:prstGeom prst="rect">
            <a:avLst/>
          </a:prstGeom>
          <a:noFill/>
          <a:ln w="9525">
            <a:noFill/>
            <a:miter lim="800000"/>
            <a:headEnd/>
            <a:tailEnd/>
          </a:ln>
        </p:spPr>
        <p:txBody>
          <a:bodyPr>
            <a:prstTxWarp prst="textNoShape">
              <a:avLst/>
            </a:prstTxWarp>
            <a:spAutoFit/>
          </a:bodyPr>
          <a:lstStyle/>
          <a:p>
            <a:r>
              <a:rPr lang="en-US" sz="1600">
                <a:latin typeface="Calibri" charset="0"/>
              </a:rPr>
              <a:t>Slice N</a:t>
            </a:r>
            <a:r>
              <a:rPr lang="en-US" sz="1600" baseline="-25000">
                <a:latin typeface="Calibri" charset="0"/>
              </a:rPr>
              <a:t>s</a:t>
            </a:r>
            <a:endParaRPr lang="en-US" sz="1600">
              <a:latin typeface="Calibri" charset="0"/>
            </a:endParaRPr>
          </a:p>
        </p:txBody>
      </p:sp>
      <p:sp>
        <p:nvSpPr>
          <p:cNvPr id="70" name="Rectangle 69"/>
          <p:cNvSpPr/>
          <p:nvPr/>
        </p:nvSpPr>
        <p:spPr>
          <a:xfrm>
            <a:off x="1143000" y="4040188"/>
            <a:ext cx="7232650" cy="2316162"/>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Up Arrow 70"/>
          <p:cNvSpPr/>
          <p:nvPr/>
        </p:nvSpPr>
        <p:spPr>
          <a:xfrm>
            <a:off x="3551238" y="4662488"/>
            <a:ext cx="200025" cy="554037"/>
          </a:xfrm>
          <a:prstGeom prst="up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09" name="TextBox 73"/>
          <p:cNvSpPr txBox="1">
            <a:spLocks noChangeArrowheads="1"/>
          </p:cNvSpPr>
          <p:nvPr/>
        </p:nvSpPr>
        <p:spPr bwMode="auto">
          <a:xfrm>
            <a:off x="5419725" y="1050925"/>
            <a:ext cx="2955925" cy="2800766"/>
          </a:xfrm>
          <a:prstGeom prst="rect">
            <a:avLst/>
          </a:prstGeom>
          <a:noFill/>
          <a:ln w="9525">
            <a:noFill/>
            <a:miter lim="800000"/>
            <a:headEnd/>
            <a:tailEnd/>
          </a:ln>
        </p:spPr>
        <p:txBody>
          <a:bodyPr>
            <a:prstTxWarp prst="textNoShape">
              <a:avLst/>
            </a:prstTxWarp>
            <a:spAutoFit/>
          </a:bodyPr>
          <a:lstStyle/>
          <a:p>
            <a:pPr marL="342900" indent="-342900">
              <a:buFont typeface="Calibri" charset="0"/>
              <a:buAutoNum type="arabicPeriod"/>
            </a:pPr>
            <a:r>
              <a:rPr lang="en-US" sz="1600" dirty="0">
                <a:latin typeface="Calibri" charset="0"/>
              </a:rPr>
              <a:t>Bunch </a:t>
            </a:r>
            <a:r>
              <a:rPr lang="en-US" sz="1600" dirty="0" err="1">
                <a:latin typeface="Calibri" charset="0"/>
              </a:rPr>
              <a:t>macroparticles</a:t>
            </a:r>
            <a:r>
              <a:rPr lang="en-US" sz="1600" dirty="0">
                <a:latin typeface="Calibri" charset="0"/>
              </a:rPr>
              <a:t> are transported across different interaction points through the sector matrices</a:t>
            </a:r>
          </a:p>
          <a:p>
            <a:pPr marL="342900" indent="-342900">
              <a:buFont typeface="Calibri" charset="0"/>
              <a:buAutoNum type="arabicPeriod"/>
            </a:pPr>
            <a:r>
              <a:rPr lang="en-US" sz="1600" dirty="0">
                <a:latin typeface="Calibri" charset="0"/>
              </a:rPr>
              <a:t>At each interaction point </a:t>
            </a:r>
            <a:r>
              <a:rPr lang="en-US" sz="1600" dirty="0" err="1">
                <a:latin typeface="Calibri" charset="0"/>
              </a:rPr>
              <a:t>macroparticles</a:t>
            </a:r>
            <a:r>
              <a:rPr lang="en-US" sz="1600" dirty="0">
                <a:latin typeface="Calibri" charset="0"/>
              </a:rPr>
              <a:t> in each slice</a:t>
            </a:r>
            <a:r>
              <a:rPr lang="en-US" sz="1600" dirty="0" smtClean="0">
                <a:latin typeface="Calibri" charset="0"/>
              </a:rPr>
              <a:t> interact with the electron cloud, as it was modified by the interaction with </a:t>
            </a:r>
            <a:r>
              <a:rPr lang="en-US" sz="1600" dirty="0">
                <a:latin typeface="Calibri" charset="0"/>
              </a:rPr>
              <a:t>the preceding slices</a:t>
            </a:r>
          </a:p>
          <a:p>
            <a:pPr marL="342900" indent="-342900">
              <a:buFont typeface="Calibri" charset="0"/>
              <a:buAutoNum type="arabicPeriod"/>
            </a:pPr>
            <a:r>
              <a:rPr lang="en-US" sz="1600" dirty="0">
                <a:latin typeface="Calibri" charset="0"/>
              </a:rPr>
              <a:t>Slicing</a:t>
            </a:r>
            <a:r>
              <a:rPr lang="en-US" sz="1600" dirty="0" smtClean="0">
                <a:latin typeface="Calibri" charset="0"/>
              </a:rPr>
              <a:t> is updated</a:t>
            </a:r>
            <a:endParaRPr lang="en-US" sz="1600" dirty="0">
              <a:latin typeface="Calibri" charset="0"/>
            </a:endParaRPr>
          </a:p>
        </p:txBody>
      </p:sp>
      <p:sp>
        <p:nvSpPr>
          <p:cNvPr id="39" name="Up Arrow 38"/>
          <p:cNvSpPr/>
          <p:nvPr/>
        </p:nvSpPr>
        <p:spPr>
          <a:xfrm rot="10800000">
            <a:off x="3551238" y="4855369"/>
            <a:ext cx="200025" cy="554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TextBox 39"/>
          <p:cNvSpPr txBox="1"/>
          <p:nvPr/>
        </p:nvSpPr>
        <p:spPr>
          <a:xfrm>
            <a:off x="3080117" y="5519370"/>
            <a:ext cx="1104201" cy="246221"/>
          </a:xfrm>
          <a:prstGeom prst="rect">
            <a:avLst/>
          </a:prstGeom>
          <a:noFill/>
        </p:spPr>
        <p:txBody>
          <a:bodyPr wrap="none" rtlCol="0">
            <a:spAutoFit/>
          </a:bodyPr>
          <a:lstStyle/>
          <a:p>
            <a:r>
              <a:rPr lang="en-US" sz="1000" dirty="0" smtClean="0"/>
              <a:t>Electrons step 1</a:t>
            </a:r>
            <a:endParaRPr lang="en-US" sz="1000" dirty="0"/>
          </a:p>
        </p:txBody>
      </p:sp>
      <p:sp>
        <p:nvSpPr>
          <p:cNvPr id="41" name="Rectangle 40"/>
          <p:cNvSpPr/>
          <p:nvPr/>
        </p:nvSpPr>
        <p:spPr>
          <a:xfrm>
            <a:off x="1930381" y="5475151"/>
            <a:ext cx="1066800" cy="32464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TextBox 44"/>
          <p:cNvSpPr txBox="1"/>
          <p:nvPr/>
        </p:nvSpPr>
        <p:spPr>
          <a:xfrm>
            <a:off x="1886298" y="5519233"/>
            <a:ext cx="1104201" cy="246221"/>
          </a:xfrm>
          <a:prstGeom prst="rect">
            <a:avLst/>
          </a:prstGeom>
          <a:noFill/>
        </p:spPr>
        <p:txBody>
          <a:bodyPr wrap="none" rtlCol="0">
            <a:spAutoFit/>
          </a:bodyPr>
          <a:lstStyle/>
          <a:p>
            <a:r>
              <a:rPr lang="en-US" sz="1000" dirty="0" smtClean="0"/>
              <a:t>Electrons step 0</a:t>
            </a:r>
            <a:endParaRPr lang="en-US" sz="1000" dirty="0"/>
          </a:p>
        </p:txBody>
      </p:sp>
      <p:sp>
        <p:nvSpPr>
          <p:cNvPr id="47" name="Curved Up Arrow 46"/>
          <p:cNvSpPr/>
          <p:nvPr/>
        </p:nvSpPr>
        <p:spPr>
          <a:xfrm>
            <a:off x="2799747" y="5835650"/>
            <a:ext cx="560739" cy="26035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5146704" y="5482738"/>
            <a:ext cx="1142657" cy="317486"/>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5102622" y="5526819"/>
            <a:ext cx="1175397" cy="246221"/>
          </a:xfrm>
          <a:prstGeom prst="rect">
            <a:avLst/>
          </a:prstGeom>
          <a:noFill/>
        </p:spPr>
        <p:txBody>
          <a:bodyPr wrap="none" rtlCol="0">
            <a:spAutoFit/>
          </a:bodyPr>
          <a:lstStyle/>
          <a:p>
            <a:r>
              <a:rPr lang="en-US" sz="1000" dirty="0" smtClean="0"/>
              <a:t>Electrons step i-1</a:t>
            </a:r>
            <a:endParaRPr lang="en-US" sz="1000" dirty="0"/>
          </a:p>
        </p:txBody>
      </p:sp>
      <p:sp>
        <p:nvSpPr>
          <p:cNvPr id="55" name="Curved Up Arrow 54"/>
          <p:cNvSpPr/>
          <p:nvPr/>
        </p:nvSpPr>
        <p:spPr>
          <a:xfrm>
            <a:off x="4043011" y="5857875"/>
            <a:ext cx="1376714" cy="23812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Up Arrow 55"/>
          <p:cNvSpPr/>
          <p:nvPr/>
        </p:nvSpPr>
        <p:spPr>
          <a:xfrm>
            <a:off x="2397136" y="4667095"/>
            <a:ext cx="200025" cy="554037"/>
          </a:xfrm>
          <a:prstGeom prst="up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Up Arrow 56"/>
          <p:cNvSpPr/>
          <p:nvPr/>
        </p:nvSpPr>
        <p:spPr>
          <a:xfrm rot="10800000">
            <a:off x="2397136" y="4859976"/>
            <a:ext cx="200025" cy="554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Up Arrow 57"/>
          <p:cNvSpPr/>
          <p:nvPr/>
        </p:nvSpPr>
        <p:spPr>
          <a:xfrm>
            <a:off x="5562600" y="4670425"/>
            <a:ext cx="200025" cy="554037"/>
          </a:xfrm>
          <a:prstGeom prst="up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Up Arrow 59"/>
          <p:cNvSpPr/>
          <p:nvPr/>
        </p:nvSpPr>
        <p:spPr>
          <a:xfrm rot="10800000">
            <a:off x="5562600" y="4863306"/>
            <a:ext cx="200025" cy="554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a:off x="6934200" y="5493367"/>
            <a:ext cx="1350651" cy="32464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TextBox 64"/>
          <p:cNvSpPr txBox="1"/>
          <p:nvPr/>
        </p:nvSpPr>
        <p:spPr>
          <a:xfrm>
            <a:off x="6957991" y="5543792"/>
            <a:ext cx="1282264" cy="246221"/>
          </a:xfrm>
          <a:prstGeom prst="rect">
            <a:avLst/>
          </a:prstGeom>
          <a:noFill/>
        </p:spPr>
        <p:txBody>
          <a:bodyPr wrap="none" rtlCol="0">
            <a:spAutoFit/>
          </a:bodyPr>
          <a:lstStyle/>
          <a:p>
            <a:r>
              <a:rPr lang="en-US" sz="1000" dirty="0" smtClean="0"/>
              <a:t>Electrons step N</a:t>
            </a:r>
            <a:r>
              <a:rPr lang="en-US" sz="1000" baseline="-25000" dirty="0" smtClean="0"/>
              <a:t>s</a:t>
            </a:r>
            <a:r>
              <a:rPr lang="en-US" sz="1000" dirty="0" smtClean="0"/>
              <a:t>-1</a:t>
            </a:r>
            <a:endParaRPr lang="en-US" sz="1000" dirty="0"/>
          </a:p>
        </p:txBody>
      </p:sp>
      <p:sp>
        <p:nvSpPr>
          <p:cNvPr id="66" name="Up Arrow 65"/>
          <p:cNvSpPr/>
          <p:nvPr/>
        </p:nvSpPr>
        <p:spPr>
          <a:xfrm>
            <a:off x="7633946" y="4681055"/>
            <a:ext cx="200025" cy="554037"/>
          </a:xfrm>
          <a:prstGeom prst="up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Up Arrow 66"/>
          <p:cNvSpPr/>
          <p:nvPr/>
        </p:nvSpPr>
        <p:spPr>
          <a:xfrm rot="10800000">
            <a:off x="7633946" y="4873936"/>
            <a:ext cx="200025" cy="554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Curved Up Arrow 68"/>
          <p:cNvSpPr/>
          <p:nvPr/>
        </p:nvSpPr>
        <p:spPr>
          <a:xfrm>
            <a:off x="5956918" y="5857875"/>
            <a:ext cx="1376714" cy="23812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4" name="TextBox 73"/>
          <p:cNvSpPr txBox="1"/>
          <p:nvPr/>
        </p:nvSpPr>
        <p:spPr>
          <a:xfrm>
            <a:off x="4475480" y="5599691"/>
            <a:ext cx="530915" cy="507831"/>
          </a:xfrm>
          <a:prstGeom prst="rect">
            <a:avLst/>
          </a:prstGeom>
          <a:noFill/>
        </p:spPr>
        <p:txBody>
          <a:bodyPr wrap="none" rtlCol="0">
            <a:spAutoFit/>
          </a:bodyPr>
          <a:lstStyle/>
          <a:p>
            <a:r>
              <a:rPr lang="en-US" sz="2700" dirty="0" smtClean="0">
                <a:solidFill>
                  <a:schemeClr val="accent1"/>
                </a:solidFill>
              </a:rPr>
              <a:t>…</a:t>
            </a:r>
            <a:endParaRPr lang="en-US" sz="2700" dirty="0">
              <a:solidFill>
                <a:schemeClr val="accent1"/>
              </a:solidFill>
            </a:endParaRPr>
          </a:p>
        </p:txBody>
      </p:sp>
      <p:sp>
        <p:nvSpPr>
          <p:cNvPr id="75" name="TextBox 74"/>
          <p:cNvSpPr txBox="1"/>
          <p:nvPr/>
        </p:nvSpPr>
        <p:spPr>
          <a:xfrm>
            <a:off x="6379817" y="5603959"/>
            <a:ext cx="530915" cy="507831"/>
          </a:xfrm>
          <a:prstGeom prst="rect">
            <a:avLst/>
          </a:prstGeom>
          <a:noFill/>
        </p:spPr>
        <p:txBody>
          <a:bodyPr wrap="none" rtlCol="0">
            <a:spAutoFit/>
          </a:bodyPr>
          <a:lstStyle/>
          <a:p>
            <a:r>
              <a:rPr lang="en-US" sz="2700" dirty="0" smtClean="0">
                <a:solidFill>
                  <a:schemeClr val="accent1"/>
                </a:solidFill>
              </a:rPr>
              <a:t>…</a:t>
            </a:r>
            <a:endParaRPr lang="en-US" sz="2700" dirty="0">
              <a:solidFill>
                <a:schemeClr val="accent1"/>
              </a:solidFill>
            </a:endParaRPr>
          </a:p>
        </p:txBody>
      </p:sp>
      <p:pic>
        <p:nvPicPr>
          <p:cNvPr id="76" name="Picture 75"/>
          <p:cNvPicPr>
            <a:picLocks noChangeAspect="1"/>
          </p:cNvPicPr>
          <p:nvPr/>
        </p:nvPicPr>
        <p:blipFill>
          <a:blip r:embed="rId3"/>
          <a:stretch>
            <a:fillRect/>
          </a:stretch>
        </p:blipFill>
        <p:spPr>
          <a:xfrm>
            <a:off x="1370137" y="4812881"/>
            <a:ext cx="954000" cy="720000"/>
          </a:xfrm>
          <a:prstGeom prst="rect">
            <a:avLst/>
          </a:prstGeom>
        </p:spPr>
      </p:pic>
      <p:pic>
        <p:nvPicPr>
          <p:cNvPr id="78" name="Picture 77"/>
          <p:cNvPicPr>
            <a:picLocks noChangeAspect="1"/>
          </p:cNvPicPr>
          <p:nvPr/>
        </p:nvPicPr>
        <p:blipFill>
          <a:blip r:embed="rId4"/>
          <a:stretch>
            <a:fillRect/>
          </a:stretch>
        </p:blipFill>
        <p:spPr>
          <a:xfrm>
            <a:off x="4522645" y="4873936"/>
            <a:ext cx="967500" cy="720000"/>
          </a:xfrm>
          <a:prstGeom prst="rect">
            <a:avLst/>
          </a:prstGeom>
        </p:spPr>
      </p:pic>
      <p:pic>
        <p:nvPicPr>
          <p:cNvPr id="79" name="Picture 78"/>
          <p:cNvPicPr>
            <a:picLocks noChangeAspect="1"/>
          </p:cNvPicPr>
          <p:nvPr/>
        </p:nvPicPr>
        <p:blipFill>
          <a:blip r:embed="rId5"/>
          <a:stretch>
            <a:fillRect/>
          </a:stretch>
        </p:blipFill>
        <p:spPr>
          <a:xfrm>
            <a:off x="6553200" y="4883959"/>
            <a:ext cx="990476" cy="72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57200" y="304800"/>
            <a:ext cx="8369300" cy="6232476"/>
          </a:xfrm>
          <a:prstGeom prst="rect">
            <a:avLst/>
          </a:prstGeom>
          <a:noFill/>
          <a:ln w="9525">
            <a:noFill/>
            <a:miter lim="800000"/>
            <a:headEnd/>
            <a:tailEnd/>
          </a:ln>
        </p:spPr>
        <p:txBody>
          <a:bodyPr>
            <a:prstTxWarp prst="textNoShape">
              <a:avLst/>
            </a:prstTxWarp>
            <a:spAutoFit/>
          </a:bodyPr>
          <a:lstStyle/>
          <a:p>
            <a:r>
              <a:rPr lang="en-US" sz="2000" dirty="0">
                <a:latin typeface="Calibri" charset="0"/>
              </a:rPr>
              <a:t>One</a:t>
            </a:r>
            <a:r>
              <a:rPr lang="en-US" sz="2000" dirty="0" smtClean="0">
                <a:latin typeface="Calibri" charset="0"/>
              </a:rPr>
              <a:t> summary remark</a:t>
            </a:r>
            <a:r>
              <a:rPr lang="en-US" sz="2000" dirty="0">
                <a:latin typeface="Calibri" charset="0"/>
              </a:rPr>
              <a:t>:</a:t>
            </a:r>
          </a:p>
          <a:p>
            <a:endParaRPr lang="en-US" sz="1000" dirty="0">
              <a:latin typeface="Calibri" charset="0"/>
            </a:endParaRPr>
          </a:p>
          <a:p>
            <a:pPr>
              <a:spcAft>
                <a:spcPts val="600"/>
              </a:spcAft>
              <a:buFont typeface="Lucida Grande" charset="0"/>
              <a:buChar char="⇒"/>
            </a:pPr>
            <a:r>
              <a:rPr lang="en-US" sz="2000" dirty="0">
                <a:latin typeface="Calibri" charset="0"/>
              </a:rPr>
              <a:t> </a:t>
            </a:r>
            <a:r>
              <a:rPr lang="en-US" b="1" dirty="0">
                <a:solidFill>
                  <a:srgbClr val="0000FF"/>
                </a:solidFill>
                <a:latin typeface="Calibri" charset="0"/>
              </a:rPr>
              <a:t>Cures for coherent effects</a:t>
            </a:r>
            <a:endParaRPr lang="en-US" b="1" dirty="0" smtClean="0">
              <a:solidFill>
                <a:srgbClr val="0000FF"/>
              </a:solidFill>
              <a:latin typeface="Calibri" charset="0"/>
            </a:endParaRPr>
          </a:p>
          <a:p>
            <a:pPr lvl="1">
              <a:spcAft>
                <a:spcPts val="600"/>
              </a:spcAft>
              <a:buClr>
                <a:schemeClr val="tx1"/>
              </a:buClr>
              <a:buFont typeface="Courier New" charset="0"/>
              <a:buChar char="o"/>
            </a:pPr>
            <a:r>
              <a:rPr lang="en-US" sz="1700" dirty="0" smtClean="0">
                <a:latin typeface="Calibri" charset="0"/>
              </a:rPr>
              <a:t> </a:t>
            </a:r>
            <a:r>
              <a:rPr lang="en-US" sz="1700" dirty="0" smtClean="0">
                <a:solidFill>
                  <a:srgbClr val="FF0000"/>
                </a:solidFill>
                <a:latin typeface="Calibri" charset="0"/>
              </a:rPr>
              <a:t>Impedance reduction </a:t>
            </a:r>
            <a:r>
              <a:rPr lang="en-US" sz="1700" dirty="0" smtClean="0">
                <a:latin typeface="Calibri" charset="0"/>
              </a:rPr>
              <a:t>(i.e. control and budget specification in the design phase, or identify and remove sources for running machines) </a:t>
            </a:r>
          </a:p>
          <a:p>
            <a:pPr lvl="1">
              <a:spcAft>
                <a:spcPts val="600"/>
              </a:spcAft>
              <a:buFont typeface="Courier New" charset="0"/>
              <a:buChar char="o"/>
            </a:pPr>
            <a:r>
              <a:rPr lang="en-US" sz="1700" dirty="0" smtClean="0">
                <a:latin typeface="Calibri" charset="0"/>
              </a:rPr>
              <a:t> </a:t>
            </a:r>
            <a:r>
              <a:rPr lang="en-US" sz="1700" dirty="0">
                <a:latin typeface="Calibri" charset="0"/>
              </a:rPr>
              <a:t>S</a:t>
            </a:r>
            <a:r>
              <a:rPr lang="en-US" sz="1700" dirty="0" smtClean="0">
                <a:latin typeface="Calibri" charset="0"/>
              </a:rPr>
              <a:t>ince these effects </a:t>
            </a:r>
            <a:r>
              <a:rPr lang="en-US" sz="1700" dirty="0">
                <a:latin typeface="Calibri" charset="0"/>
              </a:rPr>
              <a:t>are consequence of a resonant response to excitations on the beam natural frequencies,</a:t>
            </a:r>
            <a:r>
              <a:rPr lang="en-US" sz="1700" dirty="0">
                <a:solidFill>
                  <a:srgbClr val="FF0000"/>
                </a:solidFill>
                <a:latin typeface="Calibri" charset="0"/>
              </a:rPr>
              <a:t> a spread in these frequencies </a:t>
            </a:r>
            <a:r>
              <a:rPr lang="en-US" sz="1700" dirty="0">
                <a:latin typeface="Calibri" charset="0"/>
              </a:rPr>
              <a:t>in general helps</a:t>
            </a:r>
          </a:p>
          <a:p>
            <a:pPr lvl="2">
              <a:spcAft>
                <a:spcPts val="600"/>
              </a:spcAft>
              <a:buFont typeface="Lucida Grande" charset="0"/>
              <a:buChar char="→"/>
            </a:pPr>
            <a:r>
              <a:rPr lang="en-US" dirty="0">
                <a:latin typeface="Calibri" charset="0"/>
              </a:rPr>
              <a:t> </a:t>
            </a:r>
            <a:r>
              <a:rPr lang="en-US" sz="1600" dirty="0">
                <a:latin typeface="Calibri" charset="0"/>
              </a:rPr>
              <a:t>use </a:t>
            </a:r>
            <a:r>
              <a:rPr lang="en-US" sz="1600" dirty="0">
                <a:solidFill>
                  <a:srgbClr val="FF0000"/>
                </a:solidFill>
                <a:latin typeface="Calibri" charset="0"/>
              </a:rPr>
              <a:t>nonlinearities</a:t>
            </a:r>
            <a:r>
              <a:rPr lang="en-US" sz="1600" dirty="0">
                <a:latin typeface="Calibri" charset="0"/>
              </a:rPr>
              <a:t> (e.g. </a:t>
            </a:r>
            <a:r>
              <a:rPr lang="en-US" sz="1600" dirty="0" err="1">
                <a:latin typeface="Calibri" charset="0"/>
              </a:rPr>
              <a:t>sextupoles</a:t>
            </a:r>
            <a:r>
              <a:rPr lang="en-US" sz="1600" dirty="0">
                <a:latin typeface="Calibri" charset="0"/>
              </a:rPr>
              <a:t> and </a:t>
            </a:r>
            <a:r>
              <a:rPr lang="en-US" sz="1600" dirty="0" err="1">
                <a:latin typeface="Calibri" charset="0"/>
              </a:rPr>
              <a:t>octupoles</a:t>
            </a:r>
            <a:r>
              <a:rPr lang="en-US" sz="1600" dirty="0">
                <a:latin typeface="Calibri" charset="0"/>
              </a:rPr>
              <a:t>) to increase the transverse detuning with amplitude against transverse instabilities</a:t>
            </a:r>
          </a:p>
          <a:p>
            <a:pPr lvl="2">
              <a:spcAft>
                <a:spcPts val="600"/>
              </a:spcAft>
              <a:buFont typeface="Lucida Grande" charset="0"/>
              <a:buChar char="→"/>
            </a:pPr>
            <a:r>
              <a:rPr lang="en-US" sz="1600" dirty="0">
                <a:latin typeface="Calibri" charset="0"/>
              </a:rPr>
              <a:t> use </a:t>
            </a:r>
            <a:r>
              <a:rPr lang="en-US" sz="1600" dirty="0">
                <a:solidFill>
                  <a:srgbClr val="FF0000"/>
                </a:solidFill>
                <a:latin typeface="Calibri" charset="0"/>
              </a:rPr>
              <a:t>higher harmonic number </a:t>
            </a:r>
            <a:r>
              <a:rPr lang="en-US" sz="1600" dirty="0" err="1">
                <a:solidFill>
                  <a:srgbClr val="FF0000"/>
                </a:solidFill>
                <a:latin typeface="Calibri" charset="0"/>
              </a:rPr>
              <a:t>rf</a:t>
            </a:r>
            <a:r>
              <a:rPr lang="en-US" sz="1600" dirty="0">
                <a:solidFill>
                  <a:srgbClr val="FF0000"/>
                </a:solidFill>
                <a:latin typeface="Calibri" charset="0"/>
              </a:rPr>
              <a:t>-systems </a:t>
            </a:r>
            <a:r>
              <a:rPr lang="en-US" sz="1600" dirty="0">
                <a:latin typeface="Calibri" charset="0"/>
              </a:rPr>
              <a:t>to enhance the spread in the synchrotron frequencies against longitudinal instabilities </a:t>
            </a:r>
          </a:p>
          <a:p>
            <a:pPr lvl="1">
              <a:spcAft>
                <a:spcPts val="600"/>
              </a:spcAft>
              <a:buFont typeface="Courier New" charset="0"/>
              <a:buChar char="o"/>
            </a:pPr>
            <a:r>
              <a:rPr lang="en-US" sz="1700" dirty="0" smtClean="0">
                <a:latin typeface="Calibri" charset="0"/>
              </a:rPr>
              <a:t> </a:t>
            </a:r>
            <a:r>
              <a:rPr lang="en-US" sz="1700" dirty="0" smtClean="0">
                <a:solidFill>
                  <a:srgbClr val="FF0000"/>
                </a:solidFill>
                <a:latin typeface="Calibri" charset="0"/>
              </a:rPr>
              <a:t>Increase </a:t>
            </a:r>
            <a:r>
              <a:rPr lang="en-US" sz="1700" dirty="0">
                <a:solidFill>
                  <a:srgbClr val="FF0000"/>
                </a:solidFill>
                <a:latin typeface="Calibri" charset="0"/>
              </a:rPr>
              <a:t>the longitudinal </a:t>
            </a:r>
            <a:r>
              <a:rPr lang="en-US" sz="1700" dirty="0" err="1">
                <a:solidFill>
                  <a:srgbClr val="FF0000"/>
                </a:solidFill>
                <a:latin typeface="Calibri" charset="0"/>
              </a:rPr>
              <a:t>emittance</a:t>
            </a:r>
            <a:r>
              <a:rPr lang="en-US" sz="1700" dirty="0">
                <a:solidFill>
                  <a:srgbClr val="FF0000"/>
                </a:solidFill>
                <a:latin typeface="Calibri" charset="0"/>
              </a:rPr>
              <a:t> </a:t>
            </a:r>
            <a:r>
              <a:rPr lang="en-US" sz="1700" dirty="0">
                <a:latin typeface="Calibri" charset="0"/>
              </a:rPr>
              <a:t>(if possible), because the high density (in phase space) beams are more unstable</a:t>
            </a:r>
          </a:p>
          <a:p>
            <a:pPr lvl="2">
              <a:spcAft>
                <a:spcPts val="600"/>
              </a:spcAft>
              <a:buFont typeface="Lucida Grande" charset="0"/>
              <a:buChar char="→"/>
            </a:pPr>
            <a:r>
              <a:rPr lang="en-US" sz="1600" dirty="0">
                <a:latin typeface="Calibri" charset="0"/>
              </a:rPr>
              <a:t> this helps against both longitudinal and transverse instabilities</a:t>
            </a:r>
          </a:p>
          <a:p>
            <a:pPr lvl="1">
              <a:spcAft>
                <a:spcPts val="600"/>
              </a:spcAft>
              <a:buFont typeface="Courier New" charset="0"/>
              <a:buChar char="o"/>
            </a:pPr>
            <a:r>
              <a:rPr lang="en-US" sz="1700" dirty="0" smtClean="0">
                <a:latin typeface="Calibri" charset="0"/>
              </a:rPr>
              <a:t> Use </a:t>
            </a:r>
            <a:r>
              <a:rPr lang="en-US" sz="1700" dirty="0">
                <a:solidFill>
                  <a:srgbClr val="FF0000"/>
                </a:solidFill>
                <a:latin typeface="Calibri" charset="0"/>
              </a:rPr>
              <a:t>active feedback </a:t>
            </a:r>
            <a:r>
              <a:rPr lang="en-US" sz="1700" dirty="0">
                <a:latin typeface="Calibri" charset="0"/>
              </a:rPr>
              <a:t>(also called damper)</a:t>
            </a:r>
          </a:p>
          <a:p>
            <a:pPr lvl="2">
              <a:spcAft>
                <a:spcPts val="600"/>
              </a:spcAft>
              <a:buFont typeface="Wingdings" charset="2"/>
              <a:buChar char="ü"/>
            </a:pPr>
            <a:r>
              <a:rPr lang="en-US" sz="1600" dirty="0">
                <a:latin typeface="Calibri" charset="0"/>
              </a:rPr>
              <a:t> system of pick-up + kicker that detects coherent motion and suppresses it</a:t>
            </a:r>
          </a:p>
          <a:p>
            <a:pPr lvl="2">
              <a:spcAft>
                <a:spcPts val="600"/>
              </a:spcAft>
              <a:buFont typeface="Wingdings" charset="2"/>
              <a:buChar char="ü"/>
            </a:pPr>
            <a:r>
              <a:rPr lang="en-US" sz="1600" dirty="0">
                <a:latin typeface="Calibri" charset="0"/>
              </a:rPr>
              <a:t> depending on the type of instability, it may be too demanding in terms of power or band-width. Easier against slow, low-frequency instabilities </a:t>
            </a:r>
          </a:p>
          <a:p>
            <a:pPr>
              <a:spcAft>
                <a:spcPts val="600"/>
              </a:spcAft>
              <a:buFont typeface="Lucida Grande" charset="0"/>
              <a:buChar char="⇒"/>
            </a:pPr>
            <a:r>
              <a:rPr lang="en-US" dirty="0">
                <a:latin typeface="Calibri" charset="0"/>
              </a:rPr>
              <a:t> </a:t>
            </a:r>
            <a:r>
              <a:rPr lang="en-US" b="1" dirty="0">
                <a:solidFill>
                  <a:srgbClr val="0000FF"/>
                </a:solidFill>
                <a:latin typeface="Calibri" charset="0"/>
              </a:rPr>
              <a:t>Two-stream phenomena are generally avoided by fighting </a:t>
            </a:r>
            <a:r>
              <a:rPr lang="en-US" b="1" dirty="0" smtClean="0">
                <a:solidFill>
                  <a:srgbClr val="0000FF"/>
                </a:solidFill>
                <a:latin typeface="Calibri" charset="0"/>
              </a:rPr>
              <a:t>the prime </a:t>
            </a:r>
            <a:r>
              <a:rPr lang="en-US" b="1" dirty="0">
                <a:solidFill>
                  <a:srgbClr val="0000FF"/>
                </a:solidFill>
                <a:latin typeface="Calibri" charset="0"/>
              </a:rPr>
              <a:t>cause </a:t>
            </a:r>
          </a:p>
          <a:p>
            <a:pPr lvl="1">
              <a:spcAft>
                <a:spcPts val="600"/>
              </a:spcAft>
              <a:buClr>
                <a:schemeClr val="tx1"/>
              </a:buClr>
              <a:buFont typeface="Courier New" charset="0"/>
              <a:buChar char="o"/>
            </a:pPr>
            <a:r>
              <a:rPr lang="en-US" sz="1700" dirty="0">
                <a:solidFill>
                  <a:srgbClr val="000000"/>
                </a:solidFill>
                <a:latin typeface="Calibri" charset="0"/>
              </a:rPr>
              <a:t> e.g.,</a:t>
            </a:r>
            <a:r>
              <a:rPr lang="en-US" sz="1700" dirty="0">
                <a:solidFill>
                  <a:srgbClr val="0000FF"/>
                </a:solidFill>
                <a:latin typeface="Calibri" charset="0"/>
              </a:rPr>
              <a:t> </a:t>
            </a:r>
            <a:r>
              <a:rPr lang="en-US" sz="1700" dirty="0">
                <a:solidFill>
                  <a:srgbClr val="000000"/>
                </a:solidFill>
                <a:latin typeface="Calibri" charset="0"/>
              </a:rPr>
              <a:t>improve vacuum, use coated beam pipes with low secondary emission</a:t>
            </a:r>
          </a:p>
        </p:txBody>
      </p:sp>
      <p:sp>
        <p:nvSpPr>
          <p:cNvPr id="5" name="Slide Number Placeholder 5"/>
          <p:cNvSpPr>
            <a:spLocks noGrp="1"/>
          </p:cNvSpPr>
          <p:nvPr>
            <p:ph type="sldNum" sz="quarter" idx="12"/>
          </p:nvPr>
        </p:nvSpPr>
        <p:spPr/>
        <p:txBody>
          <a:bodyPr/>
          <a:lstStyle/>
          <a:p>
            <a:pPr>
              <a:defRPr/>
            </a:pPr>
            <a:fld id="{EDEB047A-613B-E046-9579-3133A2DF2156}"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011BA8FF-A3CB-EF4E-81FF-7E74677BB576}" type="slidenum">
              <a:rPr lang="de-DE" smtClean="0">
                <a:latin typeface="Times" pitchFamily="-65" charset="0"/>
              </a:rPr>
              <a:pPr/>
              <a:t>20</a:t>
            </a:fld>
            <a:endParaRPr lang="de-DE" dirty="0" smtClean="0">
              <a:latin typeface="Times" pitchFamily="-65" charset="0"/>
            </a:endParaRPr>
          </a:p>
        </p:txBody>
      </p:sp>
      <p:sp>
        <p:nvSpPr>
          <p:cNvPr id="20485" name="Rectangle 2"/>
          <p:cNvSpPr>
            <a:spLocks noGrp="1" noChangeArrowheads="1"/>
          </p:cNvSpPr>
          <p:nvPr>
            <p:ph type="title"/>
          </p:nvPr>
        </p:nvSpPr>
        <p:spPr>
          <a:xfrm>
            <a:off x="1600200" y="304800"/>
            <a:ext cx="6705600" cy="914400"/>
          </a:xfrm>
        </p:spPr>
        <p:txBody>
          <a:bodyPr/>
          <a:lstStyle/>
          <a:p>
            <a:pPr eaLnBrk="1" hangingPunct="1"/>
            <a:r>
              <a:rPr lang="de-DE" sz="2400" dirty="0" smtClean="0">
                <a:latin typeface="New York" charset="0"/>
              </a:rPr>
              <a:t>Features </a:t>
            </a:r>
            <a:r>
              <a:rPr lang="de-DE" sz="2400" dirty="0" err="1" smtClean="0">
                <a:latin typeface="New York" charset="0"/>
              </a:rPr>
              <a:t>included</a:t>
            </a:r>
            <a:r>
              <a:rPr lang="de-DE" sz="2400" dirty="0" smtClean="0">
                <a:latin typeface="New York" charset="0"/>
              </a:rPr>
              <a:t> in </a:t>
            </a:r>
            <a:r>
              <a:rPr lang="de-DE" sz="2400" dirty="0" err="1">
                <a:latin typeface="New York" charset="0"/>
              </a:rPr>
              <a:t>the</a:t>
            </a:r>
            <a:r>
              <a:rPr lang="de-DE" sz="2400" dirty="0">
                <a:latin typeface="New York" charset="0"/>
              </a:rPr>
              <a:t> HEADTAIL </a:t>
            </a:r>
            <a:r>
              <a:rPr lang="de-DE" sz="2400" dirty="0" err="1">
                <a:latin typeface="New York" charset="0"/>
              </a:rPr>
              <a:t>model</a:t>
            </a:r>
            <a:r>
              <a:rPr lang="de-DE" sz="2400" dirty="0" smtClean="0">
                <a:latin typeface="New York" charset="0"/>
              </a:rPr>
              <a:t> (</a:t>
            </a:r>
            <a:r>
              <a:rPr lang="de-DE" sz="2400" dirty="0">
                <a:latin typeface="New York" charset="0"/>
              </a:rPr>
              <a:t>I)</a:t>
            </a:r>
            <a:endParaRPr lang="de-DE" dirty="0"/>
          </a:p>
        </p:txBody>
      </p:sp>
      <p:sp>
        <p:nvSpPr>
          <p:cNvPr id="20486" name="Rectangle 3"/>
          <p:cNvSpPr>
            <a:spLocks noGrp="1" noChangeArrowheads="1"/>
          </p:cNvSpPr>
          <p:nvPr>
            <p:ph type="body" idx="1"/>
          </p:nvPr>
        </p:nvSpPr>
        <p:spPr>
          <a:xfrm>
            <a:off x="685800" y="1219200"/>
            <a:ext cx="7772400" cy="4572000"/>
          </a:xfrm>
        </p:spPr>
        <p:txBody>
          <a:bodyPr/>
          <a:lstStyle/>
          <a:p>
            <a:pPr eaLnBrk="1" hangingPunct="1">
              <a:lnSpc>
                <a:spcPct val="90000"/>
              </a:lnSpc>
              <a:buClr>
                <a:schemeClr val="tx1"/>
              </a:buClr>
            </a:pPr>
            <a:r>
              <a:rPr lang="de-DE" sz="2000" dirty="0" smtClean="0">
                <a:solidFill>
                  <a:srgbClr val="000000"/>
                </a:solidFill>
              </a:rPr>
              <a:t>Full </a:t>
            </a:r>
            <a:r>
              <a:rPr lang="de-DE" sz="2000" dirty="0" err="1" smtClean="0">
                <a:solidFill>
                  <a:srgbClr val="000000"/>
                </a:solidFill>
              </a:rPr>
              <a:t>transverse</a:t>
            </a:r>
            <a:r>
              <a:rPr lang="de-DE" sz="2000" dirty="0" smtClean="0">
                <a:solidFill>
                  <a:srgbClr val="000000"/>
                </a:solidFill>
              </a:rPr>
              <a:t> and longitudinal </a:t>
            </a:r>
            <a:r>
              <a:rPr lang="de-DE" sz="2000" dirty="0" err="1" smtClean="0">
                <a:solidFill>
                  <a:srgbClr val="000000"/>
                </a:solidFill>
              </a:rPr>
              <a:t>motion</a:t>
            </a:r>
            <a:endParaRPr lang="de-DE" sz="2000" dirty="0" smtClean="0">
              <a:solidFill>
                <a:srgbClr val="000000"/>
              </a:solidFill>
            </a:endParaRPr>
          </a:p>
          <a:p>
            <a:pPr eaLnBrk="1" hangingPunct="1">
              <a:lnSpc>
                <a:spcPct val="90000"/>
              </a:lnSpc>
              <a:buClr>
                <a:schemeClr val="tx1"/>
              </a:buClr>
            </a:pPr>
            <a:r>
              <a:rPr lang="de-DE" sz="2000" dirty="0" err="1" smtClean="0">
                <a:solidFill>
                  <a:srgbClr val="000000"/>
                </a:solidFill>
              </a:rPr>
              <a:t>Transverse</a:t>
            </a:r>
            <a:r>
              <a:rPr lang="de-DE" sz="2000" dirty="0" smtClean="0">
                <a:solidFill>
                  <a:srgbClr val="000000"/>
                </a:solidFill>
              </a:rPr>
              <a:t> </a:t>
            </a:r>
            <a:r>
              <a:rPr lang="de-DE" sz="2000" dirty="0" err="1" smtClean="0">
                <a:solidFill>
                  <a:srgbClr val="000000"/>
                </a:solidFill>
              </a:rPr>
              <a:t>motion</a:t>
            </a:r>
            <a:r>
              <a:rPr lang="de-DE" sz="2000" dirty="0" smtClean="0">
                <a:solidFill>
                  <a:srgbClr val="000000"/>
                </a:solidFill>
              </a:rPr>
              <a:t> </a:t>
            </a:r>
            <a:r>
              <a:rPr lang="de-DE" sz="2000" dirty="0" err="1" smtClean="0">
                <a:solidFill>
                  <a:srgbClr val="000000"/>
                </a:solidFill>
              </a:rPr>
              <a:t>modeled</a:t>
            </a:r>
            <a:r>
              <a:rPr lang="de-DE" sz="2000" dirty="0" smtClean="0">
                <a:solidFill>
                  <a:srgbClr val="000000"/>
                </a:solidFill>
              </a:rPr>
              <a:t> </a:t>
            </a:r>
            <a:r>
              <a:rPr lang="de-DE" sz="2000" dirty="0" err="1" smtClean="0">
                <a:solidFill>
                  <a:srgbClr val="000000"/>
                </a:solidFill>
              </a:rPr>
              <a:t>through</a:t>
            </a:r>
            <a:r>
              <a:rPr lang="de-DE" sz="2000" dirty="0" smtClean="0">
                <a:solidFill>
                  <a:srgbClr val="000000"/>
                </a:solidFill>
              </a:rPr>
              <a:t> a </a:t>
            </a:r>
            <a:r>
              <a:rPr lang="de-DE" sz="2000" dirty="0" err="1" smtClean="0">
                <a:solidFill>
                  <a:srgbClr val="000000"/>
                </a:solidFill>
              </a:rPr>
              <a:t>single</a:t>
            </a:r>
            <a:r>
              <a:rPr lang="de-DE" sz="2000" dirty="0" smtClean="0">
                <a:solidFill>
                  <a:srgbClr val="000000"/>
                </a:solidFill>
              </a:rPr>
              <a:t> turn </a:t>
            </a:r>
            <a:r>
              <a:rPr lang="de-DE" sz="2000" dirty="0" err="1" smtClean="0">
                <a:solidFill>
                  <a:srgbClr val="000000"/>
                </a:solidFill>
              </a:rPr>
              <a:t>matrix</a:t>
            </a:r>
            <a:r>
              <a:rPr lang="de-DE" sz="2000" dirty="0" smtClean="0">
                <a:solidFill>
                  <a:srgbClr val="000000"/>
                </a:solidFill>
              </a:rPr>
              <a:t> </a:t>
            </a:r>
            <a:r>
              <a:rPr lang="de-DE" sz="2000" dirty="0" err="1" smtClean="0">
                <a:solidFill>
                  <a:srgbClr val="000000"/>
                </a:solidFill>
              </a:rPr>
              <a:t>or</a:t>
            </a:r>
            <a:r>
              <a:rPr lang="de-DE" sz="2000" dirty="0" smtClean="0">
                <a:solidFill>
                  <a:srgbClr val="000000"/>
                </a:solidFill>
              </a:rPr>
              <a:t> </a:t>
            </a:r>
            <a:r>
              <a:rPr lang="de-DE" sz="2000" dirty="0" err="1" smtClean="0">
                <a:solidFill>
                  <a:srgbClr val="000000"/>
                </a:solidFill>
              </a:rPr>
              <a:t>transporting</a:t>
            </a:r>
            <a:r>
              <a:rPr lang="de-DE" sz="2000" dirty="0" smtClean="0">
                <a:solidFill>
                  <a:srgbClr val="000000"/>
                </a:solidFill>
              </a:rPr>
              <a:t> </a:t>
            </a:r>
            <a:r>
              <a:rPr lang="de-DE" sz="2000" dirty="0" err="1" smtClean="0">
                <a:solidFill>
                  <a:srgbClr val="000000"/>
                </a:solidFill>
              </a:rPr>
              <a:t>each</a:t>
            </a:r>
            <a:r>
              <a:rPr lang="de-DE" sz="2000" dirty="0" smtClean="0">
                <a:solidFill>
                  <a:srgbClr val="000000"/>
                </a:solidFill>
              </a:rPr>
              <a:t> </a:t>
            </a:r>
            <a:r>
              <a:rPr lang="de-DE" sz="2000" dirty="0" err="1" smtClean="0">
                <a:solidFill>
                  <a:srgbClr val="000000"/>
                </a:solidFill>
              </a:rPr>
              <a:t>particle‘s</a:t>
            </a:r>
            <a:r>
              <a:rPr lang="de-DE" sz="2000" dirty="0" smtClean="0">
                <a:solidFill>
                  <a:srgbClr val="000000"/>
                </a:solidFill>
              </a:rPr>
              <a:t> </a:t>
            </a:r>
            <a:r>
              <a:rPr lang="de-DE" sz="2000" dirty="0" err="1" smtClean="0">
                <a:solidFill>
                  <a:srgbClr val="000000"/>
                </a:solidFill>
              </a:rPr>
              <a:t>coordinates</a:t>
            </a:r>
            <a:r>
              <a:rPr lang="de-DE" sz="2000" dirty="0" smtClean="0">
                <a:solidFill>
                  <a:srgbClr val="000000"/>
                </a:solidFill>
              </a:rPr>
              <a:t> </a:t>
            </a:r>
            <a:r>
              <a:rPr lang="de-DE" sz="2000" dirty="0" err="1" smtClean="0">
                <a:solidFill>
                  <a:srgbClr val="000000"/>
                </a:solidFill>
              </a:rPr>
              <a:t>from</a:t>
            </a:r>
            <a:r>
              <a:rPr lang="de-DE" sz="2000" dirty="0" smtClean="0">
                <a:solidFill>
                  <a:srgbClr val="000000"/>
                </a:solidFill>
              </a:rPr>
              <a:t> </a:t>
            </a:r>
            <a:r>
              <a:rPr lang="de-DE" sz="2000" dirty="0" err="1" smtClean="0">
                <a:solidFill>
                  <a:srgbClr val="000000"/>
                </a:solidFill>
              </a:rPr>
              <a:t>one</a:t>
            </a:r>
            <a:r>
              <a:rPr lang="de-DE" sz="2000" dirty="0" smtClean="0">
                <a:solidFill>
                  <a:srgbClr val="000000"/>
                </a:solidFill>
              </a:rPr>
              <a:t> </a:t>
            </a:r>
            <a:r>
              <a:rPr lang="de-DE" sz="2000" dirty="0" err="1" smtClean="0">
                <a:solidFill>
                  <a:srgbClr val="000000"/>
                </a:solidFill>
              </a:rPr>
              <a:t>interaction</a:t>
            </a:r>
            <a:r>
              <a:rPr lang="de-DE" sz="2000" dirty="0" smtClean="0">
                <a:solidFill>
                  <a:srgbClr val="000000"/>
                </a:solidFill>
              </a:rPr>
              <a:t> point to </a:t>
            </a:r>
            <a:r>
              <a:rPr lang="de-DE" sz="2000" dirty="0" err="1" smtClean="0">
                <a:solidFill>
                  <a:srgbClr val="000000"/>
                </a:solidFill>
              </a:rPr>
              <a:t>the</a:t>
            </a:r>
            <a:r>
              <a:rPr lang="de-DE" sz="2000" dirty="0" smtClean="0">
                <a:solidFill>
                  <a:srgbClr val="000000"/>
                </a:solidFill>
              </a:rPr>
              <a:t> </a:t>
            </a:r>
            <a:r>
              <a:rPr lang="de-DE" sz="2000" dirty="0" err="1" smtClean="0">
                <a:solidFill>
                  <a:srgbClr val="000000"/>
                </a:solidFill>
              </a:rPr>
              <a:t>next</a:t>
            </a:r>
            <a:r>
              <a:rPr lang="de-DE" sz="2000" dirty="0" smtClean="0">
                <a:solidFill>
                  <a:srgbClr val="000000"/>
                </a:solidFill>
              </a:rPr>
              <a:t> </a:t>
            </a:r>
            <a:r>
              <a:rPr lang="de-DE" sz="2000" dirty="0" err="1" smtClean="0">
                <a:solidFill>
                  <a:srgbClr val="000000"/>
                </a:solidFill>
              </a:rPr>
              <a:t>one</a:t>
            </a:r>
            <a:r>
              <a:rPr lang="de-DE" sz="2000" dirty="0" smtClean="0">
                <a:solidFill>
                  <a:srgbClr val="000000"/>
                </a:solidFill>
              </a:rPr>
              <a:t> </a:t>
            </a:r>
            <a:r>
              <a:rPr lang="de-DE" sz="2000" dirty="0" err="1" smtClean="0">
                <a:solidFill>
                  <a:srgbClr val="000000"/>
                </a:solidFill>
              </a:rPr>
              <a:t>by</a:t>
            </a:r>
            <a:r>
              <a:rPr lang="de-DE" sz="2000" dirty="0" smtClean="0">
                <a:solidFill>
                  <a:srgbClr val="000000"/>
                </a:solidFill>
              </a:rPr>
              <a:t> </a:t>
            </a:r>
            <a:r>
              <a:rPr lang="de-DE" sz="2000" dirty="0" err="1" smtClean="0">
                <a:solidFill>
                  <a:srgbClr val="000000"/>
                </a:solidFill>
              </a:rPr>
              <a:t>using</a:t>
            </a:r>
            <a:r>
              <a:rPr lang="de-DE" sz="2000" dirty="0" smtClean="0">
                <a:solidFill>
                  <a:srgbClr val="000000"/>
                </a:solidFill>
              </a:rPr>
              <a:t> </a:t>
            </a:r>
            <a:r>
              <a:rPr lang="de-DE" sz="2000" dirty="0" err="1" smtClean="0">
                <a:solidFill>
                  <a:srgbClr val="000000"/>
                </a:solidFill>
              </a:rPr>
              <a:t>the</a:t>
            </a:r>
            <a:r>
              <a:rPr lang="de-DE" sz="2000" dirty="0" smtClean="0">
                <a:solidFill>
                  <a:srgbClr val="000000"/>
                </a:solidFill>
              </a:rPr>
              <a:t> </a:t>
            </a:r>
            <a:r>
              <a:rPr lang="de-DE" sz="2000" dirty="0" err="1" smtClean="0">
                <a:solidFill>
                  <a:srgbClr val="000000"/>
                </a:solidFill>
              </a:rPr>
              <a:t>correct</a:t>
            </a:r>
            <a:r>
              <a:rPr lang="de-DE" sz="2000" dirty="0" smtClean="0">
                <a:solidFill>
                  <a:srgbClr val="000000"/>
                </a:solidFill>
              </a:rPr>
              <a:t> </a:t>
            </a:r>
            <a:r>
              <a:rPr lang="de-DE" sz="2000" dirty="0" err="1" smtClean="0">
                <a:solidFill>
                  <a:srgbClr val="000000"/>
                </a:solidFill>
              </a:rPr>
              <a:t>transport</a:t>
            </a:r>
            <a:r>
              <a:rPr lang="de-DE" sz="2000" dirty="0" smtClean="0">
                <a:solidFill>
                  <a:srgbClr val="000000"/>
                </a:solidFill>
              </a:rPr>
              <a:t> </a:t>
            </a:r>
            <a:r>
              <a:rPr lang="de-DE" sz="2000" dirty="0" err="1" smtClean="0">
                <a:solidFill>
                  <a:srgbClr val="000000"/>
                </a:solidFill>
              </a:rPr>
              <a:t>matrices</a:t>
            </a:r>
            <a:r>
              <a:rPr lang="de-DE" sz="2000" dirty="0" smtClean="0">
                <a:solidFill>
                  <a:srgbClr val="000000"/>
                </a:solidFill>
              </a:rPr>
              <a:t> </a:t>
            </a:r>
            <a:r>
              <a:rPr lang="de-DE" sz="2000" dirty="0" err="1" smtClean="0">
                <a:solidFill>
                  <a:srgbClr val="000000"/>
                </a:solidFill>
              </a:rPr>
              <a:t>from</a:t>
            </a:r>
            <a:r>
              <a:rPr lang="de-DE" sz="2000" dirty="0" smtClean="0">
                <a:solidFill>
                  <a:srgbClr val="000000"/>
                </a:solidFill>
              </a:rPr>
              <a:t> MAD-X</a:t>
            </a:r>
          </a:p>
          <a:p>
            <a:pPr eaLnBrk="1" hangingPunct="1">
              <a:lnSpc>
                <a:spcPct val="90000"/>
              </a:lnSpc>
              <a:buClr>
                <a:schemeClr val="tx1"/>
              </a:buClr>
            </a:pPr>
            <a:r>
              <a:rPr lang="de-DE" sz="2000" dirty="0" smtClean="0">
                <a:solidFill>
                  <a:srgbClr val="FF0000"/>
                </a:solidFill>
              </a:rPr>
              <a:t>Synchrotron </a:t>
            </a:r>
            <a:r>
              <a:rPr lang="de-DE" sz="2000" dirty="0" err="1">
                <a:solidFill>
                  <a:srgbClr val="FF0000"/>
                </a:solidFill>
              </a:rPr>
              <a:t>motion</a:t>
            </a:r>
            <a:r>
              <a:rPr lang="de-DE" sz="2000" dirty="0" smtClean="0"/>
              <a:t> </a:t>
            </a:r>
            <a:r>
              <a:rPr lang="de-DE" sz="2000" dirty="0" err="1" smtClean="0"/>
              <a:t>can</a:t>
            </a:r>
            <a:r>
              <a:rPr lang="de-DE" sz="2000" dirty="0" smtClean="0"/>
              <a:t> </a:t>
            </a:r>
            <a:r>
              <a:rPr lang="de-DE" sz="2000" dirty="0" err="1" smtClean="0"/>
              <a:t>be</a:t>
            </a:r>
            <a:endParaRPr lang="de-DE" sz="2000" dirty="0" smtClean="0"/>
          </a:p>
          <a:p>
            <a:pPr lvl="1">
              <a:lnSpc>
                <a:spcPct val="90000"/>
              </a:lnSpc>
              <a:buClr>
                <a:schemeClr val="tx1"/>
              </a:buClr>
            </a:pPr>
            <a:r>
              <a:rPr lang="de-DE" sz="1600" dirty="0" smtClean="0"/>
              <a:t>Linear </a:t>
            </a:r>
          </a:p>
          <a:p>
            <a:pPr lvl="1">
              <a:lnSpc>
                <a:spcPct val="90000"/>
              </a:lnSpc>
              <a:buClr>
                <a:schemeClr val="tx1"/>
              </a:buClr>
            </a:pPr>
            <a:r>
              <a:rPr lang="de-DE" sz="1600" dirty="0" err="1" smtClean="0"/>
              <a:t>Sinusoidal</a:t>
            </a:r>
            <a:r>
              <a:rPr lang="de-DE" sz="1600" dirty="0" smtClean="0"/>
              <a:t> </a:t>
            </a:r>
            <a:r>
              <a:rPr lang="de-DE" sz="1600" dirty="0" err="1" smtClean="0"/>
              <a:t>voltage</a:t>
            </a:r>
            <a:endParaRPr lang="de-DE" sz="1600" dirty="0" smtClean="0"/>
          </a:p>
          <a:p>
            <a:pPr lvl="1">
              <a:lnSpc>
                <a:spcPct val="90000"/>
              </a:lnSpc>
              <a:buClr>
                <a:schemeClr val="tx1"/>
              </a:buClr>
            </a:pPr>
            <a:r>
              <a:rPr lang="de-DE" sz="1600" dirty="0" err="1" smtClean="0"/>
              <a:t>With</a:t>
            </a:r>
            <a:r>
              <a:rPr lang="de-DE" sz="1600" dirty="0" smtClean="0"/>
              <a:t> and optional second </a:t>
            </a:r>
            <a:r>
              <a:rPr lang="de-DE" sz="1600" dirty="0" err="1" smtClean="0"/>
              <a:t>rf</a:t>
            </a:r>
            <a:r>
              <a:rPr lang="de-DE" sz="1600" dirty="0" smtClean="0"/>
              <a:t> </a:t>
            </a:r>
            <a:r>
              <a:rPr lang="de-DE" sz="1600" dirty="0" err="1" smtClean="0"/>
              <a:t>system</a:t>
            </a:r>
            <a:r>
              <a:rPr lang="de-DE" sz="1600" dirty="0" smtClean="0"/>
              <a:t> </a:t>
            </a:r>
            <a:r>
              <a:rPr lang="de-DE" sz="1600" dirty="0" err="1" smtClean="0"/>
              <a:t>that</a:t>
            </a:r>
            <a:r>
              <a:rPr lang="de-DE" sz="1600" dirty="0" smtClean="0"/>
              <a:t> </a:t>
            </a:r>
            <a:r>
              <a:rPr lang="de-DE" sz="1600" dirty="0" err="1" smtClean="0"/>
              <a:t>can</a:t>
            </a:r>
            <a:r>
              <a:rPr lang="de-DE" sz="1600" dirty="0" smtClean="0"/>
              <a:t> </a:t>
            </a:r>
            <a:r>
              <a:rPr lang="de-DE" sz="1600" dirty="0" err="1" smtClean="0"/>
              <a:t>be</a:t>
            </a:r>
            <a:r>
              <a:rPr lang="de-DE" sz="1600" dirty="0" smtClean="0"/>
              <a:t> </a:t>
            </a:r>
            <a:r>
              <a:rPr lang="de-DE" sz="1600" dirty="0" err="1" smtClean="0"/>
              <a:t>switched</a:t>
            </a:r>
            <a:r>
              <a:rPr lang="de-DE" sz="1600" dirty="0" smtClean="0"/>
              <a:t> on </a:t>
            </a:r>
            <a:r>
              <a:rPr lang="de-DE" sz="1600" dirty="0" err="1" smtClean="0"/>
              <a:t>during</a:t>
            </a:r>
            <a:r>
              <a:rPr lang="de-DE" sz="1600" dirty="0" smtClean="0"/>
              <a:t> </a:t>
            </a:r>
            <a:r>
              <a:rPr lang="de-DE" sz="1600" dirty="0" err="1" smtClean="0"/>
              <a:t>the</a:t>
            </a:r>
            <a:r>
              <a:rPr lang="de-DE" sz="1600" dirty="0" smtClean="0"/>
              <a:t> </a:t>
            </a:r>
            <a:r>
              <a:rPr lang="de-DE" sz="1600" dirty="0" err="1" smtClean="0"/>
              <a:t>simulation</a:t>
            </a:r>
            <a:endParaRPr lang="de-DE" sz="1600" dirty="0" smtClean="0"/>
          </a:p>
          <a:p>
            <a:pPr lvl="1">
              <a:lnSpc>
                <a:spcPct val="90000"/>
              </a:lnSpc>
              <a:buClr>
                <a:schemeClr val="tx1"/>
              </a:buClr>
            </a:pPr>
            <a:r>
              <a:rPr lang="de-DE" sz="1600" dirty="0" err="1" smtClean="0"/>
              <a:t>Inside</a:t>
            </a:r>
            <a:r>
              <a:rPr lang="de-DE" sz="1600" dirty="0" smtClean="0"/>
              <a:t> an </a:t>
            </a:r>
            <a:r>
              <a:rPr lang="de-DE" sz="1600" dirty="0" err="1" smtClean="0"/>
              <a:t>accelerating</a:t>
            </a:r>
            <a:r>
              <a:rPr lang="de-DE" sz="1600" dirty="0" smtClean="0"/>
              <a:t> </a:t>
            </a:r>
            <a:r>
              <a:rPr lang="de-DE" sz="1600" dirty="0" err="1" smtClean="0"/>
              <a:t>bucket</a:t>
            </a:r>
            <a:r>
              <a:rPr lang="de-DE" sz="1600" dirty="0" smtClean="0"/>
              <a:t>, </a:t>
            </a:r>
            <a:r>
              <a:rPr lang="de-DE" sz="1600" dirty="0" err="1" smtClean="0"/>
              <a:t>with</a:t>
            </a:r>
            <a:r>
              <a:rPr lang="de-DE" sz="1600" dirty="0" smtClean="0"/>
              <a:t> </a:t>
            </a:r>
            <a:r>
              <a:rPr lang="de-DE" sz="1600" dirty="0" err="1" smtClean="0"/>
              <a:t>or</a:t>
            </a:r>
            <a:r>
              <a:rPr lang="de-DE" sz="1600" dirty="0" smtClean="0"/>
              <a:t> </a:t>
            </a:r>
            <a:r>
              <a:rPr lang="de-DE" sz="1600" dirty="0" err="1" smtClean="0"/>
              <a:t>without</a:t>
            </a:r>
            <a:r>
              <a:rPr lang="de-DE" sz="1600" dirty="0" smtClean="0"/>
              <a:t> </a:t>
            </a:r>
            <a:r>
              <a:rPr lang="de-DE" sz="1600" dirty="0" err="1" smtClean="0"/>
              <a:t>higher</a:t>
            </a:r>
            <a:r>
              <a:rPr lang="de-DE" sz="1600" dirty="0" smtClean="0"/>
              <a:t> order </a:t>
            </a:r>
            <a:r>
              <a:rPr lang="de-DE" sz="1600" dirty="0" err="1" smtClean="0"/>
              <a:t>terms</a:t>
            </a:r>
            <a:r>
              <a:rPr lang="de-DE" sz="1600" dirty="0" smtClean="0"/>
              <a:t> of </a:t>
            </a:r>
            <a:r>
              <a:rPr lang="de-DE" sz="1600" dirty="0" smtClean="0">
                <a:latin typeface="Symbol" charset="2"/>
                <a:cs typeface="Symbol" charset="2"/>
              </a:rPr>
              <a:t>h</a:t>
            </a:r>
          </a:p>
          <a:p>
            <a:pPr lvl="1">
              <a:lnSpc>
                <a:spcPct val="90000"/>
              </a:lnSpc>
              <a:buClr>
                <a:schemeClr val="tx1"/>
              </a:buClr>
            </a:pPr>
            <a:r>
              <a:rPr lang="de-DE" sz="1600" dirty="0" err="1" smtClean="0">
                <a:latin typeface="+mj-lt"/>
                <a:cs typeface="Symbol" charset="2"/>
              </a:rPr>
              <a:t>Debunching</a:t>
            </a:r>
            <a:r>
              <a:rPr lang="de-DE" sz="1600" dirty="0" smtClean="0">
                <a:latin typeface="+mj-lt"/>
                <a:cs typeface="Symbol" charset="2"/>
              </a:rPr>
              <a:t> (</a:t>
            </a:r>
            <a:r>
              <a:rPr lang="de-DE" sz="1600" dirty="0" err="1" smtClean="0">
                <a:latin typeface="+mj-lt"/>
                <a:cs typeface="Symbol" charset="2"/>
              </a:rPr>
              <a:t>rf</a:t>
            </a:r>
            <a:r>
              <a:rPr lang="de-DE" sz="1600" dirty="0" smtClean="0">
                <a:latin typeface="+mj-lt"/>
                <a:cs typeface="Symbol" charset="2"/>
              </a:rPr>
              <a:t> off)</a:t>
            </a:r>
          </a:p>
          <a:p>
            <a:pPr lvl="1">
              <a:lnSpc>
                <a:spcPct val="90000"/>
              </a:lnSpc>
              <a:buClr>
                <a:schemeClr val="tx1"/>
              </a:buClr>
            </a:pPr>
            <a:r>
              <a:rPr lang="de-DE" sz="1600" dirty="0" err="1" smtClean="0">
                <a:latin typeface="+mj-lt"/>
                <a:cs typeface="Symbol" charset="2"/>
              </a:rPr>
              <a:t>Periodic</a:t>
            </a:r>
            <a:r>
              <a:rPr lang="de-DE" sz="1600" dirty="0" smtClean="0">
                <a:latin typeface="+mj-lt"/>
                <a:cs typeface="Symbol" charset="2"/>
              </a:rPr>
              <a:t> </a:t>
            </a:r>
            <a:r>
              <a:rPr lang="de-DE" sz="1600" dirty="0" err="1" smtClean="0">
                <a:latin typeface="+mj-lt"/>
                <a:cs typeface="Symbol" charset="2"/>
              </a:rPr>
              <a:t>over</a:t>
            </a:r>
            <a:r>
              <a:rPr lang="de-DE" sz="1600" dirty="0" smtClean="0">
                <a:latin typeface="+mj-lt"/>
                <a:cs typeface="Symbol" charset="2"/>
              </a:rPr>
              <a:t> </a:t>
            </a:r>
            <a:r>
              <a:rPr lang="de-DE" sz="1600" dirty="0" err="1" smtClean="0">
                <a:latin typeface="+mj-lt"/>
                <a:cs typeface="Symbol" charset="2"/>
              </a:rPr>
              <a:t>the</a:t>
            </a:r>
            <a:r>
              <a:rPr lang="de-DE" sz="1600" dirty="0" smtClean="0">
                <a:latin typeface="+mj-lt"/>
                <a:cs typeface="Symbol" charset="2"/>
              </a:rPr>
              <a:t> </a:t>
            </a:r>
            <a:r>
              <a:rPr lang="de-DE" sz="1600" dirty="0" err="1" smtClean="0">
                <a:latin typeface="+mj-lt"/>
                <a:cs typeface="Symbol" charset="2"/>
              </a:rPr>
              <a:t>circumference</a:t>
            </a:r>
            <a:r>
              <a:rPr lang="de-DE" sz="1600" dirty="0" smtClean="0">
                <a:latin typeface="+mj-lt"/>
                <a:cs typeface="Symbol" charset="2"/>
              </a:rPr>
              <a:t> (</a:t>
            </a:r>
            <a:r>
              <a:rPr lang="de-DE" sz="1600" dirty="0" err="1" smtClean="0">
                <a:latin typeface="+mj-lt"/>
                <a:cs typeface="Symbol" charset="2"/>
              </a:rPr>
              <a:t>coasting</a:t>
            </a:r>
            <a:r>
              <a:rPr lang="de-DE" sz="1600" dirty="0" smtClean="0">
                <a:latin typeface="+mj-lt"/>
                <a:cs typeface="Symbol" charset="2"/>
              </a:rPr>
              <a:t> </a:t>
            </a:r>
            <a:r>
              <a:rPr lang="de-DE" sz="1600" dirty="0" err="1" smtClean="0">
                <a:latin typeface="+mj-lt"/>
                <a:cs typeface="Symbol" charset="2"/>
              </a:rPr>
              <a:t>beam</a:t>
            </a:r>
            <a:r>
              <a:rPr lang="de-DE" sz="1600" dirty="0" smtClean="0">
                <a:latin typeface="+mj-lt"/>
                <a:cs typeface="Symbol" charset="2"/>
              </a:rPr>
              <a:t>)</a:t>
            </a:r>
          </a:p>
          <a:p>
            <a:pPr eaLnBrk="1" hangingPunct="1">
              <a:lnSpc>
                <a:spcPct val="90000"/>
              </a:lnSpc>
              <a:buClr>
                <a:schemeClr val="tx1"/>
              </a:buClr>
            </a:pPr>
            <a:r>
              <a:rPr lang="de-DE" sz="2000" dirty="0" err="1" smtClean="0"/>
              <a:t>Bunch</a:t>
            </a:r>
            <a:r>
              <a:rPr lang="de-DE" sz="2000" dirty="0" smtClean="0"/>
              <a:t> </a:t>
            </a:r>
            <a:r>
              <a:rPr lang="de-DE" sz="2000" dirty="0" err="1" smtClean="0"/>
              <a:t>initial</a:t>
            </a:r>
            <a:r>
              <a:rPr lang="de-DE" sz="2000" dirty="0" smtClean="0"/>
              <a:t> </a:t>
            </a:r>
            <a:r>
              <a:rPr lang="de-DE" sz="2000" dirty="0" err="1" smtClean="0">
                <a:solidFill>
                  <a:srgbClr val="FF0000"/>
                </a:solidFill>
              </a:rPr>
              <a:t>distribution</a:t>
            </a:r>
            <a:r>
              <a:rPr lang="de-DE" sz="2000" dirty="0" smtClean="0"/>
              <a:t> </a:t>
            </a:r>
            <a:r>
              <a:rPr lang="de-DE" sz="2000" dirty="0" err="1"/>
              <a:t>can</a:t>
            </a:r>
            <a:r>
              <a:rPr lang="de-DE" sz="2000" dirty="0"/>
              <a:t> </a:t>
            </a:r>
            <a:r>
              <a:rPr lang="de-DE" sz="2000" dirty="0" err="1"/>
              <a:t>be</a:t>
            </a:r>
            <a:r>
              <a:rPr lang="de-DE" sz="2000" dirty="0" smtClean="0"/>
              <a:t> </a:t>
            </a:r>
          </a:p>
          <a:p>
            <a:pPr lvl="1">
              <a:lnSpc>
                <a:spcPct val="90000"/>
              </a:lnSpc>
              <a:buClr>
                <a:schemeClr val="tx1"/>
              </a:buClr>
            </a:pPr>
            <a:r>
              <a:rPr lang="de-DE" sz="1600" dirty="0" err="1" smtClean="0">
                <a:solidFill>
                  <a:srgbClr val="000000"/>
                </a:solidFill>
              </a:rPr>
              <a:t>Longitudinally</a:t>
            </a:r>
            <a:r>
              <a:rPr lang="de-DE" sz="1600" dirty="0" smtClean="0">
                <a:solidFill>
                  <a:srgbClr val="000000"/>
                </a:solidFill>
              </a:rPr>
              <a:t>:</a:t>
            </a:r>
            <a:r>
              <a:rPr lang="de-DE" sz="1600" dirty="0" smtClean="0">
                <a:solidFill>
                  <a:srgbClr val="FF0000"/>
                </a:solidFill>
              </a:rPr>
              <a:t> </a:t>
            </a:r>
            <a:r>
              <a:rPr lang="de-DE" sz="1600" dirty="0" err="1" smtClean="0">
                <a:solidFill>
                  <a:srgbClr val="FF0000"/>
                </a:solidFill>
              </a:rPr>
              <a:t>Gaussian</a:t>
            </a:r>
            <a:r>
              <a:rPr lang="de-DE" sz="1600" dirty="0" smtClean="0">
                <a:solidFill>
                  <a:srgbClr val="FF0000"/>
                </a:solidFill>
              </a:rPr>
              <a:t> </a:t>
            </a:r>
            <a:r>
              <a:rPr lang="de-DE" sz="1600" dirty="0" err="1">
                <a:solidFill>
                  <a:srgbClr val="FF0000"/>
                </a:solidFill>
              </a:rPr>
              <a:t>or</a:t>
            </a:r>
            <a:r>
              <a:rPr lang="de-DE" sz="1600" dirty="0">
                <a:solidFill>
                  <a:srgbClr val="FF0000"/>
                </a:solidFill>
              </a:rPr>
              <a:t> </a:t>
            </a:r>
            <a:r>
              <a:rPr lang="de-DE" sz="1600" dirty="0" smtClean="0">
                <a:solidFill>
                  <a:srgbClr val="FF0000"/>
                </a:solidFill>
              </a:rPr>
              <a:t>uniform</a:t>
            </a:r>
          </a:p>
          <a:p>
            <a:pPr lvl="1">
              <a:lnSpc>
                <a:spcPct val="90000"/>
              </a:lnSpc>
              <a:buClr>
                <a:schemeClr val="tx1"/>
              </a:buClr>
            </a:pPr>
            <a:r>
              <a:rPr lang="de-DE" sz="1600" dirty="0" err="1" smtClean="0">
                <a:solidFill>
                  <a:srgbClr val="000000"/>
                </a:solidFill>
              </a:rPr>
              <a:t>Transversely</a:t>
            </a:r>
            <a:r>
              <a:rPr lang="de-DE" sz="1600" dirty="0" smtClean="0">
                <a:solidFill>
                  <a:srgbClr val="000000"/>
                </a:solidFill>
              </a:rPr>
              <a:t>:</a:t>
            </a:r>
            <a:r>
              <a:rPr lang="de-DE" sz="1600" dirty="0" smtClean="0">
                <a:solidFill>
                  <a:srgbClr val="FF0000"/>
                </a:solidFill>
              </a:rPr>
              <a:t> </a:t>
            </a:r>
            <a:r>
              <a:rPr lang="de-DE" sz="1600" dirty="0" err="1" smtClean="0">
                <a:solidFill>
                  <a:srgbClr val="FF0000"/>
                </a:solidFill>
              </a:rPr>
              <a:t>Gaussian</a:t>
            </a:r>
            <a:endParaRPr lang="de-DE" sz="1600" dirty="0" smtClean="0"/>
          </a:p>
          <a:p>
            <a:pPr eaLnBrk="1" hangingPunct="1">
              <a:lnSpc>
                <a:spcPct val="90000"/>
              </a:lnSpc>
              <a:buClr>
                <a:schemeClr val="tx1"/>
              </a:buClr>
            </a:pPr>
            <a:r>
              <a:rPr lang="de-DE" sz="2000" dirty="0" err="1">
                <a:solidFill>
                  <a:srgbClr val="FF0000"/>
                </a:solidFill>
              </a:rPr>
              <a:t>Chromaticity</a:t>
            </a:r>
            <a:r>
              <a:rPr lang="de-DE" sz="2000" dirty="0" smtClean="0"/>
              <a:t> in </a:t>
            </a:r>
            <a:r>
              <a:rPr lang="de-DE" sz="2000" dirty="0" err="1" smtClean="0"/>
              <a:t>both</a:t>
            </a:r>
            <a:r>
              <a:rPr lang="de-DE" sz="2000" dirty="0" smtClean="0"/>
              <a:t> planes</a:t>
            </a:r>
          </a:p>
          <a:p>
            <a:pPr eaLnBrk="1" hangingPunct="1">
              <a:lnSpc>
                <a:spcPct val="90000"/>
              </a:lnSpc>
              <a:buClr>
                <a:schemeClr val="tx1"/>
              </a:buClr>
            </a:pPr>
            <a:r>
              <a:rPr lang="de-DE" sz="2000" dirty="0" err="1" smtClean="0">
                <a:solidFill>
                  <a:srgbClr val="FF0000"/>
                </a:solidFill>
              </a:rPr>
              <a:t>Detuning</a:t>
            </a:r>
            <a:r>
              <a:rPr lang="de-DE" sz="2000" dirty="0" smtClean="0">
                <a:solidFill>
                  <a:srgbClr val="FF0000"/>
                </a:solidFill>
              </a:rPr>
              <a:t> </a:t>
            </a:r>
            <a:r>
              <a:rPr lang="de-DE" sz="2000" dirty="0" err="1">
                <a:solidFill>
                  <a:srgbClr val="FF0000"/>
                </a:solidFill>
              </a:rPr>
              <a:t>with</a:t>
            </a:r>
            <a:r>
              <a:rPr lang="de-DE" sz="2000" dirty="0">
                <a:solidFill>
                  <a:srgbClr val="FF0000"/>
                </a:solidFill>
              </a:rPr>
              <a:t> </a:t>
            </a:r>
            <a:r>
              <a:rPr lang="de-DE" sz="2000" dirty="0" err="1" smtClean="0">
                <a:solidFill>
                  <a:srgbClr val="FF0000"/>
                </a:solidFill>
              </a:rPr>
              <a:t>amplitude</a:t>
            </a:r>
            <a:endParaRPr lang="de-DE" sz="2000" dirty="0" smtClean="0">
              <a:solidFill>
                <a:srgbClr val="FF0000"/>
              </a:solidFill>
            </a:endParaRPr>
          </a:p>
          <a:p>
            <a:pPr eaLnBrk="1" hangingPunct="1">
              <a:lnSpc>
                <a:spcPct val="90000"/>
              </a:lnSpc>
              <a:buClr>
                <a:schemeClr val="tx1"/>
              </a:buClr>
            </a:pPr>
            <a:r>
              <a:rPr lang="de-DE" sz="2000" dirty="0" smtClean="0">
                <a:solidFill>
                  <a:srgbClr val="FF0000"/>
                </a:solidFill>
              </a:rPr>
              <a:t>Linear </a:t>
            </a:r>
            <a:r>
              <a:rPr lang="de-DE" sz="2000" dirty="0" err="1" smtClean="0">
                <a:solidFill>
                  <a:srgbClr val="FF0000"/>
                </a:solidFill>
              </a:rPr>
              <a:t>coupling</a:t>
            </a:r>
            <a:endParaRPr lang="de-DE" sz="20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011BA8FF-A3CB-EF4E-81FF-7E74677BB576}" type="slidenum">
              <a:rPr lang="de-DE" smtClean="0">
                <a:latin typeface="Times" pitchFamily="-65" charset="0"/>
              </a:rPr>
              <a:pPr/>
              <a:t>21</a:t>
            </a:fld>
            <a:endParaRPr lang="de-DE" dirty="0" smtClean="0">
              <a:latin typeface="Times" pitchFamily="-65" charset="0"/>
            </a:endParaRPr>
          </a:p>
        </p:txBody>
      </p:sp>
      <p:sp>
        <p:nvSpPr>
          <p:cNvPr id="20486" name="Rectangle 3"/>
          <p:cNvSpPr>
            <a:spLocks noGrp="1" noChangeArrowheads="1"/>
          </p:cNvSpPr>
          <p:nvPr>
            <p:ph type="body" idx="1"/>
          </p:nvPr>
        </p:nvSpPr>
        <p:spPr>
          <a:xfrm>
            <a:off x="685800" y="1828800"/>
            <a:ext cx="7772400" cy="4527550"/>
          </a:xfrm>
        </p:spPr>
        <p:txBody>
          <a:bodyPr/>
          <a:lstStyle/>
          <a:p>
            <a:pPr eaLnBrk="1" hangingPunct="1">
              <a:lnSpc>
                <a:spcPct val="90000"/>
              </a:lnSpc>
              <a:buClr>
                <a:schemeClr val="tx1"/>
              </a:buClr>
            </a:pPr>
            <a:r>
              <a:rPr lang="de-DE" sz="2000" dirty="0" err="1" smtClean="0">
                <a:solidFill>
                  <a:srgbClr val="FF0000"/>
                </a:solidFill>
              </a:rPr>
              <a:t>Electron</a:t>
            </a:r>
            <a:r>
              <a:rPr lang="de-DE" sz="2000" dirty="0" smtClean="0">
                <a:solidFill>
                  <a:srgbClr val="FF0000"/>
                </a:solidFill>
              </a:rPr>
              <a:t> </a:t>
            </a:r>
            <a:r>
              <a:rPr lang="de-DE" sz="2000" dirty="0" err="1">
                <a:solidFill>
                  <a:srgbClr val="FF0000"/>
                </a:solidFill>
              </a:rPr>
              <a:t>cloud</a:t>
            </a:r>
            <a:r>
              <a:rPr lang="de-DE" sz="2000" dirty="0"/>
              <a:t> </a:t>
            </a:r>
            <a:r>
              <a:rPr lang="de-DE" sz="2000" dirty="0" err="1"/>
              <a:t>kick(s</a:t>
            </a:r>
            <a:r>
              <a:rPr lang="de-DE" sz="2000" dirty="0"/>
              <a:t>):</a:t>
            </a:r>
          </a:p>
          <a:p>
            <a:pPr lvl="1" eaLnBrk="1" hangingPunct="1">
              <a:lnSpc>
                <a:spcPct val="90000"/>
              </a:lnSpc>
              <a:buClr>
                <a:schemeClr val="tx1"/>
              </a:buClr>
            </a:pPr>
            <a:r>
              <a:rPr lang="de-DE" sz="1800" dirty="0">
                <a:solidFill>
                  <a:srgbClr val="0000FF"/>
                </a:solidFill>
              </a:rPr>
              <a:t>Soft </a:t>
            </a:r>
            <a:r>
              <a:rPr lang="de-DE" sz="1800" dirty="0" err="1">
                <a:solidFill>
                  <a:srgbClr val="0000FF"/>
                </a:solidFill>
              </a:rPr>
              <a:t>Gaussian</a:t>
            </a:r>
            <a:r>
              <a:rPr lang="de-DE" sz="1800" dirty="0"/>
              <a:t> </a:t>
            </a:r>
            <a:r>
              <a:rPr lang="de-DE" sz="1800" dirty="0" err="1"/>
              <a:t>approach</a:t>
            </a:r>
            <a:r>
              <a:rPr lang="de-DE" sz="1800" dirty="0"/>
              <a:t> </a:t>
            </a:r>
            <a:r>
              <a:rPr lang="de-DE" sz="1800" dirty="0" err="1"/>
              <a:t>with</a:t>
            </a:r>
            <a:r>
              <a:rPr lang="de-DE" sz="1800" dirty="0"/>
              <a:t> finite </a:t>
            </a:r>
            <a:r>
              <a:rPr lang="de-DE" sz="1800" dirty="0" err="1"/>
              <a:t>size</a:t>
            </a:r>
            <a:r>
              <a:rPr lang="de-DE" sz="1800" dirty="0"/>
              <a:t> </a:t>
            </a:r>
            <a:r>
              <a:rPr lang="de-DE" sz="1800" dirty="0" err="1"/>
              <a:t>electrons</a:t>
            </a:r>
            <a:r>
              <a:rPr lang="de-DE" sz="1800" dirty="0"/>
              <a:t> (</a:t>
            </a:r>
            <a:r>
              <a:rPr lang="de-DE" sz="1800" dirty="0" err="1"/>
              <a:t>used</a:t>
            </a:r>
            <a:r>
              <a:rPr lang="de-DE" sz="1800" dirty="0"/>
              <a:t> </a:t>
            </a:r>
            <a:r>
              <a:rPr lang="de-DE" sz="1800" dirty="0" err="1"/>
              <a:t>till</a:t>
            </a:r>
            <a:r>
              <a:rPr lang="de-DE" sz="1800" dirty="0"/>
              <a:t> </a:t>
            </a:r>
            <a:r>
              <a:rPr lang="de-DE" sz="1800" dirty="0" smtClean="0"/>
              <a:t>2002, </a:t>
            </a:r>
            <a:r>
              <a:rPr lang="de-DE" sz="1800" dirty="0"/>
              <a:t>obsolete)</a:t>
            </a:r>
          </a:p>
          <a:p>
            <a:pPr lvl="1" eaLnBrk="1" hangingPunct="1">
              <a:lnSpc>
                <a:spcPct val="90000"/>
              </a:lnSpc>
              <a:buClr>
                <a:schemeClr val="tx1"/>
              </a:buClr>
            </a:pPr>
            <a:r>
              <a:rPr lang="de-DE" sz="1800" dirty="0">
                <a:solidFill>
                  <a:srgbClr val="0000FF"/>
                </a:solidFill>
              </a:rPr>
              <a:t>PIC </a:t>
            </a:r>
            <a:r>
              <a:rPr lang="de-DE" sz="1800" dirty="0" err="1"/>
              <a:t>module</a:t>
            </a:r>
            <a:r>
              <a:rPr lang="de-DE" sz="1800" dirty="0"/>
              <a:t> on a </a:t>
            </a:r>
            <a:r>
              <a:rPr lang="de-DE" sz="1800" dirty="0" err="1"/>
              <a:t>grid</a:t>
            </a:r>
            <a:r>
              <a:rPr lang="de-DE" sz="1800" dirty="0"/>
              <a:t> </a:t>
            </a:r>
            <a:r>
              <a:rPr lang="de-DE" sz="1800" dirty="0" err="1"/>
              <a:t>inside</a:t>
            </a:r>
            <a:r>
              <a:rPr lang="de-DE" sz="1800" dirty="0"/>
              <a:t> </a:t>
            </a:r>
            <a:r>
              <a:rPr lang="de-DE" sz="1800" dirty="0" err="1"/>
              <a:t>the</a:t>
            </a:r>
            <a:r>
              <a:rPr lang="de-DE" sz="1800" dirty="0"/>
              <a:t> </a:t>
            </a:r>
            <a:r>
              <a:rPr lang="de-DE" sz="1800" dirty="0" err="1"/>
              <a:t>beam</a:t>
            </a:r>
            <a:r>
              <a:rPr lang="de-DE" sz="1800" dirty="0"/>
              <a:t> </a:t>
            </a:r>
            <a:r>
              <a:rPr lang="de-DE" sz="1800" dirty="0" err="1" smtClean="0"/>
              <a:t>pipe</a:t>
            </a:r>
            <a:endParaRPr lang="de-DE" sz="1800" dirty="0" smtClean="0"/>
          </a:p>
          <a:p>
            <a:pPr lvl="1" eaLnBrk="1" hangingPunct="1">
              <a:lnSpc>
                <a:spcPct val="90000"/>
              </a:lnSpc>
              <a:buClr>
                <a:schemeClr val="tx1"/>
              </a:buClr>
            </a:pPr>
            <a:r>
              <a:rPr lang="de-DE" sz="1800" dirty="0"/>
              <a:t>PIC </a:t>
            </a:r>
            <a:r>
              <a:rPr lang="de-DE" sz="1800" dirty="0" err="1"/>
              <a:t>solver</a:t>
            </a:r>
            <a:r>
              <a:rPr lang="de-DE" sz="1800" dirty="0"/>
              <a:t> </a:t>
            </a:r>
            <a:r>
              <a:rPr lang="de-DE" sz="1800" dirty="0" err="1"/>
              <a:t>with</a:t>
            </a:r>
            <a:r>
              <a:rPr lang="de-DE" sz="1800" dirty="0"/>
              <a:t> optional </a:t>
            </a:r>
            <a:r>
              <a:rPr lang="de-DE" sz="1800" dirty="0" err="1"/>
              <a:t>conducting</a:t>
            </a:r>
            <a:r>
              <a:rPr lang="de-DE" sz="1800" dirty="0"/>
              <a:t> </a:t>
            </a:r>
            <a:r>
              <a:rPr lang="de-DE" sz="1800" dirty="0" err="1">
                <a:solidFill>
                  <a:srgbClr val="3140FF"/>
                </a:solidFill>
              </a:rPr>
              <a:t>boundary</a:t>
            </a:r>
            <a:r>
              <a:rPr lang="de-DE" sz="1800" dirty="0">
                <a:solidFill>
                  <a:srgbClr val="3140FF"/>
                </a:solidFill>
              </a:rPr>
              <a:t> </a:t>
            </a:r>
            <a:r>
              <a:rPr lang="de-DE" sz="1800" dirty="0" err="1" smtClean="0">
                <a:solidFill>
                  <a:srgbClr val="3140FF"/>
                </a:solidFill>
              </a:rPr>
              <a:t>conditions</a:t>
            </a:r>
            <a:endParaRPr lang="de-DE" sz="1800" dirty="0" smtClean="0"/>
          </a:p>
          <a:p>
            <a:pPr lvl="1" eaLnBrk="1" hangingPunct="1">
              <a:lnSpc>
                <a:spcPct val="90000"/>
              </a:lnSpc>
              <a:buClr>
                <a:schemeClr val="tx1"/>
              </a:buClr>
            </a:pPr>
            <a:r>
              <a:rPr lang="de-DE" sz="1800" dirty="0">
                <a:solidFill>
                  <a:srgbClr val="0000FF"/>
                </a:solidFill>
              </a:rPr>
              <a:t>Uniform </a:t>
            </a:r>
            <a:r>
              <a:rPr lang="de-DE" sz="1800" dirty="0" err="1">
                <a:solidFill>
                  <a:srgbClr val="0000FF"/>
                </a:solidFill>
              </a:rPr>
              <a:t>or</a:t>
            </a:r>
            <a:r>
              <a:rPr lang="de-DE" sz="1800" dirty="0">
                <a:solidFill>
                  <a:srgbClr val="0000FF"/>
                </a:solidFill>
              </a:rPr>
              <a:t> 1-2 </a:t>
            </a:r>
            <a:r>
              <a:rPr lang="de-DE" sz="1800" dirty="0" err="1">
                <a:solidFill>
                  <a:srgbClr val="0000FF"/>
                </a:solidFill>
              </a:rPr>
              <a:t>stripes</a:t>
            </a:r>
            <a:r>
              <a:rPr lang="de-DE" sz="1800" dirty="0"/>
              <a:t> </a:t>
            </a:r>
            <a:r>
              <a:rPr lang="de-DE" sz="1800" dirty="0" err="1"/>
              <a:t>initial</a:t>
            </a:r>
            <a:r>
              <a:rPr lang="de-DE" sz="1800" dirty="0"/>
              <a:t> </a:t>
            </a:r>
            <a:r>
              <a:rPr lang="de-DE" sz="1800" dirty="0" err="1"/>
              <a:t>e-</a:t>
            </a:r>
            <a:r>
              <a:rPr lang="de-DE" sz="1800" dirty="0" err="1" smtClean="0"/>
              <a:t>distributions</a:t>
            </a:r>
            <a:endParaRPr lang="de-DE" sz="1800" dirty="0" smtClean="0"/>
          </a:p>
          <a:p>
            <a:pPr lvl="1" eaLnBrk="1" hangingPunct="1">
              <a:lnSpc>
                <a:spcPct val="90000"/>
              </a:lnSpc>
              <a:buClr>
                <a:schemeClr val="tx1"/>
              </a:buClr>
            </a:pPr>
            <a:r>
              <a:rPr lang="de-DE" sz="1800" dirty="0"/>
              <a:t>Kicks </a:t>
            </a:r>
            <a:r>
              <a:rPr lang="de-DE" sz="1800" dirty="0" err="1"/>
              <a:t>can</a:t>
            </a:r>
            <a:r>
              <a:rPr lang="de-DE" sz="1800" dirty="0"/>
              <a:t> </a:t>
            </a:r>
            <a:r>
              <a:rPr lang="de-DE" sz="1800" dirty="0" err="1"/>
              <a:t>be</a:t>
            </a:r>
            <a:r>
              <a:rPr lang="de-DE" sz="1800" dirty="0"/>
              <a:t> </a:t>
            </a:r>
            <a:r>
              <a:rPr lang="de-DE" sz="1800" dirty="0" err="1"/>
              <a:t>given</a:t>
            </a:r>
            <a:r>
              <a:rPr lang="de-DE" sz="1800" dirty="0"/>
              <a:t> at </a:t>
            </a:r>
            <a:r>
              <a:rPr lang="de-DE" sz="1800" dirty="0" err="1"/>
              <a:t>locations</a:t>
            </a:r>
            <a:r>
              <a:rPr lang="de-DE" sz="1800" dirty="0"/>
              <a:t> </a:t>
            </a:r>
            <a:r>
              <a:rPr lang="de-DE" sz="1800" dirty="0" err="1"/>
              <a:t>with</a:t>
            </a:r>
            <a:r>
              <a:rPr lang="de-DE" sz="1800" dirty="0"/>
              <a:t> </a:t>
            </a:r>
            <a:r>
              <a:rPr lang="de-DE" sz="1800" dirty="0">
                <a:solidFill>
                  <a:srgbClr val="3140FF"/>
                </a:solidFill>
              </a:rPr>
              <a:t>different </a:t>
            </a:r>
            <a:r>
              <a:rPr lang="de-DE" sz="1800" dirty="0" err="1">
                <a:solidFill>
                  <a:srgbClr val="3140FF"/>
                </a:solidFill>
              </a:rPr>
              <a:t>beta</a:t>
            </a:r>
            <a:r>
              <a:rPr lang="de-DE" sz="1800" dirty="0">
                <a:solidFill>
                  <a:srgbClr val="3140FF"/>
                </a:solidFill>
              </a:rPr>
              <a:t> </a:t>
            </a:r>
            <a:r>
              <a:rPr lang="de-DE" sz="1800" dirty="0" err="1">
                <a:solidFill>
                  <a:srgbClr val="3140FF"/>
                </a:solidFill>
              </a:rPr>
              <a:t>functions</a:t>
            </a:r>
            <a:r>
              <a:rPr lang="de-DE" sz="1800" dirty="0" smtClean="0">
                <a:solidFill>
                  <a:srgbClr val="3140FF"/>
                </a:solidFill>
              </a:rPr>
              <a:t> and different </a:t>
            </a:r>
            <a:r>
              <a:rPr lang="de-DE" sz="1800" dirty="0" err="1" smtClean="0">
                <a:solidFill>
                  <a:srgbClr val="3140FF"/>
                </a:solidFill>
              </a:rPr>
              <a:t>electron</a:t>
            </a:r>
            <a:r>
              <a:rPr lang="de-DE" sz="1800" dirty="0" smtClean="0">
                <a:solidFill>
                  <a:srgbClr val="3140FF"/>
                </a:solidFill>
              </a:rPr>
              <a:t> </a:t>
            </a:r>
            <a:r>
              <a:rPr lang="de-DE" sz="1800" dirty="0" err="1" smtClean="0">
                <a:solidFill>
                  <a:srgbClr val="3140FF"/>
                </a:solidFill>
              </a:rPr>
              <a:t>cloud</a:t>
            </a:r>
            <a:r>
              <a:rPr lang="de-DE" sz="1800" dirty="0" smtClean="0">
                <a:solidFill>
                  <a:srgbClr val="3140FF"/>
                </a:solidFill>
              </a:rPr>
              <a:t> </a:t>
            </a:r>
            <a:r>
              <a:rPr lang="de-DE" sz="1800" dirty="0" err="1" smtClean="0">
                <a:solidFill>
                  <a:srgbClr val="3140FF"/>
                </a:solidFill>
              </a:rPr>
              <a:t>initial</a:t>
            </a:r>
            <a:r>
              <a:rPr lang="de-DE" sz="1800" dirty="0" smtClean="0">
                <a:solidFill>
                  <a:srgbClr val="3140FF"/>
                </a:solidFill>
              </a:rPr>
              <a:t> </a:t>
            </a:r>
            <a:r>
              <a:rPr lang="de-DE" sz="1800" dirty="0" err="1" smtClean="0">
                <a:solidFill>
                  <a:srgbClr val="3140FF"/>
                </a:solidFill>
              </a:rPr>
              <a:t>distributions</a:t>
            </a:r>
            <a:r>
              <a:rPr lang="de-DE" sz="1800" dirty="0" smtClean="0">
                <a:solidFill>
                  <a:srgbClr val="3140FF"/>
                </a:solidFill>
              </a:rPr>
              <a:t> (</a:t>
            </a:r>
            <a:r>
              <a:rPr lang="de-DE" sz="1800" dirty="0" err="1" smtClean="0">
                <a:solidFill>
                  <a:srgbClr val="3140FF"/>
                </a:solidFill>
              </a:rPr>
              <a:t>densities</a:t>
            </a:r>
            <a:r>
              <a:rPr lang="de-DE" sz="1800" dirty="0" smtClean="0">
                <a:solidFill>
                  <a:srgbClr val="3140FF"/>
                </a:solidFill>
              </a:rPr>
              <a:t>)</a:t>
            </a:r>
          </a:p>
          <a:p>
            <a:pPr lvl="1" eaLnBrk="1" hangingPunct="1">
              <a:lnSpc>
                <a:spcPct val="90000"/>
              </a:lnSpc>
              <a:buClr>
                <a:schemeClr val="tx1"/>
              </a:buClr>
            </a:pPr>
            <a:r>
              <a:rPr lang="de-DE" sz="1800" dirty="0" err="1">
                <a:solidFill>
                  <a:srgbClr val="3140FF"/>
                </a:solidFill>
              </a:rPr>
              <a:t>Electrons</a:t>
            </a:r>
            <a:r>
              <a:rPr lang="de-DE" sz="1800" dirty="0"/>
              <a:t> </a:t>
            </a:r>
            <a:r>
              <a:rPr lang="de-DE" sz="1800" dirty="0" err="1"/>
              <a:t>can</a:t>
            </a:r>
            <a:r>
              <a:rPr lang="de-DE" sz="1800" dirty="0"/>
              <a:t> </a:t>
            </a:r>
            <a:r>
              <a:rPr lang="de-DE" sz="1800" dirty="0" err="1"/>
              <a:t>move</a:t>
            </a:r>
            <a:r>
              <a:rPr lang="de-DE" sz="1800" dirty="0"/>
              <a:t> in</a:t>
            </a:r>
            <a:r>
              <a:rPr lang="de-DE" sz="1800" dirty="0" smtClean="0"/>
              <a:t> </a:t>
            </a:r>
          </a:p>
          <a:p>
            <a:pPr lvl="2">
              <a:lnSpc>
                <a:spcPct val="90000"/>
              </a:lnSpc>
              <a:buClr>
                <a:schemeClr val="tx1"/>
              </a:buClr>
            </a:pPr>
            <a:r>
              <a:rPr lang="de-DE" sz="1400" dirty="0" err="1" smtClean="0"/>
              <a:t>field</a:t>
            </a:r>
            <a:r>
              <a:rPr lang="de-DE" sz="1400" dirty="0" smtClean="0"/>
              <a:t> </a:t>
            </a:r>
            <a:r>
              <a:rPr lang="de-DE" sz="1400" dirty="0" err="1"/>
              <a:t>free</a:t>
            </a:r>
            <a:r>
              <a:rPr lang="de-DE" sz="1400" dirty="0"/>
              <a:t> </a:t>
            </a:r>
            <a:r>
              <a:rPr lang="de-DE" sz="1400" dirty="0" err="1"/>
              <a:t>space</a:t>
            </a:r>
            <a:r>
              <a:rPr lang="de-DE" sz="1400" dirty="0" smtClean="0"/>
              <a:t> </a:t>
            </a:r>
          </a:p>
          <a:p>
            <a:pPr lvl="2">
              <a:lnSpc>
                <a:spcPct val="90000"/>
              </a:lnSpc>
              <a:buClr>
                <a:schemeClr val="tx1"/>
              </a:buClr>
            </a:pPr>
            <a:r>
              <a:rPr lang="de-DE" sz="1400" dirty="0" err="1" smtClean="0"/>
              <a:t>dipole</a:t>
            </a:r>
            <a:r>
              <a:rPr lang="de-DE" sz="1400" dirty="0" smtClean="0"/>
              <a:t> </a:t>
            </a:r>
          </a:p>
          <a:p>
            <a:pPr lvl="2">
              <a:lnSpc>
                <a:spcPct val="90000"/>
              </a:lnSpc>
              <a:buClr>
                <a:schemeClr val="tx1"/>
              </a:buClr>
            </a:pPr>
            <a:r>
              <a:rPr lang="de-DE" sz="1400" dirty="0" err="1" smtClean="0"/>
              <a:t>solenoid</a:t>
            </a:r>
            <a:r>
              <a:rPr lang="de-DE" sz="1400" dirty="0" smtClean="0"/>
              <a:t> </a:t>
            </a:r>
          </a:p>
          <a:p>
            <a:pPr lvl="2">
              <a:lnSpc>
                <a:spcPct val="90000"/>
              </a:lnSpc>
              <a:buClr>
                <a:schemeClr val="tx1"/>
              </a:buClr>
            </a:pPr>
            <a:r>
              <a:rPr lang="de-DE" sz="1400" dirty="0" err="1" smtClean="0"/>
              <a:t>combined</a:t>
            </a:r>
            <a:r>
              <a:rPr lang="de-DE" sz="1400" dirty="0" smtClean="0"/>
              <a:t> </a:t>
            </a:r>
            <a:r>
              <a:rPr lang="de-DE" sz="1400" dirty="0" err="1"/>
              <a:t>function</a:t>
            </a:r>
            <a:r>
              <a:rPr lang="de-DE" sz="1400" dirty="0"/>
              <a:t> </a:t>
            </a:r>
            <a:r>
              <a:rPr lang="de-DE" sz="1400" dirty="0" err="1" smtClean="0"/>
              <a:t>magnet</a:t>
            </a:r>
            <a:endParaRPr lang="de-DE" sz="1400" dirty="0" smtClean="0"/>
          </a:p>
          <a:p>
            <a:pPr lvl="1">
              <a:lnSpc>
                <a:spcPct val="90000"/>
              </a:lnSpc>
              <a:buClr>
                <a:schemeClr val="tx1"/>
              </a:buClr>
            </a:pPr>
            <a:r>
              <a:rPr lang="de-DE" sz="1800" dirty="0" err="1" smtClean="0"/>
              <a:t>The</a:t>
            </a:r>
            <a:r>
              <a:rPr lang="de-DE" sz="1800" dirty="0" smtClean="0"/>
              <a:t> </a:t>
            </a:r>
            <a:r>
              <a:rPr lang="de-DE" sz="1800" dirty="0" err="1" smtClean="0"/>
              <a:t>initial</a:t>
            </a:r>
            <a:r>
              <a:rPr lang="de-DE" sz="1800" dirty="0" smtClean="0"/>
              <a:t> </a:t>
            </a:r>
            <a:r>
              <a:rPr lang="de-DE" sz="1800" dirty="0" err="1" smtClean="0"/>
              <a:t>distribution</a:t>
            </a:r>
            <a:r>
              <a:rPr lang="de-DE" sz="1800" dirty="0" smtClean="0"/>
              <a:t> of </a:t>
            </a:r>
            <a:r>
              <a:rPr lang="de-DE" sz="1800" dirty="0" err="1" smtClean="0"/>
              <a:t>electrons</a:t>
            </a:r>
            <a:r>
              <a:rPr lang="de-DE" sz="1800" dirty="0" smtClean="0"/>
              <a:t> </a:t>
            </a:r>
            <a:r>
              <a:rPr lang="de-DE" sz="1800" dirty="0" err="1" smtClean="0"/>
              <a:t>can</a:t>
            </a:r>
            <a:r>
              <a:rPr lang="de-DE" sz="1800" dirty="0" smtClean="0"/>
              <a:t> </a:t>
            </a:r>
            <a:r>
              <a:rPr lang="de-DE" sz="1800" dirty="0" err="1" smtClean="0"/>
              <a:t>be</a:t>
            </a:r>
            <a:r>
              <a:rPr lang="de-DE" sz="1800" dirty="0" smtClean="0"/>
              <a:t> </a:t>
            </a:r>
            <a:r>
              <a:rPr lang="de-DE" sz="1800" dirty="0" err="1" smtClean="0"/>
              <a:t>optionally</a:t>
            </a:r>
            <a:r>
              <a:rPr lang="de-DE" sz="1800" dirty="0" smtClean="0"/>
              <a:t> </a:t>
            </a:r>
            <a:r>
              <a:rPr lang="de-DE" sz="1800" dirty="0" err="1" smtClean="0">
                <a:solidFill>
                  <a:srgbClr val="3366FF"/>
                </a:solidFill>
              </a:rPr>
              <a:t>loaded</a:t>
            </a:r>
            <a:r>
              <a:rPr lang="de-DE" sz="1800" dirty="0" smtClean="0">
                <a:solidFill>
                  <a:srgbClr val="3366FF"/>
                </a:solidFill>
              </a:rPr>
              <a:t> </a:t>
            </a:r>
            <a:r>
              <a:rPr lang="de-DE" sz="1800" dirty="0" err="1" smtClean="0">
                <a:solidFill>
                  <a:srgbClr val="3366FF"/>
                </a:solidFill>
              </a:rPr>
              <a:t>from</a:t>
            </a:r>
            <a:r>
              <a:rPr lang="de-DE" sz="1800" dirty="0" smtClean="0">
                <a:solidFill>
                  <a:srgbClr val="3366FF"/>
                </a:solidFill>
              </a:rPr>
              <a:t> </a:t>
            </a:r>
            <a:r>
              <a:rPr lang="de-DE" sz="1800" dirty="0" err="1" smtClean="0">
                <a:solidFill>
                  <a:srgbClr val="3366FF"/>
                </a:solidFill>
              </a:rPr>
              <a:t>the</a:t>
            </a:r>
            <a:r>
              <a:rPr lang="de-DE" sz="1800" dirty="0" smtClean="0">
                <a:solidFill>
                  <a:srgbClr val="3366FF"/>
                </a:solidFill>
              </a:rPr>
              <a:t> </a:t>
            </a:r>
            <a:r>
              <a:rPr lang="de-DE" sz="1800" dirty="0" err="1" smtClean="0">
                <a:solidFill>
                  <a:srgbClr val="3366FF"/>
                </a:solidFill>
              </a:rPr>
              <a:t>output</a:t>
            </a:r>
            <a:r>
              <a:rPr lang="de-DE" sz="1800" dirty="0" smtClean="0">
                <a:solidFill>
                  <a:srgbClr val="3366FF"/>
                </a:solidFill>
              </a:rPr>
              <a:t> of </a:t>
            </a:r>
            <a:r>
              <a:rPr lang="de-DE" sz="1800" dirty="0" err="1" smtClean="0">
                <a:solidFill>
                  <a:srgbClr val="3366FF"/>
                </a:solidFill>
              </a:rPr>
              <a:t>the</a:t>
            </a:r>
            <a:r>
              <a:rPr lang="de-DE" sz="1800" dirty="0" smtClean="0">
                <a:solidFill>
                  <a:srgbClr val="3366FF"/>
                </a:solidFill>
              </a:rPr>
              <a:t> ECLOUD </a:t>
            </a:r>
            <a:r>
              <a:rPr lang="de-DE" sz="1800" dirty="0" err="1" smtClean="0">
                <a:solidFill>
                  <a:srgbClr val="3366FF"/>
                </a:solidFill>
              </a:rPr>
              <a:t>code</a:t>
            </a:r>
            <a:r>
              <a:rPr lang="de-DE" sz="1800" dirty="0" smtClean="0"/>
              <a:t>, </a:t>
            </a:r>
            <a:r>
              <a:rPr lang="de-DE" sz="1800" dirty="0" err="1" smtClean="0"/>
              <a:t>which</a:t>
            </a:r>
            <a:r>
              <a:rPr lang="de-DE" sz="1800" dirty="0" smtClean="0"/>
              <a:t> </a:t>
            </a:r>
            <a:r>
              <a:rPr lang="de-DE" sz="1800" dirty="0" err="1" smtClean="0"/>
              <a:t>can</a:t>
            </a:r>
            <a:r>
              <a:rPr lang="de-DE" sz="1800" dirty="0" smtClean="0"/>
              <a:t> save </a:t>
            </a:r>
            <a:r>
              <a:rPr lang="de-DE" sz="1800" dirty="0" err="1" smtClean="0"/>
              <a:t>the</a:t>
            </a:r>
            <a:r>
              <a:rPr lang="de-DE" sz="1800" dirty="0" smtClean="0"/>
              <a:t> </a:t>
            </a:r>
            <a:r>
              <a:rPr lang="de-DE" sz="1800" dirty="0" err="1" smtClean="0"/>
              <a:t>exact</a:t>
            </a:r>
            <a:r>
              <a:rPr lang="de-DE" sz="1800" dirty="0" smtClean="0"/>
              <a:t> </a:t>
            </a:r>
            <a:r>
              <a:rPr lang="de-DE" sz="1800" dirty="0" err="1" smtClean="0"/>
              <a:t>electron</a:t>
            </a:r>
            <a:r>
              <a:rPr lang="de-DE" sz="1800" dirty="0" smtClean="0"/>
              <a:t> </a:t>
            </a:r>
            <a:r>
              <a:rPr lang="de-DE" sz="1800" dirty="0" err="1" smtClean="0"/>
              <a:t>distribution</a:t>
            </a:r>
            <a:r>
              <a:rPr lang="de-DE" sz="1800" dirty="0" smtClean="0"/>
              <a:t> at </a:t>
            </a:r>
            <a:r>
              <a:rPr lang="de-DE" sz="1800" dirty="0" err="1" smtClean="0"/>
              <a:t>saturation</a:t>
            </a:r>
            <a:r>
              <a:rPr lang="de-DE" sz="1800" dirty="0" smtClean="0"/>
              <a:t>, right </a:t>
            </a:r>
            <a:r>
              <a:rPr lang="de-DE" sz="1800" dirty="0" err="1" smtClean="0"/>
              <a:t>before</a:t>
            </a:r>
            <a:r>
              <a:rPr lang="de-DE" sz="1800" dirty="0" smtClean="0"/>
              <a:t> </a:t>
            </a:r>
            <a:r>
              <a:rPr lang="de-DE" sz="1800" dirty="0" err="1" smtClean="0"/>
              <a:t>the</a:t>
            </a:r>
            <a:r>
              <a:rPr lang="de-DE" sz="1800" dirty="0" smtClean="0"/>
              <a:t> </a:t>
            </a:r>
            <a:r>
              <a:rPr lang="de-DE" sz="1800" dirty="0" err="1" smtClean="0"/>
              <a:t>bunch</a:t>
            </a:r>
            <a:r>
              <a:rPr lang="de-DE" sz="1800" dirty="0" smtClean="0"/>
              <a:t> </a:t>
            </a:r>
            <a:r>
              <a:rPr lang="de-DE" sz="1800" dirty="0" err="1" smtClean="0"/>
              <a:t>passage</a:t>
            </a:r>
            <a:r>
              <a:rPr lang="de-DE" sz="1800" dirty="0" smtClean="0"/>
              <a:t> </a:t>
            </a:r>
            <a:endParaRPr lang="de-DE" sz="1800" dirty="0"/>
          </a:p>
        </p:txBody>
      </p:sp>
      <p:sp>
        <p:nvSpPr>
          <p:cNvPr id="7" name="Rectangle 2"/>
          <p:cNvSpPr>
            <a:spLocks noGrp="1" noChangeArrowheads="1"/>
          </p:cNvSpPr>
          <p:nvPr>
            <p:ph type="title"/>
          </p:nvPr>
        </p:nvSpPr>
        <p:spPr>
          <a:xfrm>
            <a:off x="1600200" y="762000"/>
            <a:ext cx="6705600" cy="914400"/>
          </a:xfrm>
        </p:spPr>
        <p:txBody>
          <a:bodyPr/>
          <a:lstStyle/>
          <a:p>
            <a:pPr eaLnBrk="1" hangingPunct="1"/>
            <a:r>
              <a:rPr lang="de-DE" sz="2400" dirty="0" smtClean="0">
                <a:latin typeface="New York" charset="0"/>
              </a:rPr>
              <a:t>Features </a:t>
            </a:r>
            <a:r>
              <a:rPr lang="de-DE" sz="2400" dirty="0" err="1" smtClean="0">
                <a:latin typeface="New York" charset="0"/>
              </a:rPr>
              <a:t>included</a:t>
            </a:r>
            <a:r>
              <a:rPr lang="de-DE" sz="2400" dirty="0" smtClean="0">
                <a:latin typeface="New York" charset="0"/>
              </a:rPr>
              <a:t> in </a:t>
            </a:r>
            <a:r>
              <a:rPr lang="de-DE" sz="2400" dirty="0" err="1">
                <a:latin typeface="New York" charset="0"/>
              </a:rPr>
              <a:t>the</a:t>
            </a:r>
            <a:r>
              <a:rPr lang="de-DE" sz="2400" dirty="0">
                <a:latin typeface="New York" charset="0"/>
              </a:rPr>
              <a:t> HEADTAIL </a:t>
            </a:r>
            <a:r>
              <a:rPr lang="de-DE" sz="2400" dirty="0" err="1">
                <a:latin typeface="New York" charset="0"/>
              </a:rPr>
              <a:t>model</a:t>
            </a:r>
            <a:r>
              <a:rPr lang="de-DE" sz="2400" dirty="0" smtClean="0">
                <a:latin typeface="New York" charset="0"/>
              </a:rPr>
              <a:t> (II)</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Slide Number Placeholder 3"/>
          <p:cNvSpPr>
            <a:spLocks noGrp="1"/>
          </p:cNvSpPr>
          <p:nvPr>
            <p:ph type="sldNum" sz="quarter" idx="12"/>
          </p:nvPr>
        </p:nvSpPr>
        <p:spPr>
          <a:noFill/>
        </p:spPr>
        <p:txBody>
          <a:bodyPr/>
          <a:lstStyle/>
          <a:p>
            <a:fld id="{874F4180-0BF4-1149-AD7D-6BDCE8B134DB}" type="slidenum">
              <a:rPr lang="de-DE" smtClean="0">
                <a:latin typeface="Times" pitchFamily="-65" charset="0"/>
              </a:rPr>
              <a:pPr/>
              <a:t>22</a:t>
            </a:fld>
            <a:endParaRPr lang="de-DE" dirty="0" smtClean="0">
              <a:latin typeface="Times" pitchFamily="-65" charset="0"/>
            </a:endParaRPr>
          </a:p>
        </p:txBody>
      </p:sp>
      <p:sp>
        <p:nvSpPr>
          <p:cNvPr id="28677" name="Text Box 2"/>
          <p:cNvSpPr txBox="1">
            <a:spLocks noChangeArrowheads="1"/>
          </p:cNvSpPr>
          <p:nvPr/>
        </p:nvSpPr>
        <p:spPr bwMode="auto">
          <a:xfrm>
            <a:off x="1653193" y="737810"/>
            <a:ext cx="5943600" cy="400110"/>
          </a:xfrm>
          <a:prstGeom prst="rect">
            <a:avLst/>
          </a:prstGeom>
          <a:noFill/>
          <a:ln w="9525">
            <a:noFill/>
            <a:miter lim="800000"/>
            <a:headEnd/>
            <a:tailEnd/>
          </a:ln>
        </p:spPr>
        <p:txBody>
          <a:bodyPr>
            <a:prstTxWarp prst="textNoShape">
              <a:avLst/>
            </a:prstTxWarp>
            <a:spAutoFit/>
          </a:bodyPr>
          <a:lstStyle/>
          <a:p>
            <a:pPr algn="ctr">
              <a:spcBef>
                <a:spcPct val="50000"/>
              </a:spcBef>
            </a:pPr>
            <a:r>
              <a:rPr lang="de-DE" sz="2000" b="1" dirty="0" err="1" smtClean="0">
                <a:latin typeface="New York" charset="0"/>
              </a:rPr>
              <a:t>Quasi</a:t>
            </a:r>
            <a:r>
              <a:rPr lang="de-DE" sz="2000" b="1" dirty="0" err="1">
                <a:latin typeface="New York" charset="0"/>
              </a:rPr>
              <a:t>-selfconsistent</a:t>
            </a:r>
            <a:r>
              <a:rPr lang="de-DE" sz="2000" b="1" dirty="0">
                <a:latin typeface="New York" charset="0"/>
              </a:rPr>
              <a:t> </a:t>
            </a:r>
            <a:r>
              <a:rPr lang="de-DE" sz="2000" b="1" dirty="0" err="1">
                <a:latin typeface="New York" charset="0"/>
              </a:rPr>
              <a:t>model</a:t>
            </a:r>
            <a:r>
              <a:rPr lang="de-DE" sz="2000" b="1" dirty="0">
                <a:latin typeface="New York" charset="0"/>
              </a:rPr>
              <a:t> of </a:t>
            </a:r>
            <a:r>
              <a:rPr lang="de-DE" sz="2000" b="1" dirty="0" err="1">
                <a:latin typeface="New York" charset="0"/>
              </a:rPr>
              <a:t>electron</a:t>
            </a:r>
            <a:r>
              <a:rPr lang="de-DE" sz="2000" b="1" dirty="0">
                <a:latin typeface="New York" charset="0"/>
              </a:rPr>
              <a:t> </a:t>
            </a:r>
            <a:r>
              <a:rPr lang="de-DE" sz="2000" b="1" dirty="0" err="1">
                <a:latin typeface="New York" charset="0"/>
              </a:rPr>
              <a:t>cloud</a:t>
            </a:r>
            <a:endParaRPr lang="de-DE" sz="2000" b="1" dirty="0">
              <a:latin typeface="New York" charset="0"/>
            </a:endParaRPr>
          </a:p>
        </p:txBody>
      </p:sp>
      <p:sp>
        <p:nvSpPr>
          <p:cNvPr id="28678" name="Text Box 3"/>
          <p:cNvSpPr txBox="1">
            <a:spLocks noChangeArrowheads="1"/>
          </p:cNvSpPr>
          <p:nvPr/>
        </p:nvSpPr>
        <p:spPr bwMode="auto">
          <a:xfrm>
            <a:off x="687010" y="1403048"/>
            <a:ext cx="7848600" cy="754063"/>
          </a:xfrm>
          <a:prstGeom prst="rect">
            <a:avLst/>
          </a:prstGeom>
          <a:noFill/>
          <a:ln w="9525">
            <a:noFill/>
            <a:miter lim="800000"/>
            <a:headEnd/>
            <a:tailEnd/>
          </a:ln>
        </p:spPr>
        <p:txBody>
          <a:bodyPr>
            <a:prstTxWarp prst="textNoShape">
              <a:avLst/>
            </a:prstTxWarp>
            <a:spAutoFit/>
          </a:bodyPr>
          <a:lstStyle/>
          <a:p>
            <a:pPr>
              <a:lnSpc>
                <a:spcPct val="80000"/>
              </a:lnSpc>
              <a:spcBef>
                <a:spcPct val="50000"/>
              </a:spcBef>
            </a:pPr>
            <a:r>
              <a:rPr lang="de-DE" sz="1500" dirty="0">
                <a:sym typeface="Symbol" pitchFamily="-65" charset="2"/>
              </a:rPr>
              <a:t> </a:t>
            </a:r>
            <a:r>
              <a:rPr lang="de-DE" sz="1500" dirty="0" err="1"/>
              <a:t>Electron</a:t>
            </a:r>
            <a:r>
              <a:rPr lang="de-DE" sz="1500" dirty="0"/>
              <a:t> </a:t>
            </a:r>
            <a:r>
              <a:rPr lang="de-DE" sz="1500" dirty="0" err="1"/>
              <a:t>distribution</a:t>
            </a:r>
            <a:r>
              <a:rPr lang="de-DE" sz="1500" dirty="0"/>
              <a:t> </a:t>
            </a:r>
            <a:r>
              <a:rPr lang="de-DE" sz="1500" dirty="0" err="1"/>
              <a:t>used</a:t>
            </a:r>
            <a:r>
              <a:rPr lang="de-DE" sz="1500" dirty="0"/>
              <a:t> in </a:t>
            </a:r>
            <a:r>
              <a:rPr lang="de-DE" sz="1500" dirty="0">
                <a:solidFill>
                  <a:srgbClr val="3140FF"/>
                </a:solidFill>
              </a:rPr>
              <a:t>HEADTAIL</a:t>
            </a:r>
            <a:r>
              <a:rPr lang="de-DE" sz="1500" dirty="0"/>
              <a:t> </a:t>
            </a:r>
            <a:r>
              <a:rPr lang="de-DE" sz="1500" dirty="0" err="1"/>
              <a:t>generally</a:t>
            </a:r>
            <a:r>
              <a:rPr lang="de-DE" sz="1500" dirty="0"/>
              <a:t> was uniform in </a:t>
            </a:r>
            <a:r>
              <a:rPr lang="de-DE" sz="1500" dirty="0" err="1"/>
              <a:t>the</a:t>
            </a:r>
            <a:r>
              <a:rPr lang="de-DE" sz="1500" dirty="0"/>
              <a:t> </a:t>
            </a:r>
            <a:r>
              <a:rPr lang="de-DE" sz="1500" dirty="0" err="1"/>
              <a:t>beam</a:t>
            </a:r>
            <a:r>
              <a:rPr lang="de-DE" sz="1500" dirty="0"/>
              <a:t> </a:t>
            </a:r>
            <a:r>
              <a:rPr lang="de-DE" sz="1500" dirty="0" err="1"/>
              <a:t>pipe</a:t>
            </a:r>
            <a:r>
              <a:rPr lang="de-DE" sz="1500" dirty="0"/>
              <a:t> </a:t>
            </a:r>
          </a:p>
          <a:p>
            <a:pPr>
              <a:lnSpc>
                <a:spcPct val="80000"/>
              </a:lnSpc>
              <a:spcBef>
                <a:spcPct val="50000"/>
              </a:spcBef>
            </a:pPr>
            <a:r>
              <a:rPr lang="de-DE" sz="1500" dirty="0">
                <a:sym typeface="Symbol" pitchFamily="-65" charset="2"/>
              </a:rPr>
              <a:t>  Model </a:t>
            </a:r>
            <a:r>
              <a:rPr lang="de-DE" sz="1500" dirty="0" err="1">
                <a:sym typeface="Symbol" pitchFamily="-65" charset="2"/>
              </a:rPr>
              <a:t>can</a:t>
            </a:r>
            <a:r>
              <a:rPr lang="de-DE" sz="1500" dirty="0">
                <a:sym typeface="Symbol" pitchFamily="-65" charset="2"/>
              </a:rPr>
              <a:t> </a:t>
            </a:r>
            <a:r>
              <a:rPr lang="de-DE" sz="1500" dirty="0" err="1">
                <a:sym typeface="Symbol" pitchFamily="-65" charset="2"/>
              </a:rPr>
              <a:t>be</a:t>
            </a:r>
            <a:r>
              <a:rPr lang="de-DE" sz="1500" dirty="0">
                <a:sym typeface="Symbol" pitchFamily="-65" charset="2"/>
              </a:rPr>
              <a:t> </a:t>
            </a:r>
            <a:r>
              <a:rPr lang="de-DE" sz="1500" dirty="0" err="1">
                <a:sym typeface="Symbol" pitchFamily="-65" charset="2"/>
              </a:rPr>
              <a:t>improved</a:t>
            </a:r>
            <a:r>
              <a:rPr lang="de-DE" sz="1500" dirty="0">
                <a:sym typeface="Symbol" pitchFamily="-65" charset="2"/>
              </a:rPr>
              <a:t> </a:t>
            </a:r>
            <a:r>
              <a:rPr lang="de-DE" sz="1500" dirty="0" err="1">
                <a:sym typeface="Symbol" pitchFamily="-65" charset="2"/>
              </a:rPr>
              <a:t>by</a:t>
            </a:r>
            <a:r>
              <a:rPr lang="de-DE" sz="1500" dirty="0">
                <a:sym typeface="Symbol" pitchFamily="-65" charset="2"/>
              </a:rPr>
              <a:t> </a:t>
            </a:r>
            <a:r>
              <a:rPr lang="de-DE" sz="1500" dirty="0" err="1">
                <a:sym typeface="Symbol" pitchFamily="-65" charset="2"/>
              </a:rPr>
              <a:t>using</a:t>
            </a:r>
            <a:r>
              <a:rPr lang="de-DE" sz="1500" dirty="0">
                <a:sym typeface="Symbol" pitchFamily="-65" charset="2"/>
              </a:rPr>
              <a:t> as an </a:t>
            </a:r>
            <a:r>
              <a:rPr lang="de-DE" sz="1500" dirty="0" err="1">
                <a:sym typeface="Symbol" pitchFamily="-65" charset="2"/>
              </a:rPr>
              <a:t>input</a:t>
            </a:r>
            <a:r>
              <a:rPr lang="de-DE" sz="1500" dirty="0">
                <a:sym typeface="Symbol" pitchFamily="-65" charset="2"/>
              </a:rPr>
              <a:t> </a:t>
            </a:r>
            <a:r>
              <a:rPr lang="de-DE" sz="1500" dirty="0" err="1">
                <a:solidFill>
                  <a:srgbClr val="FF3538"/>
                </a:solidFill>
                <a:sym typeface="Symbol" pitchFamily="-65" charset="2"/>
              </a:rPr>
              <a:t>the</a:t>
            </a:r>
            <a:r>
              <a:rPr lang="de-DE" sz="1500" dirty="0">
                <a:solidFill>
                  <a:srgbClr val="FF3538"/>
                </a:solidFill>
                <a:sym typeface="Symbol" pitchFamily="-65" charset="2"/>
              </a:rPr>
              <a:t> </a:t>
            </a:r>
            <a:r>
              <a:rPr lang="de-DE" sz="1500" dirty="0" err="1">
                <a:solidFill>
                  <a:srgbClr val="FF3538"/>
                </a:solidFill>
                <a:sym typeface="Symbol" pitchFamily="-65" charset="2"/>
              </a:rPr>
              <a:t>distribution</a:t>
            </a:r>
            <a:r>
              <a:rPr lang="de-DE" sz="1500" dirty="0">
                <a:solidFill>
                  <a:srgbClr val="FF3538"/>
                </a:solidFill>
                <a:sym typeface="Symbol" pitchFamily="-65" charset="2"/>
              </a:rPr>
              <a:t> of </a:t>
            </a:r>
            <a:r>
              <a:rPr lang="de-DE" sz="1500" dirty="0" err="1">
                <a:solidFill>
                  <a:srgbClr val="FF3538"/>
                </a:solidFill>
                <a:sym typeface="Symbol" pitchFamily="-65" charset="2"/>
              </a:rPr>
              <a:t>electrons</a:t>
            </a:r>
            <a:r>
              <a:rPr lang="de-DE" sz="1500" dirty="0">
                <a:solidFill>
                  <a:srgbClr val="FF3538"/>
                </a:solidFill>
                <a:sym typeface="Symbol" pitchFamily="-65" charset="2"/>
              </a:rPr>
              <a:t> at </a:t>
            </a:r>
            <a:r>
              <a:rPr lang="de-DE" sz="1500" dirty="0" err="1">
                <a:solidFill>
                  <a:srgbClr val="FF3538"/>
                </a:solidFill>
                <a:sym typeface="Symbol" pitchFamily="-65" charset="2"/>
              </a:rPr>
              <a:t>the</a:t>
            </a:r>
            <a:r>
              <a:rPr lang="de-DE" sz="1500" dirty="0">
                <a:solidFill>
                  <a:srgbClr val="FF3538"/>
                </a:solidFill>
                <a:sym typeface="Symbol" pitchFamily="-65" charset="2"/>
              </a:rPr>
              <a:t> </a:t>
            </a:r>
            <a:r>
              <a:rPr lang="de-DE" sz="1500" dirty="0" err="1">
                <a:solidFill>
                  <a:srgbClr val="FF3538"/>
                </a:solidFill>
                <a:sym typeface="Symbol" pitchFamily="-65" charset="2"/>
              </a:rPr>
              <a:t>beginning</a:t>
            </a:r>
            <a:r>
              <a:rPr lang="de-DE" sz="1500" dirty="0">
                <a:solidFill>
                  <a:srgbClr val="FF3538"/>
                </a:solidFill>
                <a:sym typeface="Symbol" pitchFamily="-65" charset="2"/>
              </a:rPr>
              <a:t> of a </a:t>
            </a:r>
            <a:r>
              <a:rPr lang="de-DE" sz="1500" dirty="0" err="1">
                <a:solidFill>
                  <a:srgbClr val="FF3538"/>
                </a:solidFill>
                <a:sym typeface="Symbol" pitchFamily="-65" charset="2"/>
              </a:rPr>
              <a:t>bunch</a:t>
            </a:r>
            <a:r>
              <a:rPr lang="de-DE" sz="1500" dirty="0">
                <a:solidFill>
                  <a:srgbClr val="FF3538"/>
                </a:solidFill>
                <a:sym typeface="Symbol" pitchFamily="-65" charset="2"/>
              </a:rPr>
              <a:t> </a:t>
            </a:r>
            <a:r>
              <a:rPr lang="de-DE" sz="1500" dirty="0" err="1">
                <a:solidFill>
                  <a:srgbClr val="FF3538"/>
                </a:solidFill>
                <a:sym typeface="Symbol" pitchFamily="-65" charset="2"/>
              </a:rPr>
              <a:t>passage</a:t>
            </a:r>
            <a:r>
              <a:rPr lang="de-DE" sz="1500" dirty="0">
                <a:sym typeface="Symbol" pitchFamily="-65" charset="2"/>
              </a:rPr>
              <a:t>, as </a:t>
            </a:r>
            <a:r>
              <a:rPr lang="de-DE" sz="1500" dirty="0" err="1">
                <a:sym typeface="Symbol" pitchFamily="-65" charset="2"/>
              </a:rPr>
              <a:t>it</a:t>
            </a:r>
            <a:r>
              <a:rPr lang="de-DE" sz="1500" dirty="0">
                <a:sym typeface="Symbol" pitchFamily="-65" charset="2"/>
              </a:rPr>
              <a:t> </a:t>
            </a:r>
            <a:r>
              <a:rPr lang="de-DE" sz="1500" dirty="0" err="1">
                <a:sym typeface="Symbol" pitchFamily="-65" charset="2"/>
              </a:rPr>
              <a:t>comes</a:t>
            </a:r>
            <a:r>
              <a:rPr lang="de-DE" sz="1500" dirty="0">
                <a:sym typeface="Symbol" pitchFamily="-65" charset="2"/>
              </a:rPr>
              <a:t> out of </a:t>
            </a:r>
            <a:r>
              <a:rPr lang="de-DE" sz="1500" dirty="0" err="1">
                <a:sym typeface="Symbol" pitchFamily="-65" charset="2"/>
              </a:rPr>
              <a:t>the</a:t>
            </a:r>
            <a:r>
              <a:rPr lang="de-DE" sz="1500" dirty="0">
                <a:sym typeface="Symbol" pitchFamily="-65" charset="2"/>
              </a:rPr>
              <a:t> </a:t>
            </a:r>
            <a:r>
              <a:rPr lang="de-DE" sz="1500" dirty="0" err="1">
                <a:sym typeface="Symbol" pitchFamily="-65" charset="2"/>
              </a:rPr>
              <a:t>build</a:t>
            </a:r>
            <a:r>
              <a:rPr lang="de-DE" sz="1500" dirty="0">
                <a:sym typeface="Symbol" pitchFamily="-65" charset="2"/>
              </a:rPr>
              <a:t> up</a:t>
            </a:r>
            <a:r>
              <a:rPr lang="de-DE" sz="1500" dirty="0">
                <a:solidFill>
                  <a:srgbClr val="0000FF"/>
                </a:solidFill>
                <a:sym typeface="Symbol" pitchFamily="-65" charset="2"/>
              </a:rPr>
              <a:t> ECLOUD </a:t>
            </a:r>
            <a:r>
              <a:rPr lang="de-DE" sz="1500" dirty="0" err="1">
                <a:sym typeface="Symbol" pitchFamily="-65" charset="2"/>
              </a:rPr>
              <a:t>code</a:t>
            </a:r>
            <a:endParaRPr lang="de-DE" sz="1500" b="1" dirty="0">
              <a:sym typeface="Symbol" pitchFamily="-65" charset="2"/>
            </a:endParaRPr>
          </a:p>
        </p:txBody>
      </p:sp>
      <p:grpSp>
        <p:nvGrpSpPr>
          <p:cNvPr id="2" name="Group 12"/>
          <p:cNvGrpSpPr>
            <a:grpSpLocks/>
          </p:cNvGrpSpPr>
          <p:nvPr/>
        </p:nvGrpSpPr>
        <p:grpSpPr bwMode="auto">
          <a:xfrm>
            <a:off x="228600" y="3276600"/>
            <a:ext cx="4418013" cy="2787650"/>
            <a:chOff x="1352" y="2208"/>
            <a:chExt cx="2783" cy="1756"/>
          </a:xfrm>
        </p:grpSpPr>
        <p:pic>
          <p:nvPicPr>
            <p:cNvPr id="28694" name="Picture 4" descr="el_distr.pdf                                                   00261225Macintosh HD                   BC25E8C6:"/>
            <p:cNvPicPr>
              <a:picLocks noChangeAspect="1" noChangeArrowheads="1"/>
            </p:cNvPicPr>
            <p:nvPr/>
          </p:nvPicPr>
          <p:blipFill>
            <a:blip r:embed="rId2">
              <a:lum bright="-46000" contrast="66000"/>
            </a:blip>
            <a:srcRect l="6364" t="8223" r="4546" b="8223"/>
            <a:stretch>
              <a:fillRect/>
            </a:stretch>
          </p:blipFill>
          <p:spPr bwMode="auto">
            <a:xfrm>
              <a:off x="1546" y="2208"/>
              <a:ext cx="2420" cy="1756"/>
            </a:xfrm>
            <a:prstGeom prst="rect">
              <a:avLst/>
            </a:prstGeom>
            <a:noFill/>
            <a:ln w="9525">
              <a:noFill/>
              <a:miter lim="800000"/>
              <a:headEnd/>
              <a:tailEnd/>
            </a:ln>
          </p:spPr>
        </p:pic>
        <p:sp>
          <p:nvSpPr>
            <p:cNvPr id="28695" name="Rectangle 5"/>
            <p:cNvSpPr>
              <a:spLocks noChangeArrowheads="1"/>
            </p:cNvSpPr>
            <p:nvPr/>
          </p:nvSpPr>
          <p:spPr bwMode="auto">
            <a:xfrm>
              <a:off x="1536" y="2607"/>
              <a:ext cx="2592" cy="810"/>
            </a:xfrm>
            <a:prstGeom prst="rect">
              <a:avLst/>
            </a:prstGeom>
            <a:noFill/>
            <a:ln w="28575">
              <a:solidFill>
                <a:srgbClr val="0000FF"/>
              </a:solidFill>
              <a:miter lim="800000"/>
              <a:headEnd/>
              <a:tailEnd/>
            </a:ln>
          </p:spPr>
          <p:txBody>
            <a:bodyPr wrap="none" anchor="ctr">
              <a:prstTxWarp prst="textNoShape">
                <a:avLst/>
              </a:prstTxWarp>
            </a:bodyPr>
            <a:lstStyle/>
            <a:p>
              <a:endParaRPr lang="en-US"/>
            </a:p>
          </p:txBody>
        </p:sp>
        <p:sp>
          <p:nvSpPr>
            <p:cNvPr id="28696" name="Text Box 6"/>
            <p:cNvSpPr txBox="1">
              <a:spLocks noChangeArrowheads="1"/>
            </p:cNvSpPr>
            <p:nvPr/>
          </p:nvSpPr>
          <p:spPr bwMode="auto">
            <a:xfrm>
              <a:off x="3504" y="2640"/>
              <a:ext cx="631" cy="202"/>
            </a:xfrm>
            <a:prstGeom prst="rect">
              <a:avLst/>
            </a:prstGeom>
            <a:noFill/>
            <a:ln w="9525">
              <a:noFill/>
              <a:miter lim="800000"/>
              <a:headEnd/>
              <a:tailEnd/>
            </a:ln>
          </p:spPr>
          <p:txBody>
            <a:bodyPr wrap="none">
              <a:prstTxWarp prst="textNoShape">
                <a:avLst/>
              </a:prstTxWarp>
              <a:spAutoFit/>
            </a:bodyPr>
            <a:lstStyle/>
            <a:p>
              <a:r>
                <a:rPr lang="de-DE" sz="1500">
                  <a:solidFill>
                    <a:srgbClr val="0000FF"/>
                  </a:solidFill>
                </a:rPr>
                <a:t>Beam pipe</a:t>
              </a:r>
            </a:p>
          </p:txBody>
        </p:sp>
        <p:sp>
          <p:nvSpPr>
            <p:cNvPr id="28697" name="Text Box 7"/>
            <p:cNvSpPr txBox="1">
              <a:spLocks noChangeArrowheads="1"/>
            </p:cNvSpPr>
            <p:nvPr/>
          </p:nvSpPr>
          <p:spPr bwMode="auto">
            <a:xfrm>
              <a:off x="3926" y="3374"/>
              <a:ext cx="176" cy="202"/>
            </a:xfrm>
            <a:prstGeom prst="rect">
              <a:avLst/>
            </a:prstGeom>
            <a:noFill/>
            <a:ln w="9525">
              <a:noFill/>
              <a:miter lim="800000"/>
              <a:headEnd/>
              <a:tailEnd/>
            </a:ln>
          </p:spPr>
          <p:txBody>
            <a:bodyPr wrap="none">
              <a:prstTxWarp prst="textNoShape">
                <a:avLst/>
              </a:prstTxWarp>
              <a:spAutoFit/>
            </a:bodyPr>
            <a:lstStyle/>
            <a:p>
              <a:r>
                <a:rPr lang="de-DE" sz="1500">
                  <a:solidFill>
                    <a:srgbClr val="0000FF"/>
                  </a:solidFill>
                </a:rPr>
                <a:t>x</a:t>
              </a:r>
            </a:p>
          </p:txBody>
        </p:sp>
        <p:sp>
          <p:nvSpPr>
            <p:cNvPr id="28698" name="Text Box 8"/>
            <p:cNvSpPr txBox="1">
              <a:spLocks noChangeArrowheads="1"/>
            </p:cNvSpPr>
            <p:nvPr/>
          </p:nvSpPr>
          <p:spPr bwMode="auto">
            <a:xfrm>
              <a:off x="1352" y="2583"/>
              <a:ext cx="176" cy="202"/>
            </a:xfrm>
            <a:prstGeom prst="rect">
              <a:avLst/>
            </a:prstGeom>
            <a:noFill/>
            <a:ln w="9525">
              <a:noFill/>
              <a:miter lim="800000"/>
              <a:headEnd/>
              <a:tailEnd/>
            </a:ln>
          </p:spPr>
          <p:txBody>
            <a:bodyPr wrap="none">
              <a:prstTxWarp prst="textNoShape">
                <a:avLst/>
              </a:prstTxWarp>
              <a:spAutoFit/>
            </a:bodyPr>
            <a:lstStyle/>
            <a:p>
              <a:r>
                <a:rPr lang="de-DE" sz="1500">
                  <a:solidFill>
                    <a:srgbClr val="0000FF"/>
                  </a:solidFill>
                </a:rPr>
                <a:t>y</a:t>
              </a:r>
              <a:endParaRPr lang="de-DE"/>
            </a:p>
          </p:txBody>
        </p:sp>
      </p:grpSp>
      <p:grpSp>
        <p:nvGrpSpPr>
          <p:cNvPr id="3" name="Group 13"/>
          <p:cNvGrpSpPr>
            <a:grpSpLocks/>
          </p:cNvGrpSpPr>
          <p:nvPr/>
        </p:nvGrpSpPr>
        <p:grpSpPr bwMode="auto">
          <a:xfrm>
            <a:off x="5334000" y="2438400"/>
            <a:ext cx="3435350" cy="1981200"/>
            <a:chOff x="480" y="1392"/>
            <a:chExt cx="2164" cy="1248"/>
          </a:xfrm>
        </p:grpSpPr>
        <p:pic>
          <p:nvPicPr>
            <p:cNvPr id="28682" name="Picture 14" descr="&#10;e-density.pdf                                                  00274BB8Macintosh HD                   BC25E8C6:"/>
            <p:cNvPicPr>
              <a:picLocks noChangeArrowheads="1"/>
            </p:cNvPicPr>
            <p:nvPr/>
          </p:nvPicPr>
          <p:blipFill>
            <a:blip r:embed="rId3">
              <a:lum bright="-46000" contrast="64000"/>
            </a:blip>
            <a:srcRect l="5455" t="7048" r="5455" b="7048"/>
            <a:stretch>
              <a:fillRect/>
            </a:stretch>
          </p:blipFill>
          <p:spPr bwMode="auto">
            <a:xfrm>
              <a:off x="480" y="1488"/>
              <a:ext cx="1889" cy="1152"/>
            </a:xfrm>
            <a:prstGeom prst="rect">
              <a:avLst/>
            </a:prstGeom>
            <a:noFill/>
            <a:ln w="9525">
              <a:noFill/>
              <a:miter lim="800000"/>
              <a:headEnd/>
              <a:tailEnd/>
            </a:ln>
          </p:spPr>
        </p:pic>
        <p:sp>
          <p:nvSpPr>
            <p:cNvPr id="28683" name="Freeform 15"/>
            <p:cNvSpPr>
              <a:spLocks/>
            </p:cNvSpPr>
            <p:nvPr/>
          </p:nvSpPr>
          <p:spPr bwMode="auto">
            <a:xfrm>
              <a:off x="1056" y="1745"/>
              <a:ext cx="96" cy="720"/>
            </a:xfrm>
            <a:custGeom>
              <a:avLst/>
              <a:gdLst>
                <a:gd name="T0" fmla="*/ 0 w 336"/>
                <a:gd name="T1" fmla="*/ 753 h 688"/>
                <a:gd name="T2" fmla="*/ 4 w 336"/>
                <a:gd name="T3" fmla="*/ 228 h 688"/>
                <a:gd name="T4" fmla="*/ 12 w 336"/>
                <a:gd name="T5" fmla="*/ 18 h 688"/>
                <a:gd name="T6" fmla="*/ 20 w 336"/>
                <a:gd name="T7" fmla="*/ 122 h 688"/>
                <a:gd name="T8" fmla="*/ 23 w 336"/>
                <a:gd name="T9" fmla="*/ 333 h 688"/>
                <a:gd name="T10" fmla="*/ 27 w 336"/>
                <a:gd name="T11" fmla="*/ 753 h 688"/>
                <a:gd name="T12" fmla="*/ 0 60000 65536"/>
                <a:gd name="T13" fmla="*/ 0 60000 65536"/>
                <a:gd name="T14" fmla="*/ 0 60000 65536"/>
                <a:gd name="T15" fmla="*/ 0 60000 65536"/>
                <a:gd name="T16" fmla="*/ 0 60000 65536"/>
                <a:gd name="T17" fmla="*/ 0 60000 65536"/>
                <a:gd name="T18" fmla="*/ 0 w 336"/>
                <a:gd name="T19" fmla="*/ 0 h 688"/>
                <a:gd name="T20" fmla="*/ 336 w 336"/>
                <a:gd name="T21" fmla="*/ 688 h 688"/>
              </a:gdLst>
              <a:ahLst/>
              <a:cxnLst>
                <a:cxn ang="T12">
                  <a:pos x="T0" y="T1"/>
                </a:cxn>
                <a:cxn ang="T13">
                  <a:pos x="T2" y="T3"/>
                </a:cxn>
                <a:cxn ang="T14">
                  <a:pos x="T4" y="T5"/>
                </a:cxn>
                <a:cxn ang="T15">
                  <a:pos x="T6" y="T7"/>
                </a:cxn>
                <a:cxn ang="T16">
                  <a:pos x="T8" y="T9"/>
                </a:cxn>
                <a:cxn ang="T17">
                  <a:pos x="T10" y="T11"/>
                </a:cxn>
              </a:cxnLst>
              <a:rect l="T18" t="T19" r="T20" b="T21"/>
              <a:pathLst>
                <a:path w="336" h="688">
                  <a:moveTo>
                    <a:pt x="0" y="688"/>
                  </a:moveTo>
                  <a:cubicBezTo>
                    <a:pt x="12" y="504"/>
                    <a:pt x="24" y="320"/>
                    <a:pt x="48" y="208"/>
                  </a:cubicBezTo>
                  <a:cubicBezTo>
                    <a:pt x="72" y="96"/>
                    <a:pt x="112" y="32"/>
                    <a:pt x="144" y="16"/>
                  </a:cubicBezTo>
                  <a:cubicBezTo>
                    <a:pt x="176" y="0"/>
                    <a:pt x="216" y="64"/>
                    <a:pt x="240" y="112"/>
                  </a:cubicBezTo>
                  <a:cubicBezTo>
                    <a:pt x="264" y="160"/>
                    <a:pt x="272" y="208"/>
                    <a:pt x="288" y="304"/>
                  </a:cubicBezTo>
                  <a:cubicBezTo>
                    <a:pt x="304" y="400"/>
                    <a:pt x="328" y="616"/>
                    <a:pt x="336" y="688"/>
                  </a:cubicBezTo>
                </a:path>
              </a:pathLst>
            </a:custGeom>
            <a:noFill/>
            <a:ln w="38100">
              <a:solidFill>
                <a:srgbClr val="3140FF"/>
              </a:solidFill>
              <a:round/>
              <a:headEnd/>
              <a:tailEnd/>
            </a:ln>
          </p:spPr>
          <p:txBody>
            <a:bodyPr wrap="none" anchor="ctr">
              <a:prstTxWarp prst="textNoShape">
                <a:avLst/>
              </a:prstTxWarp>
            </a:bodyPr>
            <a:lstStyle/>
            <a:p>
              <a:endParaRPr lang="en-US"/>
            </a:p>
          </p:txBody>
        </p:sp>
        <p:sp>
          <p:nvSpPr>
            <p:cNvPr id="28684" name="Freeform 16"/>
            <p:cNvSpPr>
              <a:spLocks/>
            </p:cNvSpPr>
            <p:nvPr/>
          </p:nvSpPr>
          <p:spPr bwMode="auto">
            <a:xfrm>
              <a:off x="1426" y="1735"/>
              <a:ext cx="96" cy="720"/>
            </a:xfrm>
            <a:custGeom>
              <a:avLst/>
              <a:gdLst>
                <a:gd name="T0" fmla="*/ 0 w 336"/>
                <a:gd name="T1" fmla="*/ 753 h 688"/>
                <a:gd name="T2" fmla="*/ 4 w 336"/>
                <a:gd name="T3" fmla="*/ 228 h 688"/>
                <a:gd name="T4" fmla="*/ 12 w 336"/>
                <a:gd name="T5" fmla="*/ 18 h 688"/>
                <a:gd name="T6" fmla="*/ 20 w 336"/>
                <a:gd name="T7" fmla="*/ 122 h 688"/>
                <a:gd name="T8" fmla="*/ 23 w 336"/>
                <a:gd name="T9" fmla="*/ 333 h 688"/>
                <a:gd name="T10" fmla="*/ 27 w 336"/>
                <a:gd name="T11" fmla="*/ 753 h 688"/>
                <a:gd name="T12" fmla="*/ 0 60000 65536"/>
                <a:gd name="T13" fmla="*/ 0 60000 65536"/>
                <a:gd name="T14" fmla="*/ 0 60000 65536"/>
                <a:gd name="T15" fmla="*/ 0 60000 65536"/>
                <a:gd name="T16" fmla="*/ 0 60000 65536"/>
                <a:gd name="T17" fmla="*/ 0 60000 65536"/>
                <a:gd name="T18" fmla="*/ 0 w 336"/>
                <a:gd name="T19" fmla="*/ 0 h 688"/>
                <a:gd name="T20" fmla="*/ 336 w 336"/>
                <a:gd name="T21" fmla="*/ 688 h 688"/>
              </a:gdLst>
              <a:ahLst/>
              <a:cxnLst>
                <a:cxn ang="T12">
                  <a:pos x="T0" y="T1"/>
                </a:cxn>
                <a:cxn ang="T13">
                  <a:pos x="T2" y="T3"/>
                </a:cxn>
                <a:cxn ang="T14">
                  <a:pos x="T4" y="T5"/>
                </a:cxn>
                <a:cxn ang="T15">
                  <a:pos x="T6" y="T7"/>
                </a:cxn>
                <a:cxn ang="T16">
                  <a:pos x="T8" y="T9"/>
                </a:cxn>
                <a:cxn ang="T17">
                  <a:pos x="T10" y="T11"/>
                </a:cxn>
              </a:cxnLst>
              <a:rect l="T18" t="T19" r="T20" b="T21"/>
              <a:pathLst>
                <a:path w="336" h="688">
                  <a:moveTo>
                    <a:pt x="0" y="688"/>
                  </a:moveTo>
                  <a:cubicBezTo>
                    <a:pt x="12" y="504"/>
                    <a:pt x="24" y="320"/>
                    <a:pt x="48" y="208"/>
                  </a:cubicBezTo>
                  <a:cubicBezTo>
                    <a:pt x="72" y="96"/>
                    <a:pt x="112" y="32"/>
                    <a:pt x="144" y="16"/>
                  </a:cubicBezTo>
                  <a:cubicBezTo>
                    <a:pt x="176" y="0"/>
                    <a:pt x="216" y="64"/>
                    <a:pt x="240" y="112"/>
                  </a:cubicBezTo>
                  <a:cubicBezTo>
                    <a:pt x="264" y="160"/>
                    <a:pt x="272" y="208"/>
                    <a:pt x="288" y="304"/>
                  </a:cubicBezTo>
                  <a:cubicBezTo>
                    <a:pt x="304" y="400"/>
                    <a:pt x="328" y="616"/>
                    <a:pt x="336" y="688"/>
                  </a:cubicBezTo>
                </a:path>
              </a:pathLst>
            </a:custGeom>
            <a:noFill/>
            <a:ln w="38100">
              <a:solidFill>
                <a:srgbClr val="3140FF"/>
              </a:solidFill>
              <a:round/>
              <a:headEnd/>
              <a:tailEnd/>
            </a:ln>
          </p:spPr>
          <p:txBody>
            <a:bodyPr wrap="none" anchor="ctr">
              <a:prstTxWarp prst="textNoShape">
                <a:avLst/>
              </a:prstTxWarp>
            </a:bodyPr>
            <a:lstStyle/>
            <a:p>
              <a:endParaRPr lang="en-US"/>
            </a:p>
          </p:txBody>
        </p:sp>
        <p:sp>
          <p:nvSpPr>
            <p:cNvPr id="28685" name="Freeform 17"/>
            <p:cNvSpPr>
              <a:spLocks/>
            </p:cNvSpPr>
            <p:nvPr/>
          </p:nvSpPr>
          <p:spPr bwMode="auto">
            <a:xfrm>
              <a:off x="1833" y="1735"/>
              <a:ext cx="96" cy="720"/>
            </a:xfrm>
            <a:custGeom>
              <a:avLst/>
              <a:gdLst>
                <a:gd name="T0" fmla="*/ 0 w 336"/>
                <a:gd name="T1" fmla="*/ 753 h 688"/>
                <a:gd name="T2" fmla="*/ 4 w 336"/>
                <a:gd name="T3" fmla="*/ 228 h 688"/>
                <a:gd name="T4" fmla="*/ 12 w 336"/>
                <a:gd name="T5" fmla="*/ 18 h 688"/>
                <a:gd name="T6" fmla="*/ 20 w 336"/>
                <a:gd name="T7" fmla="*/ 122 h 688"/>
                <a:gd name="T8" fmla="*/ 23 w 336"/>
                <a:gd name="T9" fmla="*/ 333 h 688"/>
                <a:gd name="T10" fmla="*/ 27 w 336"/>
                <a:gd name="T11" fmla="*/ 753 h 688"/>
                <a:gd name="T12" fmla="*/ 0 60000 65536"/>
                <a:gd name="T13" fmla="*/ 0 60000 65536"/>
                <a:gd name="T14" fmla="*/ 0 60000 65536"/>
                <a:gd name="T15" fmla="*/ 0 60000 65536"/>
                <a:gd name="T16" fmla="*/ 0 60000 65536"/>
                <a:gd name="T17" fmla="*/ 0 60000 65536"/>
                <a:gd name="T18" fmla="*/ 0 w 336"/>
                <a:gd name="T19" fmla="*/ 0 h 688"/>
                <a:gd name="T20" fmla="*/ 336 w 336"/>
                <a:gd name="T21" fmla="*/ 688 h 688"/>
              </a:gdLst>
              <a:ahLst/>
              <a:cxnLst>
                <a:cxn ang="T12">
                  <a:pos x="T0" y="T1"/>
                </a:cxn>
                <a:cxn ang="T13">
                  <a:pos x="T2" y="T3"/>
                </a:cxn>
                <a:cxn ang="T14">
                  <a:pos x="T4" y="T5"/>
                </a:cxn>
                <a:cxn ang="T15">
                  <a:pos x="T6" y="T7"/>
                </a:cxn>
                <a:cxn ang="T16">
                  <a:pos x="T8" y="T9"/>
                </a:cxn>
                <a:cxn ang="T17">
                  <a:pos x="T10" y="T11"/>
                </a:cxn>
              </a:cxnLst>
              <a:rect l="T18" t="T19" r="T20" b="T21"/>
              <a:pathLst>
                <a:path w="336" h="688">
                  <a:moveTo>
                    <a:pt x="0" y="688"/>
                  </a:moveTo>
                  <a:cubicBezTo>
                    <a:pt x="12" y="504"/>
                    <a:pt x="24" y="320"/>
                    <a:pt x="48" y="208"/>
                  </a:cubicBezTo>
                  <a:cubicBezTo>
                    <a:pt x="72" y="96"/>
                    <a:pt x="112" y="32"/>
                    <a:pt x="144" y="16"/>
                  </a:cubicBezTo>
                  <a:cubicBezTo>
                    <a:pt x="176" y="0"/>
                    <a:pt x="216" y="64"/>
                    <a:pt x="240" y="112"/>
                  </a:cubicBezTo>
                  <a:cubicBezTo>
                    <a:pt x="264" y="160"/>
                    <a:pt x="272" y="208"/>
                    <a:pt x="288" y="304"/>
                  </a:cubicBezTo>
                  <a:cubicBezTo>
                    <a:pt x="304" y="400"/>
                    <a:pt x="328" y="616"/>
                    <a:pt x="336" y="688"/>
                  </a:cubicBezTo>
                </a:path>
              </a:pathLst>
            </a:custGeom>
            <a:noFill/>
            <a:ln w="38100">
              <a:solidFill>
                <a:srgbClr val="3140FF"/>
              </a:solidFill>
              <a:round/>
              <a:headEnd/>
              <a:tailEnd/>
            </a:ln>
          </p:spPr>
          <p:txBody>
            <a:bodyPr wrap="none" anchor="ctr">
              <a:prstTxWarp prst="textNoShape">
                <a:avLst/>
              </a:prstTxWarp>
            </a:bodyPr>
            <a:lstStyle/>
            <a:p>
              <a:endParaRPr lang="en-US"/>
            </a:p>
          </p:txBody>
        </p:sp>
        <p:sp>
          <p:nvSpPr>
            <p:cNvPr id="28686" name="Freeform 18"/>
            <p:cNvSpPr>
              <a:spLocks/>
            </p:cNvSpPr>
            <p:nvPr/>
          </p:nvSpPr>
          <p:spPr bwMode="auto">
            <a:xfrm>
              <a:off x="2208" y="1749"/>
              <a:ext cx="96" cy="720"/>
            </a:xfrm>
            <a:custGeom>
              <a:avLst/>
              <a:gdLst>
                <a:gd name="T0" fmla="*/ 0 w 336"/>
                <a:gd name="T1" fmla="*/ 753 h 688"/>
                <a:gd name="T2" fmla="*/ 4 w 336"/>
                <a:gd name="T3" fmla="*/ 228 h 688"/>
                <a:gd name="T4" fmla="*/ 12 w 336"/>
                <a:gd name="T5" fmla="*/ 18 h 688"/>
                <a:gd name="T6" fmla="*/ 20 w 336"/>
                <a:gd name="T7" fmla="*/ 122 h 688"/>
                <a:gd name="T8" fmla="*/ 23 w 336"/>
                <a:gd name="T9" fmla="*/ 333 h 688"/>
                <a:gd name="T10" fmla="*/ 27 w 336"/>
                <a:gd name="T11" fmla="*/ 753 h 688"/>
                <a:gd name="T12" fmla="*/ 0 60000 65536"/>
                <a:gd name="T13" fmla="*/ 0 60000 65536"/>
                <a:gd name="T14" fmla="*/ 0 60000 65536"/>
                <a:gd name="T15" fmla="*/ 0 60000 65536"/>
                <a:gd name="T16" fmla="*/ 0 60000 65536"/>
                <a:gd name="T17" fmla="*/ 0 60000 65536"/>
                <a:gd name="T18" fmla="*/ 0 w 336"/>
                <a:gd name="T19" fmla="*/ 0 h 688"/>
                <a:gd name="T20" fmla="*/ 336 w 336"/>
                <a:gd name="T21" fmla="*/ 688 h 688"/>
              </a:gdLst>
              <a:ahLst/>
              <a:cxnLst>
                <a:cxn ang="T12">
                  <a:pos x="T0" y="T1"/>
                </a:cxn>
                <a:cxn ang="T13">
                  <a:pos x="T2" y="T3"/>
                </a:cxn>
                <a:cxn ang="T14">
                  <a:pos x="T4" y="T5"/>
                </a:cxn>
                <a:cxn ang="T15">
                  <a:pos x="T6" y="T7"/>
                </a:cxn>
                <a:cxn ang="T16">
                  <a:pos x="T8" y="T9"/>
                </a:cxn>
                <a:cxn ang="T17">
                  <a:pos x="T10" y="T11"/>
                </a:cxn>
              </a:cxnLst>
              <a:rect l="T18" t="T19" r="T20" b="T21"/>
              <a:pathLst>
                <a:path w="336" h="688">
                  <a:moveTo>
                    <a:pt x="0" y="688"/>
                  </a:moveTo>
                  <a:cubicBezTo>
                    <a:pt x="12" y="504"/>
                    <a:pt x="24" y="320"/>
                    <a:pt x="48" y="208"/>
                  </a:cubicBezTo>
                  <a:cubicBezTo>
                    <a:pt x="72" y="96"/>
                    <a:pt x="112" y="32"/>
                    <a:pt x="144" y="16"/>
                  </a:cubicBezTo>
                  <a:cubicBezTo>
                    <a:pt x="176" y="0"/>
                    <a:pt x="216" y="64"/>
                    <a:pt x="240" y="112"/>
                  </a:cubicBezTo>
                  <a:cubicBezTo>
                    <a:pt x="264" y="160"/>
                    <a:pt x="272" y="208"/>
                    <a:pt x="288" y="304"/>
                  </a:cubicBezTo>
                  <a:cubicBezTo>
                    <a:pt x="304" y="400"/>
                    <a:pt x="328" y="616"/>
                    <a:pt x="336" y="688"/>
                  </a:cubicBezTo>
                </a:path>
              </a:pathLst>
            </a:custGeom>
            <a:noFill/>
            <a:ln w="38100">
              <a:solidFill>
                <a:srgbClr val="3140FF"/>
              </a:solidFill>
              <a:round/>
              <a:headEnd/>
              <a:tailEnd/>
            </a:ln>
          </p:spPr>
          <p:txBody>
            <a:bodyPr wrap="none" anchor="ctr">
              <a:prstTxWarp prst="textNoShape">
                <a:avLst/>
              </a:prstTxWarp>
            </a:bodyPr>
            <a:lstStyle/>
            <a:p>
              <a:endParaRPr lang="en-US"/>
            </a:p>
          </p:txBody>
        </p:sp>
        <p:sp>
          <p:nvSpPr>
            <p:cNvPr id="28687" name="Line 19"/>
            <p:cNvSpPr>
              <a:spLocks noChangeShapeType="1"/>
            </p:cNvSpPr>
            <p:nvPr/>
          </p:nvSpPr>
          <p:spPr bwMode="auto">
            <a:xfrm>
              <a:off x="816" y="2448"/>
              <a:ext cx="240" cy="0"/>
            </a:xfrm>
            <a:prstGeom prst="line">
              <a:avLst/>
            </a:prstGeom>
            <a:noFill/>
            <a:ln w="38100">
              <a:solidFill>
                <a:srgbClr val="3140FF"/>
              </a:solidFill>
              <a:round/>
              <a:headEnd/>
              <a:tailEnd/>
            </a:ln>
          </p:spPr>
          <p:txBody>
            <a:bodyPr wrap="none" anchor="ctr">
              <a:prstTxWarp prst="textNoShape">
                <a:avLst/>
              </a:prstTxWarp>
            </a:bodyPr>
            <a:lstStyle/>
            <a:p>
              <a:endParaRPr lang="en-US"/>
            </a:p>
          </p:txBody>
        </p:sp>
        <p:sp>
          <p:nvSpPr>
            <p:cNvPr id="28688" name="Line 20"/>
            <p:cNvSpPr>
              <a:spLocks noChangeShapeType="1"/>
            </p:cNvSpPr>
            <p:nvPr/>
          </p:nvSpPr>
          <p:spPr bwMode="auto">
            <a:xfrm>
              <a:off x="1152" y="2448"/>
              <a:ext cx="288" cy="0"/>
            </a:xfrm>
            <a:prstGeom prst="line">
              <a:avLst/>
            </a:prstGeom>
            <a:noFill/>
            <a:ln w="38100">
              <a:solidFill>
                <a:srgbClr val="3140FF"/>
              </a:solidFill>
              <a:round/>
              <a:headEnd/>
              <a:tailEnd/>
            </a:ln>
          </p:spPr>
          <p:txBody>
            <a:bodyPr wrap="none" anchor="ctr">
              <a:prstTxWarp prst="textNoShape">
                <a:avLst/>
              </a:prstTxWarp>
            </a:bodyPr>
            <a:lstStyle/>
            <a:p>
              <a:endParaRPr lang="en-US"/>
            </a:p>
          </p:txBody>
        </p:sp>
        <p:sp>
          <p:nvSpPr>
            <p:cNvPr id="28689" name="Line 21"/>
            <p:cNvSpPr>
              <a:spLocks noChangeShapeType="1"/>
            </p:cNvSpPr>
            <p:nvPr/>
          </p:nvSpPr>
          <p:spPr bwMode="auto">
            <a:xfrm>
              <a:off x="1527" y="2448"/>
              <a:ext cx="297" cy="0"/>
            </a:xfrm>
            <a:prstGeom prst="line">
              <a:avLst/>
            </a:prstGeom>
            <a:noFill/>
            <a:ln w="38100">
              <a:solidFill>
                <a:srgbClr val="3140FF"/>
              </a:solidFill>
              <a:round/>
              <a:headEnd/>
              <a:tailEnd/>
            </a:ln>
          </p:spPr>
          <p:txBody>
            <a:bodyPr wrap="none" anchor="ctr">
              <a:prstTxWarp prst="textNoShape">
                <a:avLst/>
              </a:prstTxWarp>
            </a:bodyPr>
            <a:lstStyle/>
            <a:p>
              <a:endParaRPr lang="en-US"/>
            </a:p>
          </p:txBody>
        </p:sp>
        <p:sp>
          <p:nvSpPr>
            <p:cNvPr id="28690" name="Line 22"/>
            <p:cNvSpPr>
              <a:spLocks noChangeShapeType="1"/>
            </p:cNvSpPr>
            <p:nvPr/>
          </p:nvSpPr>
          <p:spPr bwMode="auto">
            <a:xfrm>
              <a:off x="1920" y="2452"/>
              <a:ext cx="288" cy="5"/>
            </a:xfrm>
            <a:prstGeom prst="line">
              <a:avLst/>
            </a:prstGeom>
            <a:noFill/>
            <a:ln w="38100">
              <a:solidFill>
                <a:srgbClr val="3140FF"/>
              </a:solidFill>
              <a:round/>
              <a:headEnd/>
              <a:tailEnd/>
            </a:ln>
          </p:spPr>
          <p:txBody>
            <a:bodyPr wrap="none" anchor="ctr">
              <a:prstTxWarp prst="textNoShape">
                <a:avLst/>
              </a:prstTxWarp>
            </a:bodyPr>
            <a:lstStyle/>
            <a:p>
              <a:endParaRPr lang="en-US"/>
            </a:p>
          </p:txBody>
        </p:sp>
        <p:sp>
          <p:nvSpPr>
            <p:cNvPr id="28691" name="Text Box 23"/>
            <p:cNvSpPr txBox="1">
              <a:spLocks noChangeArrowheads="1"/>
            </p:cNvSpPr>
            <p:nvPr/>
          </p:nvSpPr>
          <p:spPr bwMode="auto">
            <a:xfrm>
              <a:off x="2304" y="2160"/>
              <a:ext cx="340" cy="173"/>
            </a:xfrm>
            <a:prstGeom prst="rect">
              <a:avLst/>
            </a:prstGeom>
            <a:noFill/>
            <a:ln w="9525">
              <a:noFill/>
              <a:miter lim="800000"/>
              <a:headEnd/>
              <a:tailEnd/>
            </a:ln>
          </p:spPr>
          <p:txBody>
            <a:bodyPr wrap="none">
              <a:prstTxWarp prst="textNoShape">
                <a:avLst/>
              </a:prstTxWarp>
              <a:spAutoFit/>
            </a:bodyPr>
            <a:lstStyle/>
            <a:p>
              <a:r>
                <a:rPr lang="de-DE" sz="1200" b="1">
                  <a:solidFill>
                    <a:srgbClr val="3140FF"/>
                  </a:solidFill>
                </a:rPr>
                <a:t>beam</a:t>
              </a:r>
            </a:p>
          </p:txBody>
        </p:sp>
        <p:sp>
          <p:nvSpPr>
            <p:cNvPr id="28692" name="Line 24"/>
            <p:cNvSpPr>
              <a:spLocks noChangeShapeType="1"/>
            </p:cNvSpPr>
            <p:nvPr/>
          </p:nvSpPr>
          <p:spPr bwMode="auto">
            <a:xfrm>
              <a:off x="1134" y="1565"/>
              <a:ext cx="288" cy="0"/>
            </a:xfrm>
            <a:prstGeom prst="line">
              <a:avLst/>
            </a:prstGeom>
            <a:noFill/>
            <a:ln w="28575">
              <a:solidFill>
                <a:srgbClr val="42FF5C"/>
              </a:solidFill>
              <a:round/>
              <a:headEnd type="triangle" w="sm" len="med"/>
              <a:tailEnd type="triangle" w="sm" len="med"/>
            </a:ln>
          </p:spPr>
          <p:txBody>
            <a:bodyPr wrap="none" anchor="ctr">
              <a:prstTxWarp prst="textNoShape">
                <a:avLst/>
              </a:prstTxWarp>
            </a:bodyPr>
            <a:lstStyle/>
            <a:p>
              <a:endParaRPr lang="en-US"/>
            </a:p>
          </p:txBody>
        </p:sp>
        <p:sp>
          <p:nvSpPr>
            <p:cNvPr id="28693" name="Text Box 25"/>
            <p:cNvSpPr txBox="1">
              <a:spLocks noChangeArrowheads="1"/>
            </p:cNvSpPr>
            <p:nvPr/>
          </p:nvSpPr>
          <p:spPr bwMode="auto">
            <a:xfrm>
              <a:off x="1056" y="1392"/>
              <a:ext cx="459" cy="154"/>
            </a:xfrm>
            <a:prstGeom prst="rect">
              <a:avLst/>
            </a:prstGeom>
            <a:noFill/>
            <a:ln w="9525">
              <a:noFill/>
              <a:miter lim="800000"/>
              <a:headEnd/>
              <a:tailEnd/>
            </a:ln>
          </p:spPr>
          <p:txBody>
            <a:bodyPr wrap="none">
              <a:prstTxWarp prst="textNoShape">
                <a:avLst/>
              </a:prstTxWarp>
              <a:spAutoFit/>
            </a:bodyPr>
            <a:lstStyle/>
            <a:p>
              <a:r>
                <a:rPr lang="de-DE" sz="1000">
                  <a:solidFill>
                    <a:srgbClr val="42FF5C"/>
                  </a:solidFill>
                </a:rPr>
                <a:t>interbunch</a:t>
              </a:r>
            </a:p>
          </p:txBody>
        </p:sp>
      </p:grpSp>
      <p:pic>
        <p:nvPicPr>
          <p:cNvPr id="28681" name="Picture 26" descr="macroele.pdf                                                   00274BB8Macintosh HD                   BC25E8C6:"/>
          <p:cNvPicPr>
            <a:picLocks noChangeArrowheads="1"/>
          </p:cNvPicPr>
          <p:nvPr/>
        </p:nvPicPr>
        <p:blipFill>
          <a:blip r:embed="rId4">
            <a:lum bright="-44000" contrast="62000"/>
          </a:blip>
          <a:srcRect l="5455" t="7048" r="5455" b="7048"/>
          <a:stretch>
            <a:fillRect/>
          </a:stretch>
        </p:blipFill>
        <p:spPr bwMode="auto">
          <a:xfrm>
            <a:off x="5105400" y="4191000"/>
            <a:ext cx="3244850" cy="201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10" name="Slide Number Placeholder 5"/>
          <p:cNvSpPr>
            <a:spLocks noGrp="1"/>
          </p:cNvSpPr>
          <p:nvPr>
            <p:ph type="sldNum" sz="quarter" idx="12"/>
          </p:nvPr>
        </p:nvSpPr>
        <p:spPr>
          <a:noFill/>
        </p:spPr>
        <p:txBody>
          <a:bodyPr/>
          <a:lstStyle/>
          <a:p>
            <a:fld id="{B6655161-9C1F-6340-827A-BCA675CF8BE0}" type="slidenum">
              <a:rPr lang="de-DE" smtClean="0">
                <a:latin typeface="Times" pitchFamily="-65" charset="0"/>
              </a:rPr>
              <a:pPr/>
              <a:t>23</a:t>
            </a:fld>
            <a:endParaRPr lang="de-DE" dirty="0" smtClean="0">
              <a:latin typeface="Times" pitchFamily="-65" charset="0"/>
            </a:endParaRPr>
          </a:p>
        </p:txBody>
      </p:sp>
      <p:sp>
        <p:nvSpPr>
          <p:cNvPr id="21511" name="Rectangle 3"/>
          <p:cNvSpPr>
            <a:spLocks noGrp="1" noChangeArrowheads="1"/>
          </p:cNvSpPr>
          <p:nvPr>
            <p:ph type="body" idx="1"/>
          </p:nvPr>
        </p:nvSpPr>
        <p:spPr>
          <a:xfrm>
            <a:off x="685800" y="1447800"/>
            <a:ext cx="7772400" cy="533400"/>
          </a:xfrm>
        </p:spPr>
        <p:txBody>
          <a:bodyPr/>
          <a:lstStyle/>
          <a:p>
            <a:pPr eaLnBrk="1" hangingPunct="1">
              <a:lnSpc>
                <a:spcPct val="90000"/>
              </a:lnSpc>
              <a:buClr>
                <a:schemeClr val="tx1"/>
              </a:buClr>
            </a:pPr>
            <a:r>
              <a:rPr lang="de-DE" sz="2000" dirty="0"/>
              <a:t>Short </a:t>
            </a:r>
            <a:r>
              <a:rPr lang="de-DE" sz="2000" dirty="0" err="1"/>
              <a:t>range</a:t>
            </a:r>
            <a:r>
              <a:rPr lang="de-DE" sz="2000" dirty="0"/>
              <a:t> </a:t>
            </a:r>
            <a:r>
              <a:rPr lang="de-DE" sz="2000" dirty="0" err="1"/>
              <a:t>wake</a:t>
            </a:r>
            <a:r>
              <a:rPr lang="de-DE" sz="2000" dirty="0"/>
              <a:t> </a:t>
            </a:r>
            <a:r>
              <a:rPr lang="de-DE" sz="2000" dirty="0" err="1"/>
              <a:t>field</a:t>
            </a:r>
            <a:r>
              <a:rPr lang="de-DE" sz="2000" dirty="0" smtClean="0"/>
              <a:t> </a:t>
            </a:r>
            <a:r>
              <a:rPr lang="de-DE" sz="2000" dirty="0" err="1" smtClean="0"/>
              <a:t>is</a:t>
            </a:r>
            <a:r>
              <a:rPr lang="de-DE" sz="2000" dirty="0" smtClean="0"/>
              <a:t> </a:t>
            </a:r>
            <a:r>
              <a:rPr lang="de-DE" sz="2000" dirty="0" err="1" smtClean="0"/>
              <a:t>from</a:t>
            </a:r>
            <a:r>
              <a:rPr lang="de-DE" sz="2000" dirty="0" smtClean="0"/>
              <a:t> </a:t>
            </a:r>
          </a:p>
          <a:p>
            <a:pPr lvl="1">
              <a:lnSpc>
                <a:spcPct val="90000"/>
              </a:lnSpc>
              <a:buClr>
                <a:schemeClr val="tx1"/>
              </a:buClr>
            </a:pPr>
            <a:r>
              <a:rPr lang="de-DE" sz="1700" dirty="0" smtClean="0"/>
              <a:t>a</a:t>
            </a:r>
            <a:r>
              <a:rPr lang="de-DE" sz="1700" dirty="0" smtClean="0">
                <a:solidFill>
                  <a:srgbClr val="FF0000"/>
                </a:solidFill>
              </a:rPr>
              <a:t> </a:t>
            </a:r>
            <a:r>
              <a:rPr lang="de-DE" sz="1700" dirty="0" err="1">
                <a:solidFill>
                  <a:srgbClr val="FF0000"/>
                </a:solidFill>
              </a:rPr>
              <a:t>broad</a:t>
            </a:r>
            <a:r>
              <a:rPr lang="de-DE" sz="1700" dirty="0">
                <a:solidFill>
                  <a:srgbClr val="FF0000"/>
                </a:solidFill>
              </a:rPr>
              <a:t> band </a:t>
            </a:r>
            <a:r>
              <a:rPr lang="de-DE" sz="1700" dirty="0" err="1">
                <a:solidFill>
                  <a:srgbClr val="FF0000"/>
                </a:solidFill>
              </a:rPr>
              <a:t>impedance</a:t>
            </a:r>
            <a:endParaRPr lang="de-DE" sz="1700" dirty="0"/>
          </a:p>
        </p:txBody>
      </p:sp>
      <p:graphicFrame>
        <p:nvGraphicFramePr>
          <p:cNvPr id="21506" name="Object 2"/>
          <p:cNvGraphicFramePr>
            <a:graphicFrameLocks noChangeAspect="1"/>
          </p:cNvGraphicFramePr>
          <p:nvPr/>
        </p:nvGraphicFramePr>
        <p:xfrm>
          <a:off x="4114800" y="1905000"/>
          <a:ext cx="2732088" cy="904875"/>
        </p:xfrm>
        <a:graphic>
          <a:graphicData uri="http://schemas.openxmlformats.org/presentationml/2006/ole">
            <p:oleObj spid="_x0000_s115714" name="Formel" r:id="rId3" imgW="1917700" imgH="635000" progId="Equation.3">
              <p:embed/>
            </p:oleObj>
          </a:graphicData>
        </a:graphic>
      </p:graphicFrame>
      <p:sp>
        <p:nvSpPr>
          <p:cNvPr id="21512" name="Rectangle 5"/>
          <p:cNvSpPr>
            <a:spLocks noChangeArrowheads="1"/>
          </p:cNvSpPr>
          <p:nvPr/>
        </p:nvSpPr>
        <p:spPr bwMode="auto">
          <a:xfrm>
            <a:off x="685800" y="2438400"/>
            <a:ext cx="7772400" cy="99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tx1"/>
              </a:buClr>
            </a:pPr>
            <a:r>
              <a:rPr lang="de-DE" sz="2000" dirty="0" smtClean="0">
                <a:solidFill>
                  <a:srgbClr val="FF0000"/>
                </a:solidFill>
              </a:rPr>
              <a:t>	</a:t>
            </a:r>
          </a:p>
          <a:p>
            <a:pPr marL="800100" lvl="2" indent="-342900">
              <a:lnSpc>
                <a:spcPct val="90000"/>
              </a:lnSpc>
              <a:spcBef>
                <a:spcPct val="20000"/>
              </a:spcBef>
              <a:buClr>
                <a:schemeClr val="tx1"/>
              </a:buClr>
              <a:buFont typeface="Lucida Grande"/>
              <a:buChar char="-"/>
            </a:pPr>
            <a:r>
              <a:rPr lang="de-DE" sz="1700" dirty="0" err="1" smtClean="0">
                <a:latin typeface="+mj-lt"/>
              </a:rPr>
              <a:t>Classical</a:t>
            </a:r>
            <a:r>
              <a:rPr lang="de-DE" sz="1700" dirty="0" smtClean="0">
                <a:latin typeface="+mj-lt"/>
              </a:rPr>
              <a:t> </a:t>
            </a:r>
            <a:r>
              <a:rPr lang="de-DE" sz="1700" dirty="0" err="1" smtClean="0">
                <a:latin typeface="+mj-lt"/>
              </a:rPr>
              <a:t>thick</a:t>
            </a:r>
            <a:r>
              <a:rPr lang="de-DE" sz="1700" dirty="0" smtClean="0">
                <a:solidFill>
                  <a:srgbClr val="FF0000"/>
                </a:solidFill>
                <a:latin typeface="+mj-lt"/>
              </a:rPr>
              <a:t> </a:t>
            </a:r>
            <a:r>
              <a:rPr lang="de-DE" sz="1700" dirty="0" err="1" smtClean="0">
                <a:solidFill>
                  <a:srgbClr val="FF0000"/>
                </a:solidFill>
                <a:latin typeface="+mj-lt"/>
              </a:rPr>
              <a:t>resistive</a:t>
            </a:r>
            <a:r>
              <a:rPr lang="de-DE" sz="1700" dirty="0" smtClean="0">
                <a:solidFill>
                  <a:srgbClr val="FF0000"/>
                </a:solidFill>
                <a:latin typeface="+mj-lt"/>
              </a:rPr>
              <a:t> wall.</a:t>
            </a:r>
          </a:p>
          <a:p>
            <a:pPr marL="800100" lvl="2" indent="-342900">
              <a:lnSpc>
                <a:spcPct val="90000"/>
              </a:lnSpc>
              <a:spcBef>
                <a:spcPct val="20000"/>
              </a:spcBef>
              <a:buClr>
                <a:schemeClr val="tx1"/>
              </a:buClr>
              <a:buFont typeface="Lucida Grande"/>
              <a:buChar char="-"/>
            </a:pPr>
            <a:r>
              <a:rPr lang="de-DE" sz="1700" dirty="0" err="1" smtClean="0">
                <a:latin typeface="+mj-lt"/>
              </a:rPr>
              <a:t>Resistive</a:t>
            </a:r>
            <a:r>
              <a:rPr lang="de-DE" sz="1700" dirty="0" smtClean="0">
                <a:latin typeface="+mj-lt"/>
              </a:rPr>
              <a:t> wall </a:t>
            </a:r>
            <a:r>
              <a:rPr lang="de-DE" sz="1700" dirty="0" err="1" smtClean="0">
                <a:latin typeface="+mj-lt"/>
              </a:rPr>
              <a:t>with</a:t>
            </a:r>
            <a:r>
              <a:rPr lang="de-DE" sz="1700" dirty="0" smtClean="0">
                <a:latin typeface="+mj-lt"/>
              </a:rPr>
              <a:t> </a:t>
            </a:r>
            <a:r>
              <a:rPr lang="de-DE" sz="1700" dirty="0" err="1" smtClean="0">
                <a:solidFill>
                  <a:srgbClr val="FF0000"/>
                </a:solidFill>
                <a:latin typeface="+mj-lt"/>
              </a:rPr>
              <a:t>inductive</a:t>
            </a:r>
            <a:r>
              <a:rPr lang="de-DE" sz="1700" dirty="0" smtClean="0">
                <a:solidFill>
                  <a:srgbClr val="FF0000"/>
                </a:solidFill>
                <a:latin typeface="+mj-lt"/>
              </a:rPr>
              <a:t> </a:t>
            </a:r>
            <a:r>
              <a:rPr lang="de-DE" sz="1700" dirty="0" err="1" smtClean="0">
                <a:solidFill>
                  <a:srgbClr val="FF0000"/>
                </a:solidFill>
                <a:latin typeface="+mj-lt"/>
              </a:rPr>
              <a:t>by-pass</a:t>
            </a:r>
            <a:endParaRPr lang="de-DE" sz="1700" dirty="0" smtClean="0">
              <a:solidFill>
                <a:srgbClr val="FF0000"/>
              </a:solidFill>
              <a:latin typeface="+mj-lt"/>
            </a:endParaRPr>
          </a:p>
          <a:p>
            <a:pPr marL="800100" lvl="2" indent="-342900">
              <a:lnSpc>
                <a:spcPct val="90000"/>
              </a:lnSpc>
              <a:spcBef>
                <a:spcPct val="20000"/>
              </a:spcBef>
              <a:buClr>
                <a:schemeClr val="tx1"/>
              </a:buClr>
              <a:buFont typeface="Lucida Grande"/>
              <a:buChar char="-"/>
            </a:pPr>
            <a:r>
              <a:rPr lang="de-DE" sz="1700" dirty="0" err="1" smtClean="0">
                <a:solidFill>
                  <a:srgbClr val="000000"/>
                </a:solidFill>
                <a:latin typeface="+mj-lt"/>
              </a:rPr>
              <a:t>Loaded</a:t>
            </a:r>
            <a:r>
              <a:rPr lang="de-DE" sz="1700" dirty="0" smtClean="0">
                <a:solidFill>
                  <a:srgbClr val="000000"/>
                </a:solidFill>
                <a:latin typeface="+mj-lt"/>
              </a:rPr>
              <a:t> </a:t>
            </a:r>
            <a:r>
              <a:rPr lang="de-DE" sz="1700" dirty="0" err="1" smtClean="0">
                <a:solidFill>
                  <a:srgbClr val="000000"/>
                </a:solidFill>
                <a:latin typeface="+mj-lt"/>
              </a:rPr>
              <a:t>from</a:t>
            </a:r>
            <a:r>
              <a:rPr lang="de-DE" sz="1700" dirty="0" smtClean="0">
                <a:solidFill>
                  <a:srgbClr val="000000"/>
                </a:solidFill>
                <a:latin typeface="+mj-lt"/>
              </a:rPr>
              <a:t> </a:t>
            </a:r>
            <a:r>
              <a:rPr lang="de-DE" sz="1700" dirty="0" err="1" smtClean="0">
                <a:solidFill>
                  <a:srgbClr val="FF0000"/>
                </a:solidFill>
                <a:latin typeface="+mj-lt"/>
              </a:rPr>
              <a:t>external</a:t>
            </a:r>
            <a:r>
              <a:rPr lang="de-DE" sz="1700" dirty="0" smtClean="0">
                <a:solidFill>
                  <a:srgbClr val="FF0000"/>
                </a:solidFill>
                <a:latin typeface="+mj-lt"/>
              </a:rPr>
              <a:t> </a:t>
            </a:r>
            <a:r>
              <a:rPr lang="de-DE" sz="1700" dirty="0" err="1" smtClean="0">
                <a:solidFill>
                  <a:srgbClr val="FF0000"/>
                </a:solidFill>
                <a:latin typeface="+mj-lt"/>
              </a:rPr>
              <a:t>table</a:t>
            </a:r>
            <a:endParaRPr lang="de-DE" sz="1700" dirty="0" smtClean="0">
              <a:solidFill>
                <a:srgbClr val="FF0000"/>
              </a:solidFill>
              <a:latin typeface="+mj-lt"/>
            </a:endParaRPr>
          </a:p>
          <a:p>
            <a:pPr marL="342900" indent="-342900" eaLnBrk="1" hangingPunct="1">
              <a:lnSpc>
                <a:spcPct val="90000"/>
              </a:lnSpc>
              <a:spcBef>
                <a:spcPct val="20000"/>
              </a:spcBef>
              <a:buClr>
                <a:schemeClr val="tx1"/>
              </a:buClr>
              <a:buFontTx/>
              <a:buChar char="•"/>
            </a:pPr>
            <a:r>
              <a:rPr lang="de-DE" sz="2000" dirty="0" err="1" smtClean="0">
                <a:solidFill>
                  <a:srgbClr val="FF0000"/>
                </a:solidFill>
                <a:latin typeface="+mj-lt"/>
              </a:rPr>
              <a:t>Space</a:t>
            </a:r>
            <a:r>
              <a:rPr lang="de-DE" sz="2000" dirty="0" smtClean="0">
                <a:solidFill>
                  <a:srgbClr val="FF0000"/>
                </a:solidFill>
                <a:latin typeface="+mj-lt"/>
              </a:rPr>
              <a:t> </a:t>
            </a:r>
            <a:r>
              <a:rPr lang="de-DE" sz="2000" dirty="0" err="1" smtClean="0">
                <a:solidFill>
                  <a:srgbClr val="FF0000"/>
                </a:solidFill>
                <a:latin typeface="+mj-lt"/>
              </a:rPr>
              <a:t>charge</a:t>
            </a:r>
            <a:r>
              <a:rPr lang="de-DE" sz="2000" dirty="0" smtClean="0">
                <a:solidFill>
                  <a:srgbClr val="FF0000"/>
                </a:solidFill>
                <a:latin typeface="+mj-lt"/>
              </a:rPr>
              <a:t>. </a:t>
            </a:r>
            <a:r>
              <a:rPr lang="de-DE" sz="2000" dirty="0" err="1" smtClean="0">
                <a:solidFill>
                  <a:srgbClr val="000000"/>
                </a:solidFill>
                <a:latin typeface="+mj-lt"/>
              </a:rPr>
              <a:t>Optionally</a:t>
            </a:r>
            <a:r>
              <a:rPr lang="de-DE" sz="2000" dirty="0" smtClean="0">
                <a:solidFill>
                  <a:srgbClr val="000000"/>
                </a:solidFill>
                <a:latin typeface="+mj-lt"/>
              </a:rPr>
              <a:t>, </a:t>
            </a:r>
            <a:r>
              <a:rPr lang="de-DE" sz="2000" dirty="0" err="1" smtClean="0">
                <a:latin typeface="+mj-lt"/>
              </a:rPr>
              <a:t>each</a:t>
            </a:r>
            <a:r>
              <a:rPr lang="de-DE" sz="2000" dirty="0" smtClean="0">
                <a:latin typeface="+mj-lt"/>
              </a:rPr>
              <a:t> </a:t>
            </a:r>
            <a:r>
              <a:rPr lang="de-DE" sz="2000" dirty="0" err="1" smtClean="0">
                <a:latin typeface="+mj-lt"/>
              </a:rPr>
              <a:t>bunch</a:t>
            </a:r>
            <a:r>
              <a:rPr lang="de-DE" sz="2000" dirty="0" smtClean="0">
                <a:latin typeface="+mj-lt"/>
              </a:rPr>
              <a:t> </a:t>
            </a:r>
            <a:r>
              <a:rPr lang="de-DE" sz="2000" dirty="0" err="1" smtClean="0">
                <a:latin typeface="+mj-lt"/>
              </a:rPr>
              <a:t>particle</a:t>
            </a:r>
            <a:r>
              <a:rPr lang="de-DE" sz="2000" dirty="0" smtClean="0">
                <a:latin typeface="+mj-lt"/>
              </a:rPr>
              <a:t> </a:t>
            </a:r>
            <a:r>
              <a:rPr lang="de-DE" sz="2000" dirty="0" err="1" smtClean="0">
                <a:latin typeface="+mj-lt"/>
              </a:rPr>
              <a:t>can</a:t>
            </a:r>
            <a:r>
              <a:rPr lang="de-DE" sz="2000" dirty="0" smtClean="0">
                <a:latin typeface="+mj-lt"/>
              </a:rPr>
              <a:t> </a:t>
            </a:r>
            <a:r>
              <a:rPr lang="de-DE" sz="2000" dirty="0" err="1" smtClean="0">
                <a:latin typeface="+mj-lt"/>
              </a:rPr>
              <a:t>receive</a:t>
            </a:r>
            <a:r>
              <a:rPr lang="de-DE" sz="2000" dirty="0" smtClean="0">
                <a:latin typeface="+mj-lt"/>
              </a:rPr>
              <a:t>: </a:t>
            </a:r>
          </a:p>
          <a:p>
            <a:pPr marL="800100" lvl="1" indent="-342900">
              <a:lnSpc>
                <a:spcPct val="90000"/>
              </a:lnSpc>
              <a:spcBef>
                <a:spcPct val="20000"/>
              </a:spcBef>
              <a:buClr>
                <a:schemeClr val="tx1"/>
              </a:buClr>
              <a:buFont typeface="Lucida Grande"/>
              <a:buChar char="-"/>
            </a:pPr>
            <a:r>
              <a:rPr lang="de-DE" dirty="0" smtClean="0">
                <a:latin typeface="+mj-lt"/>
              </a:rPr>
              <a:t>a </a:t>
            </a:r>
            <a:r>
              <a:rPr lang="de-DE" dirty="0" err="1" smtClean="0">
                <a:latin typeface="+mj-lt"/>
              </a:rPr>
              <a:t>transverse</a:t>
            </a:r>
            <a:r>
              <a:rPr lang="de-DE" dirty="0" smtClean="0">
                <a:latin typeface="+mj-lt"/>
              </a:rPr>
              <a:t> </a:t>
            </a:r>
            <a:r>
              <a:rPr lang="de-DE" dirty="0">
                <a:latin typeface="+mj-lt"/>
              </a:rPr>
              <a:t>kick proportional to </a:t>
            </a:r>
            <a:r>
              <a:rPr lang="de-DE" dirty="0" err="1">
                <a:latin typeface="+mj-lt"/>
              </a:rPr>
              <a:t>the</a:t>
            </a:r>
            <a:r>
              <a:rPr lang="de-DE" dirty="0">
                <a:latin typeface="+mj-lt"/>
              </a:rPr>
              <a:t> </a:t>
            </a:r>
            <a:r>
              <a:rPr lang="de-DE" dirty="0" err="1">
                <a:latin typeface="+mj-lt"/>
              </a:rPr>
              <a:t>local</a:t>
            </a:r>
            <a:r>
              <a:rPr lang="de-DE" dirty="0">
                <a:latin typeface="+mj-lt"/>
              </a:rPr>
              <a:t> </a:t>
            </a:r>
            <a:r>
              <a:rPr lang="de-DE" dirty="0" err="1">
                <a:latin typeface="+mj-lt"/>
              </a:rPr>
              <a:t>bunch</a:t>
            </a:r>
            <a:r>
              <a:rPr lang="de-DE" dirty="0">
                <a:latin typeface="+mj-lt"/>
              </a:rPr>
              <a:t> </a:t>
            </a:r>
            <a:r>
              <a:rPr lang="de-DE" dirty="0" err="1">
                <a:latin typeface="+mj-lt"/>
              </a:rPr>
              <a:t>density</a:t>
            </a:r>
            <a:r>
              <a:rPr lang="de-DE" dirty="0">
                <a:latin typeface="+mj-lt"/>
              </a:rPr>
              <a:t> </a:t>
            </a:r>
            <a:r>
              <a:rPr lang="de-DE" dirty="0" err="1">
                <a:latin typeface="+mj-lt"/>
              </a:rPr>
              <a:t>around</a:t>
            </a:r>
            <a:r>
              <a:rPr lang="de-DE" dirty="0">
                <a:latin typeface="+mj-lt"/>
              </a:rPr>
              <a:t> </a:t>
            </a:r>
            <a:r>
              <a:rPr lang="de-DE" dirty="0" err="1">
                <a:latin typeface="+mj-lt"/>
              </a:rPr>
              <a:t>the</a:t>
            </a:r>
            <a:r>
              <a:rPr lang="de-DE" dirty="0">
                <a:latin typeface="+mj-lt"/>
              </a:rPr>
              <a:t> </a:t>
            </a:r>
            <a:r>
              <a:rPr lang="de-DE" dirty="0" err="1">
                <a:latin typeface="+mj-lt"/>
              </a:rPr>
              <a:t>local</a:t>
            </a:r>
            <a:r>
              <a:rPr lang="de-DE" dirty="0">
                <a:latin typeface="+mj-lt"/>
              </a:rPr>
              <a:t> </a:t>
            </a:r>
            <a:r>
              <a:rPr lang="de-DE" dirty="0" err="1" smtClean="0">
                <a:latin typeface="+mj-lt"/>
              </a:rPr>
              <a:t>centroid</a:t>
            </a:r>
            <a:endParaRPr lang="de-DE" dirty="0" smtClean="0">
              <a:latin typeface="+mj-lt"/>
            </a:endParaRPr>
          </a:p>
          <a:p>
            <a:pPr marL="800100" lvl="1" indent="-342900">
              <a:lnSpc>
                <a:spcPct val="90000"/>
              </a:lnSpc>
              <a:spcBef>
                <a:spcPct val="20000"/>
              </a:spcBef>
              <a:buClr>
                <a:schemeClr val="tx1"/>
              </a:buClr>
              <a:buFont typeface="Lucida Grande"/>
              <a:buChar char="-"/>
            </a:pPr>
            <a:r>
              <a:rPr lang="de-DE" dirty="0" smtClean="0">
                <a:latin typeface="+mj-lt"/>
              </a:rPr>
              <a:t>a longitudinal kick proportional to </a:t>
            </a:r>
            <a:r>
              <a:rPr lang="de-DE" dirty="0" err="1" smtClean="0">
                <a:latin typeface="+mj-lt"/>
              </a:rPr>
              <a:t>the</a:t>
            </a:r>
            <a:r>
              <a:rPr lang="de-DE" dirty="0" smtClean="0">
                <a:latin typeface="+mj-lt"/>
              </a:rPr>
              <a:t> </a:t>
            </a:r>
            <a:r>
              <a:rPr lang="de-DE" dirty="0" err="1" smtClean="0">
                <a:latin typeface="+mj-lt"/>
              </a:rPr>
              <a:t>local</a:t>
            </a:r>
            <a:r>
              <a:rPr lang="de-DE" dirty="0" smtClean="0">
                <a:latin typeface="+mj-lt"/>
              </a:rPr>
              <a:t> </a:t>
            </a:r>
            <a:r>
              <a:rPr lang="de-DE" dirty="0" err="1" smtClean="0">
                <a:latin typeface="+mj-lt"/>
              </a:rPr>
              <a:t>derivative</a:t>
            </a:r>
            <a:r>
              <a:rPr lang="de-DE" dirty="0" smtClean="0">
                <a:latin typeface="+mj-lt"/>
              </a:rPr>
              <a:t> of </a:t>
            </a:r>
            <a:r>
              <a:rPr lang="de-DE" dirty="0" err="1" smtClean="0">
                <a:latin typeface="+mj-lt"/>
              </a:rPr>
              <a:t>the</a:t>
            </a:r>
            <a:r>
              <a:rPr lang="de-DE" dirty="0" smtClean="0">
                <a:latin typeface="+mj-lt"/>
              </a:rPr>
              <a:t> </a:t>
            </a:r>
            <a:r>
              <a:rPr lang="de-DE" dirty="0" err="1" smtClean="0">
                <a:latin typeface="+mj-lt"/>
              </a:rPr>
              <a:t>beam</a:t>
            </a:r>
            <a:r>
              <a:rPr lang="de-DE" dirty="0" smtClean="0">
                <a:latin typeface="+mj-lt"/>
              </a:rPr>
              <a:t> </a:t>
            </a:r>
            <a:r>
              <a:rPr lang="de-DE" dirty="0" err="1" smtClean="0">
                <a:latin typeface="+mj-lt"/>
              </a:rPr>
              <a:t>line</a:t>
            </a:r>
            <a:r>
              <a:rPr lang="de-DE" dirty="0" smtClean="0">
                <a:latin typeface="+mj-lt"/>
              </a:rPr>
              <a:t> </a:t>
            </a:r>
            <a:r>
              <a:rPr lang="de-DE" dirty="0" err="1" smtClean="0">
                <a:latin typeface="+mj-lt"/>
              </a:rPr>
              <a:t>density</a:t>
            </a:r>
            <a:r>
              <a:rPr lang="de-DE" dirty="0" smtClean="0">
                <a:latin typeface="+mj-lt"/>
              </a:rPr>
              <a:t> </a:t>
            </a:r>
          </a:p>
        </p:txBody>
      </p:sp>
      <p:graphicFrame>
        <p:nvGraphicFramePr>
          <p:cNvPr id="21507" name="Object 3"/>
          <p:cNvGraphicFramePr>
            <a:graphicFrameLocks noChangeAspect="1"/>
          </p:cNvGraphicFramePr>
          <p:nvPr/>
        </p:nvGraphicFramePr>
        <p:xfrm>
          <a:off x="1643743" y="5479143"/>
          <a:ext cx="6110288" cy="758825"/>
        </p:xfrm>
        <a:graphic>
          <a:graphicData uri="http://schemas.openxmlformats.org/presentationml/2006/ole">
            <p:oleObj spid="_x0000_s115715" name="Equation" r:id="rId4" imgW="3886200" imgH="482600" progId="Equation.3">
              <p:embed/>
            </p:oleObj>
          </a:graphicData>
        </a:graphic>
      </p:graphicFrame>
      <p:sp>
        <p:nvSpPr>
          <p:cNvPr id="11" name="Rectangle 2"/>
          <p:cNvSpPr>
            <a:spLocks noGrp="1" noChangeArrowheads="1"/>
          </p:cNvSpPr>
          <p:nvPr>
            <p:ph type="title"/>
          </p:nvPr>
        </p:nvSpPr>
        <p:spPr>
          <a:xfrm>
            <a:off x="1600200" y="533400"/>
            <a:ext cx="6705600" cy="914400"/>
          </a:xfrm>
        </p:spPr>
        <p:txBody>
          <a:bodyPr/>
          <a:lstStyle/>
          <a:p>
            <a:pPr eaLnBrk="1" hangingPunct="1"/>
            <a:r>
              <a:rPr lang="de-DE" sz="2400" dirty="0" smtClean="0">
                <a:latin typeface="New York" charset="0"/>
              </a:rPr>
              <a:t>Features </a:t>
            </a:r>
            <a:r>
              <a:rPr lang="de-DE" sz="2400" dirty="0" err="1" smtClean="0">
                <a:latin typeface="New York" charset="0"/>
              </a:rPr>
              <a:t>included</a:t>
            </a:r>
            <a:r>
              <a:rPr lang="de-DE" sz="2400" dirty="0" smtClean="0">
                <a:latin typeface="New York" charset="0"/>
              </a:rPr>
              <a:t> in </a:t>
            </a:r>
            <a:r>
              <a:rPr lang="de-DE" sz="2400" dirty="0" err="1">
                <a:latin typeface="New York" charset="0"/>
              </a:rPr>
              <a:t>the</a:t>
            </a:r>
            <a:r>
              <a:rPr lang="de-DE" sz="2400" dirty="0">
                <a:latin typeface="New York" charset="0"/>
              </a:rPr>
              <a:t> HEADTAIL </a:t>
            </a:r>
            <a:r>
              <a:rPr lang="de-DE" sz="2400" dirty="0" err="1">
                <a:latin typeface="New York" charset="0"/>
              </a:rPr>
              <a:t>model</a:t>
            </a:r>
            <a:r>
              <a:rPr lang="de-DE" sz="2400" dirty="0" smtClean="0">
                <a:latin typeface="New York" charset="0"/>
              </a:rPr>
              <a:t> (III</a:t>
            </a:r>
            <a:r>
              <a:rPr lang="de-DE" sz="2400" dirty="0">
                <a:latin typeface="New York" charset="0"/>
              </a:rPr>
              <a:t>)</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457200" y="457200"/>
            <a:ext cx="8369300" cy="595471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simulation/measurements: </a:t>
            </a:r>
            <a:r>
              <a:rPr lang="en-US" sz="2000" b="1" dirty="0">
                <a:solidFill>
                  <a:srgbClr val="FF0000"/>
                </a:solidFill>
                <a:latin typeface="Calibri" charset="0"/>
              </a:rPr>
              <a:t>the head-tail instability</a:t>
            </a:r>
          </a:p>
          <a:p>
            <a:endParaRPr lang="en-US" dirty="0">
              <a:latin typeface="Calibri" charset="0"/>
            </a:endParaRPr>
          </a:p>
          <a:p>
            <a:pPr>
              <a:spcAft>
                <a:spcPts val="600"/>
              </a:spcAft>
              <a:buFont typeface="Arial" charset="0"/>
              <a:buChar char="•"/>
            </a:pPr>
            <a:r>
              <a:rPr lang="en-US" dirty="0">
                <a:latin typeface="Calibri" charset="0"/>
              </a:rPr>
              <a:t> Due to chromaticity, single bunches develop head-tail </a:t>
            </a:r>
            <a:r>
              <a:rPr lang="en-US" dirty="0" smtClean="0">
                <a:latin typeface="Calibri" charset="0"/>
              </a:rPr>
              <a:t>modes (</a:t>
            </a:r>
            <a:r>
              <a:rPr lang="en-US" i="1" dirty="0" err="1" smtClean="0">
                <a:latin typeface="Calibri" charset="0"/>
              </a:rPr>
              <a:t>m</a:t>
            </a:r>
            <a:r>
              <a:rPr lang="en-US" i="1" dirty="0" smtClean="0">
                <a:latin typeface="Calibri" charset="0"/>
              </a:rPr>
              <a:t>=1</a:t>
            </a:r>
            <a:r>
              <a:rPr lang="en-US" dirty="0" smtClean="0">
                <a:latin typeface="Calibri" charset="0"/>
              </a:rPr>
              <a:t>), </a:t>
            </a:r>
            <a:r>
              <a:rPr lang="en-US" dirty="0">
                <a:latin typeface="Calibri" charset="0"/>
              </a:rPr>
              <a:t>which can be strongly unstable at high intensity. The most dangerous mode is the mode</a:t>
            </a:r>
            <a:r>
              <a:rPr lang="en-US" dirty="0" smtClean="0">
                <a:latin typeface="Calibri" charset="0"/>
              </a:rPr>
              <a:t> </a:t>
            </a:r>
            <a:r>
              <a:rPr lang="en-US" i="1" dirty="0" err="1">
                <a:solidFill>
                  <a:srgbClr val="0000FF"/>
                </a:solidFill>
                <a:latin typeface="Calibri" charset="0"/>
              </a:rPr>
              <a:t>l</a:t>
            </a:r>
            <a:r>
              <a:rPr lang="en-US" i="1" dirty="0" smtClean="0">
                <a:solidFill>
                  <a:srgbClr val="0000FF"/>
                </a:solidFill>
                <a:latin typeface="Calibri" charset="0"/>
              </a:rPr>
              <a:t>=</a:t>
            </a:r>
            <a:r>
              <a:rPr lang="en-US" i="1" dirty="0">
                <a:solidFill>
                  <a:srgbClr val="0000FF"/>
                </a:solidFill>
                <a:latin typeface="Calibri" charset="0"/>
              </a:rPr>
              <a:t>0</a:t>
            </a:r>
            <a:r>
              <a:rPr lang="en-US" dirty="0">
                <a:latin typeface="Calibri" charset="0"/>
              </a:rPr>
              <a:t>:  </a:t>
            </a:r>
          </a:p>
          <a:p>
            <a:pPr lvl="1">
              <a:spcAft>
                <a:spcPts val="600"/>
              </a:spcAft>
              <a:buSzPct val="100000"/>
              <a:buFont typeface="Lucida Grande" charset="0"/>
              <a:buChar char="→"/>
            </a:pPr>
            <a:r>
              <a:rPr lang="en-US" sz="1700" dirty="0">
                <a:latin typeface="Calibri" charset="0"/>
              </a:rPr>
              <a:t> It is unstable below transition (</a:t>
            </a:r>
            <a:r>
              <a:rPr lang="en-US" sz="1700" b="1" dirty="0" err="1">
                <a:solidFill>
                  <a:srgbClr val="0000FF"/>
                </a:solidFill>
                <a:latin typeface="Symbol" charset="2"/>
                <a:ea typeface="Symbol" charset="2"/>
                <a:cs typeface="Symbol" charset="2"/>
              </a:rPr>
              <a:t>g</a:t>
            </a:r>
            <a:r>
              <a:rPr lang="en-US" sz="1700" b="1" dirty="0">
                <a:solidFill>
                  <a:srgbClr val="0000FF"/>
                </a:solidFill>
                <a:latin typeface="Symbol" charset="2"/>
                <a:ea typeface="Symbol" charset="2"/>
                <a:cs typeface="Symbol" charset="2"/>
              </a:rPr>
              <a:t> </a:t>
            </a:r>
            <a:r>
              <a:rPr lang="en-US" sz="1700" b="1" dirty="0">
                <a:solidFill>
                  <a:srgbClr val="0000FF"/>
                </a:solidFill>
                <a:latin typeface="Calibri" charset="0"/>
              </a:rPr>
              <a:t>&lt; </a:t>
            </a:r>
            <a:r>
              <a:rPr lang="en-US" sz="1700" b="1" dirty="0" err="1">
                <a:solidFill>
                  <a:srgbClr val="0000FF"/>
                </a:solidFill>
                <a:latin typeface="Symbol" charset="2"/>
                <a:ea typeface="Symbol" charset="2"/>
                <a:cs typeface="Symbol" charset="2"/>
              </a:rPr>
              <a:t>g</a:t>
            </a:r>
            <a:r>
              <a:rPr lang="en-US" sz="1700" b="1" baseline="-25000" dirty="0" err="1">
                <a:solidFill>
                  <a:srgbClr val="0000FF"/>
                </a:solidFill>
                <a:latin typeface="Calibri" charset="0"/>
              </a:rPr>
              <a:t>t</a:t>
            </a:r>
            <a:r>
              <a:rPr lang="en-US" sz="1700" dirty="0">
                <a:latin typeface="Calibri" charset="0"/>
              </a:rPr>
              <a:t>), if the chromaticity is positive (</a:t>
            </a:r>
            <a:r>
              <a:rPr lang="en-US" sz="1700" b="1" dirty="0" err="1">
                <a:solidFill>
                  <a:srgbClr val="0000FF"/>
                </a:solidFill>
                <a:latin typeface="Symbol" charset="2"/>
                <a:ea typeface="Symbol" charset="2"/>
                <a:cs typeface="Symbol" charset="2"/>
              </a:rPr>
              <a:t>x</a:t>
            </a:r>
            <a:r>
              <a:rPr lang="en-US" sz="1700" b="1" baseline="-25000" dirty="0" err="1">
                <a:solidFill>
                  <a:srgbClr val="0000FF"/>
                </a:solidFill>
                <a:latin typeface="Calibri" charset="0"/>
              </a:rPr>
              <a:t>x,y</a:t>
            </a:r>
            <a:r>
              <a:rPr lang="en-US" sz="1700" b="1" baseline="-25000" dirty="0">
                <a:solidFill>
                  <a:srgbClr val="0000FF"/>
                </a:solidFill>
                <a:latin typeface="Calibri" charset="0"/>
              </a:rPr>
              <a:t> </a:t>
            </a:r>
            <a:r>
              <a:rPr lang="en-US" sz="1700" b="1" dirty="0">
                <a:solidFill>
                  <a:srgbClr val="0000FF"/>
                </a:solidFill>
                <a:latin typeface="Calibri" charset="0"/>
              </a:rPr>
              <a:t>&gt; 0</a:t>
            </a:r>
            <a:r>
              <a:rPr lang="en-US" sz="1700" dirty="0">
                <a:latin typeface="Calibri" charset="0"/>
              </a:rPr>
              <a:t>)</a:t>
            </a:r>
          </a:p>
          <a:p>
            <a:pPr lvl="1">
              <a:spcAft>
                <a:spcPts val="600"/>
              </a:spcAft>
              <a:buSzPct val="100000"/>
              <a:buFont typeface="Lucida Grande" charset="0"/>
              <a:buChar char="→"/>
            </a:pPr>
            <a:r>
              <a:rPr lang="en-US" sz="1700" dirty="0">
                <a:latin typeface="Calibri" charset="0"/>
              </a:rPr>
              <a:t> It is unstable above transition (</a:t>
            </a:r>
            <a:r>
              <a:rPr lang="en-US" sz="1700" b="1" dirty="0" err="1">
                <a:solidFill>
                  <a:srgbClr val="0000FF"/>
                </a:solidFill>
                <a:latin typeface="Symbol" charset="2"/>
                <a:ea typeface="Symbol" charset="2"/>
                <a:cs typeface="Symbol" charset="2"/>
              </a:rPr>
              <a:t>g</a:t>
            </a:r>
            <a:r>
              <a:rPr lang="en-US" sz="1700" b="1" dirty="0">
                <a:solidFill>
                  <a:srgbClr val="0000FF"/>
                </a:solidFill>
                <a:latin typeface="Symbol" charset="2"/>
                <a:ea typeface="Symbol" charset="2"/>
                <a:cs typeface="Symbol" charset="2"/>
              </a:rPr>
              <a:t> &gt;</a:t>
            </a:r>
            <a:r>
              <a:rPr lang="en-US" sz="1700" b="1" dirty="0">
                <a:solidFill>
                  <a:srgbClr val="0000FF"/>
                </a:solidFill>
                <a:latin typeface="Calibri" charset="0"/>
              </a:rPr>
              <a:t> </a:t>
            </a:r>
            <a:r>
              <a:rPr lang="en-US" sz="1700" b="1" dirty="0" err="1">
                <a:solidFill>
                  <a:srgbClr val="0000FF"/>
                </a:solidFill>
                <a:latin typeface="Symbol" charset="2"/>
                <a:ea typeface="Symbol" charset="2"/>
                <a:cs typeface="Symbol" charset="2"/>
              </a:rPr>
              <a:t>g</a:t>
            </a:r>
            <a:r>
              <a:rPr lang="en-US" sz="1700" b="1" baseline="-25000" dirty="0" err="1">
                <a:solidFill>
                  <a:srgbClr val="0000FF"/>
                </a:solidFill>
                <a:latin typeface="Calibri" charset="0"/>
              </a:rPr>
              <a:t>t</a:t>
            </a:r>
            <a:r>
              <a:rPr lang="en-US" sz="1700" dirty="0">
                <a:latin typeface="Calibri" charset="0"/>
              </a:rPr>
              <a:t>), if the chromaticity is negative (</a:t>
            </a:r>
            <a:r>
              <a:rPr lang="en-US" sz="1700" b="1" dirty="0" err="1">
                <a:solidFill>
                  <a:srgbClr val="0000FF"/>
                </a:solidFill>
                <a:latin typeface="Symbol" charset="2"/>
                <a:ea typeface="Symbol" charset="2"/>
                <a:cs typeface="Symbol" charset="2"/>
              </a:rPr>
              <a:t>x</a:t>
            </a:r>
            <a:r>
              <a:rPr lang="en-US" sz="1700" b="1" baseline="-25000" dirty="0" err="1">
                <a:solidFill>
                  <a:srgbClr val="0000FF"/>
                </a:solidFill>
                <a:latin typeface="Calibri" charset="0"/>
              </a:rPr>
              <a:t>x,y</a:t>
            </a:r>
            <a:r>
              <a:rPr lang="en-US" sz="1700" b="1" baseline="-25000" dirty="0">
                <a:solidFill>
                  <a:srgbClr val="0000FF"/>
                </a:solidFill>
                <a:latin typeface="Calibri" charset="0"/>
              </a:rPr>
              <a:t> </a:t>
            </a:r>
            <a:r>
              <a:rPr lang="en-US" sz="1700" b="1" dirty="0">
                <a:solidFill>
                  <a:srgbClr val="0000FF"/>
                </a:solidFill>
                <a:latin typeface="Calibri" charset="0"/>
              </a:rPr>
              <a:t>&lt; 0</a:t>
            </a:r>
            <a:r>
              <a:rPr lang="en-US" sz="1700" dirty="0">
                <a:latin typeface="Calibri" charset="0"/>
              </a:rPr>
              <a:t>) </a:t>
            </a:r>
          </a:p>
          <a:p>
            <a:pPr>
              <a:spcAft>
                <a:spcPts val="600"/>
              </a:spcAft>
              <a:buSzPct val="100000"/>
              <a:buFont typeface="Arial" charset="0"/>
              <a:buChar char="•"/>
            </a:pPr>
            <a:r>
              <a:rPr lang="en-US" sz="1700" dirty="0">
                <a:latin typeface="Calibri" charset="0"/>
              </a:rPr>
              <a:t> Higher order modes </a:t>
            </a:r>
            <a:r>
              <a:rPr lang="en-US" sz="1700" dirty="0" smtClean="0">
                <a:latin typeface="Calibri" charset="0"/>
              </a:rPr>
              <a:t>(</a:t>
            </a:r>
            <a:r>
              <a:rPr lang="en-US" sz="1700" i="1" dirty="0" smtClean="0">
                <a:latin typeface="Calibri" charset="0"/>
              </a:rPr>
              <a:t>l≥</a:t>
            </a:r>
            <a:r>
              <a:rPr lang="en-US" sz="1700" i="1" dirty="0">
                <a:latin typeface="Calibri" charset="0"/>
              </a:rPr>
              <a:t>1</a:t>
            </a:r>
            <a:r>
              <a:rPr lang="en-US" sz="1700" dirty="0">
                <a:latin typeface="Calibri" charset="0"/>
              </a:rPr>
              <a:t>) are unstable for negative </a:t>
            </a:r>
            <a:r>
              <a:rPr lang="en-US" sz="1700" dirty="0" err="1">
                <a:latin typeface="Calibri" charset="0"/>
              </a:rPr>
              <a:t>chromaticities</a:t>
            </a:r>
            <a:r>
              <a:rPr lang="en-US" sz="1700" dirty="0">
                <a:latin typeface="Calibri" charset="0"/>
              </a:rPr>
              <a:t> below transition and for positive </a:t>
            </a:r>
            <a:r>
              <a:rPr lang="en-US" sz="1700" dirty="0" err="1">
                <a:latin typeface="Calibri" charset="0"/>
              </a:rPr>
              <a:t>chromaticities</a:t>
            </a:r>
            <a:r>
              <a:rPr lang="en-US" sz="1700" dirty="0">
                <a:latin typeface="Calibri" charset="0"/>
              </a:rPr>
              <a:t> above transition. However, they are much slower and they can be naturally damped by other sources of tune spread, or can be suppressed with a damper.</a:t>
            </a:r>
          </a:p>
          <a:p>
            <a:pPr>
              <a:spcAft>
                <a:spcPts val="600"/>
              </a:spcAft>
              <a:buSzPct val="100000"/>
              <a:buFont typeface="Arial" charset="0"/>
              <a:buChar char="•"/>
            </a:pPr>
            <a:r>
              <a:rPr lang="en-US" sz="1700" dirty="0">
                <a:latin typeface="Calibri" charset="0"/>
              </a:rPr>
              <a:t> As a consequence, it is critical to control the mode</a:t>
            </a:r>
            <a:r>
              <a:rPr lang="en-US" sz="1700" dirty="0" smtClean="0">
                <a:latin typeface="Calibri" charset="0"/>
              </a:rPr>
              <a:t> </a:t>
            </a:r>
            <a:r>
              <a:rPr lang="en-US" sz="1700" i="1" dirty="0" err="1">
                <a:latin typeface="Calibri" charset="0"/>
              </a:rPr>
              <a:t>l</a:t>
            </a:r>
            <a:r>
              <a:rPr lang="en-US" sz="1700" i="1" dirty="0" smtClean="0">
                <a:latin typeface="Calibri" charset="0"/>
              </a:rPr>
              <a:t>=</a:t>
            </a:r>
            <a:r>
              <a:rPr lang="en-US" sz="1700" i="1" dirty="0">
                <a:latin typeface="Calibri" charset="0"/>
              </a:rPr>
              <a:t>0</a:t>
            </a:r>
            <a:r>
              <a:rPr lang="en-US" sz="1700" dirty="0">
                <a:latin typeface="Calibri" charset="0"/>
              </a:rPr>
              <a:t> by operating the machine with the correct sign of chromaticity.</a:t>
            </a:r>
          </a:p>
          <a:p>
            <a:pPr lvl="1">
              <a:spcAft>
                <a:spcPts val="600"/>
              </a:spcAft>
              <a:buSzPct val="100000"/>
              <a:buFont typeface="Lucida Grande" charset="0"/>
              <a:buChar char="→"/>
            </a:pPr>
            <a:r>
              <a:rPr lang="en-US" sz="1700" dirty="0">
                <a:latin typeface="Calibri" charset="0"/>
              </a:rPr>
              <a:t> Machines that </a:t>
            </a:r>
            <a:r>
              <a:rPr lang="en-US" sz="1700" dirty="0">
                <a:solidFill>
                  <a:srgbClr val="0000FF"/>
                </a:solidFill>
                <a:latin typeface="Calibri" charset="0"/>
              </a:rPr>
              <a:t>run always below their transition energy </a:t>
            </a:r>
            <a:r>
              <a:rPr lang="en-US" sz="1700" dirty="0">
                <a:latin typeface="Calibri" charset="0"/>
              </a:rPr>
              <a:t>(usually </a:t>
            </a:r>
            <a:r>
              <a:rPr lang="en-US" sz="1700" dirty="0" err="1">
                <a:latin typeface="Calibri" charset="0"/>
              </a:rPr>
              <a:t>hadron</a:t>
            </a:r>
            <a:r>
              <a:rPr lang="en-US" sz="1700" dirty="0">
                <a:latin typeface="Calibri" charset="0"/>
              </a:rPr>
              <a:t> machines) must have </a:t>
            </a:r>
            <a:r>
              <a:rPr lang="en-US" sz="1700" dirty="0">
                <a:solidFill>
                  <a:srgbClr val="FF0000"/>
                </a:solidFill>
                <a:latin typeface="Calibri" charset="0"/>
              </a:rPr>
              <a:t>negative chromaticity </a:t>
            </a:r>
            <a:r>
              <a:rPr lang="en-US" sz="1700" dirty="0">
                <a:latin typeface="Calibri" charset="0"/>
              </a:rPr>
              <a:t>(e.g., the CERN-PSB, GSI-SIS) and they can live with their natural chromaticity, which is negative for a classical lattice design. These machines can also avoid to use </a:t>
            </a:r>
            <a:r>
              <a:rPr lang="en-US" sz="1700" dirty="0" err="1">
                <a:latin typeface="Calibri" charset="0"/>
              </a:rPr>
              <a:t>sextupoles</a:t>
            </a:r>
            <a:r>
              <a:rPr lang="en-US" sz="1700" dirty="0">
                <a:latin typeface="Calibri" charset="0"/>
              </a:rPr>
              <a:t> for chromaticity correction</a:t>
            </a:r>
          </a:p>
          <a:p>
            <a:pPr lvl="1">
              <a:spcAft>
                <a:spcPts val="600"/>
              </a:spcAft>
              <a:buSzPct val="100000"/>
              <a:buFont typeface="Lucida Grande" charset="0"/>
              <a:buChar char="→"/>
            </a:pPr>
            <a:r>
              <a:rPr lang="en-US" sz="1700" dirty="0">
                <a:latin typeface="Calibri" charset="0"/>
              </a:rPr>
              <a:t> Machines that run always </a:t>
            </a:r>
            <a:r>
              <a:rPr lang="en-US" sz="1700" dirty="0">
                <a:solidFill>
                  <a:srgbClr val="0000FF"/>
                </a:solidFill>
                <a:latin typeface="Calibri" charset="0"/>
              </a:rPr>
              <a:t>above transition energy </a:t>
            </a:r>
            <a:r>
              <a:rPr lang="en-US" sz="1700" dirty="0">
                <a:latin typeface="Calibri" charset="0"/>
              </a:rPr>
              <a:t>(lepton machines, CERN-LHC, BNL-RHIC with protons) need </a:t>
            </a:r>
            <a:r>
              <a:rPr lang="en-US" sz="1700" dirty="0">
                <a:solidFill>
                  <a:srgbClr val="FF0000"/>
                </a:solidFill>
                <a:latin typeface="Calibri" charset="0"/>
              </a:rPr>
              <a:t>chromaticity correction </a:t>
            </a:r>
            <a:r>
              <a:rPr lang="en-US" sz="1700" dirty="0">
                <a:latin typeface="Calibri" charset="0"/>
              </a:rPr>
              <a:t>(and therefore two families of </a:t>
            </a:r>
            <a:r>
              <a:rPr lang="en-US" sz="1700" dirty="0" err="1">
                <a:latin typeface="Calibri" charset="0"/>
              </a:rPr>
              <a:t>sextupoles</a:t>
            </a:r>
            <a:r>
              <a:rPr lang="en-US" sz="1700" dirty="0">
                <a:latin typeface="Calibri" charset="0"/>
              </a:rPr>
              <a:t>) in order to make their chromaticity slightly positive.</a:t>
            </a:r>
          </a:p>
          <a:p>
            <a:pPr lvl="1">
              <a:spcAft>
                <a:spcPts val="600"/>
              </a:spcAft>
              <a:buSzPct val="100000"/>
              <a:buFont typeface="Lucida Grande" charset="0"/>
              <a:buChar char="→"/>
            </a:pPr>
            <a:r>
              <a:rPr lang="en-US" sz="1700" dirty="0">
                <a:latin typeface="Calibri" charset="0"/>
              </a:rPr>
              <a:t> Machines that </a:t>
            </a:r>
            <a:r>
              <a:rPr lang="en-US" sz="1700" dirty="0">
                <a:solidFill>
                  <a:srgbClr val="0000FF"/>
                </a:solidFill>
                <a:latin typeface="Calibri" charset="0"/>
              </a:rPr>
              <a:t>cross transition</a:t>
            </a:r>
            <a:r>
              <a:rPr lang="en-US" sz="1700" dirty="0">
                <a:latin typeface="Calibri" charset="0"/>
              </a:rPr>
              <a:t> (CERN-PS, CERN-SPS, BNL-RHIC with ions) need a scheme of </a:t>
            </a:r>
            <a:r>
              <a:rPr lang="en-US" sz="1700" dirty="0">
                <a:solidFill>
                  <a:srgbClr val="FF0000"/>
                </a:solidFill>
                <a:latin typeface="Calibri" charset="0"/>
              </a:rPr>
              <a:t>synchronized swap of the sign of chromaticity</a:t>
            </a:r>
            <a:r>
              <a:rPr lang="en-US" sz="1700" dirty="0">
                <a:latin typeface="Calibri" charset="0"/>
              </a:rPr>
              <a:t> at transition crossing </a:t>
            </a:r>
          </a:p>
        </p:txBody>
      </p:sp>
      <p:sp>
        <p:nvSpPr>
          <p:cNvPr id="6" name="Slide Number Placeholder 5"/>
          <p:cNvSpPr>
            <a:spLocks noGrp="1"/>
          </p:cNvSpPr>
          <p:nvPr>
            <p:ph type="sldNum" sz="quarter" idx="12"/>
          </p:nvPr>
        </p:nvSpPr>
        <p:spPr/>
        <p:txBody>
          <a:bodyPr/>
          <a:lstStyle/>
          <a:p>
            <a:pPr>
              <a:defRPr/>
            </a:pPr>
            <a:fld id="{D64E5E98-4243-694B-9B00-034BD8EB77EA}"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457200" y="457200"/>
            <a:ext cx="8369300" cy="213836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simulation: </a:t>
            </a:r>
            <a:r>
              <a:rPr lang="en-US" sz="2000" b="1" dirty="0">
                <a:solidFill>
                  <a:srgbClr val="FF0000"/>
                </a:solidFill>
                <a:latin typeface="Calibri" charset="0"/>
              </a:rPr>
              <a:t>the head-tail instability</a:t>
            </a:r>
          </a:p>
          <a:p>
            <a:endParaRPr lang="en-US" dirty="0">
              <a:latin typeface="Calibri" charset="0"/>
            </a:endParaRPr>
          </a:p>
          <a:p>
            <a:pPr lvl="1">
              <a:spcAft>
                <a:spcPts val="600"/>
              </a:spcAft>
              <a:buFont typeface="Lucida Grande" charset="0"/>
              <a:buChar char="⇒"/>
            </a:pPr>
            <a:r>
              <a:rPr lang="en-US" dirty="0">
                <a:latin typeface="Calibri" charset="0"/>
              </a:rPr>
              <a:t> The fundamental mode of a head-tail instability </a:t>
            </a:r>
            <a:r>
              <a:rPr lang="en-US" dirty="0" smtClean="0">
                <a:latin typeface="Calibri" charset="0"/>
              </a:rPr>
              <a:t>(</a:t>
            </a:r>
            <a:r>
              <a:rPr lang="en-US" dirty="0" err="1" smtClean="0">
                <a:latin typeface="Calibri" charset="0"/>
              </a:rPr>
              <a:t>m</a:t>
            </a:r>
            <a:r>
              <a:rPr lang="en-US" dirty="0" smtClean="0">
                <a:latin typeface="Calibri" charset="0"/>
              </a:rPr>
              <a:t>=1, </a:t>
            </a:r>
            <a:r>
              <a:rPr lang="en-US" i="1" dirty="0" err="1" smtClean="0">
                <a:latin typeface="Calibri" charset="0"/>
              </a:rPr>
              <a:t>l</a:t>
            </a:r>
            <a:r>
              <a:rPr lang="en-US" i="1" dirty="0" smtClean="0">
                <a:latin typeface="Calibri" charset="0"/>
              </a:rPr>
              <a:t>=</a:t>
            </a:r>
            <a:r>
              <a:rPr lang="en-US" i="1" dirty="0">
                <a:latin typeface="Calibri" charset="0"/>
              </a:rPr>
              <a:t>0</a:t>
            </a:r>
            <a:r>
              <a:rPr lang="en-US" dirty="0">
                <a:latin typeface="Calibri" charset="0"/>
              </a:rPr>
              <a:t>) can be simulated to have a detailed look at the instability evolution for different chromaticity values (assuming the SPS parameters and a simple broad band model for the impedance)</a:t>
            </a:r>
          </a:p>
          <a:p>
            <a:pPr lvl="1">
              <a:spcAft>
                <a:spcPts val="600"/>
              </a:spcAft>
              <a:buFont typeface="Lucida Grande" charset="0"/>
              <a:buChar char="⇒"/>
            </a:pPr>
            <a:r>
              <a:rPr lang="en-US" dirty="0">
                <a:latin typeface="Calibri" charset="0"/>
              </a:rPr>
              <a:t> Movies show the evolution of the </a:t>
            </a:r>
            <a:r>
              <a:rPr lang="en-US" dirty="0">
                <a:latin typeface="Symbol" charset="2"/>
                <a:ea typeface="Symbol" charset="2"/>
                <a:cs typeface="Symbol" charset="2"/>
              </a:rPr>
              <a:t>D</a:t>
            </a:r>
            <a:r>
              <a:rPr lang="en-US" dirty="0" smtClean="0">
                <a:latin typeface="Calibri" charset="0"/>
              </a:rPr>
              <a:t> (</a:t>
            </a:r>
            <a:r>
              <a:rPr lang="en-US" dirty="0" err="1" smtClean="0">
                <a:latin typeface="Calibri" charset="0"/>
              </a:rPr>
              <a:t>centroid</a:t>
            </a:r>
            <a:r>
              <a:rPr lang="en-US" dirty="0" smtClean="0">
                <a:latin typeface="Calibri" charset="0"/>
              </a:rPr>
              <a:t>) signal </a:t>
            </a:r>
            <a:r>
              <a:rPr lang="en-US" dirty="0">
                <a:latin typeface="Calibri" charset="0"/>
              </a:rPr>
              <a:t>along the bunch over 1045 turns of unstable evolution  </a:t>
            </a:r>
            <a:r>
              <a:rPr lang="en-US" sz="1700" dirty="0">
                <a:latin typeface="Calibri" charset="0"/>
              </a:rPr>
              <a:t>for two chromaticity values (-0.4 and -0.9)</a:t>
            </a:r>
            <a:r>
              <a:rPr lang="en-US" dirty="0">
                <a:latin typeface="Calibri" charset="0"/>
              </a:rPr>
              <a:t> </a:t>
            </a:r>
            <a:endParaRPr lang="en-US" sz="1700" dirty="0">
              <a:latin typeface="Calibri" charset="0"/>
            </a:endParaRPr>
          </a:p>
        </p:txBody>
      </p:sp>
      <p:sp>
        <p:nvSpPr>
          <p:cNvPr id="6" name="Slide Number Placeholder 5"/>
          <p:cNvSpPr>
            <a:spLocks noGrp="1"/>
          </p:cNvSpPr>
          <p:nvPr>
            <p:ph type="sldNum" sz="quarter" idx="12"/>
          </p:nvPr>
        </p:nvSpPr>
        <p:spPr/>
        <p:txBody>
          <a:bodyPr/>
          <a:lstStyle/>
          <a:p>
            <a:pPr>
              <a:defRPr/>
            </a:pPr>
            <a:fld id="{4A2BD1AC-0846-BC43-ACFB-EFBF60942F2F}" type="slidenum">
              <a:rPr lang="en-US"/>
              <a:pPr>
                <a:defRPr/>
              </a:pPr>
              <a:t>25</a:t>
            </a:fld>
            <a:endParaRPr lang="en-US"/>
          </a:p>
        </p:txBody>
      </p:sp>
      <p:pic>
        <p:nvPicPr>
          <p:cNvPr id="31751" name="Picture 7" descr="/Users/grumolo/Desktop/Old MACgio/Desktop/CERN/CAS2008/Movies-Benoit/chromaticity09.gif">
            <a:hlinkClick r:id="" action="ppaction://media"/>
          </p:cNvPr>
          <p:cNvPicPr/>
          <p:nvPr>
            <a:videoFile r:link="rId1"/>
          </p:nvPr>
        </p:nvPicPr>
        <p:blipFill>
          <a:blip r:embed="rId4"/>
          <a:srcRect/>
          <a:stretch>
            <a:fillRect/>
          </a:stretch>
        </p:blipFill>
        <p:spPr bwMode="auto">
          <a:xfrm>
            <a:off x="4633913" y="3048000"/>
            <a:ext cx="3838575" cy="2879725"/>
          </a:xfrm>
          <a:prstGeom prst="rect">
            <a:avLst/>
          </a:prstGeom>
          <a:noFill/>
          <a:ln w="9525">
            <a:noFill/>
            <a:miter lim="800000"/>
            <a:headEnd/>
            <a:tailEnd/>
          </a:ln>
        </p:spPr>
      </p:pic>
      <p:pic>
        <p:nvPicPr>
          <p:cNvPr id="8" name="chromaticity04.gif">
            <a:hlinkClick r:id="" action="ppaction://media"/>
          </p:cNvPr>
          <p:cNvPicPr/>
          <p:nvPr>
            <a:videoFile r:link="rId2"/>
          </p:nvPr>
        </p:nvPicPr>
        <p:blipFill>
          <a:blip r:embed="rId5"/>
          <a:stretch>
            <a:fillRect/>
          </a:stretch>
        </p:blipFill>
        <p:spPr>
          <a:xfrm>
            <a:off x="670800" y="3047725"/>
            <a:ext cx="3840000" cy="28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00" fill="hold"/>
                                        <p:tgtEl>
                                          <p:spTgt spid="8"/>
                                        </p:tgtEl>
                                      </p:cBhvr>
                                    </p:cmd>
                                  </p:childTnLst>
                                </p:cTn>
                              </p:par>
                              <p:par>
                                <p:cTn id="7" presetID="1" presetClass="mediacall" presetSubtype="0" fill="hold" nodeType="withEffect">
                                  <p:stCondLst>
                                    <p:cond delay="0"/>
                                  </p:stCondLst>
                                  <p:childTnLst>
                                    <p:cmd type="call" cmd="playFrom(0.0)">
                                      <p:cBhvr>
                                        <p:cTn id="8" dur="35000" fill="hold"/>
                                        <p:tgtEl>
                                          <p:spTgt spid="317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8"/>
                </p:tgtEl>
              </p:cMediaNode>
            </p:video>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8"/>
                                        </p:tgtEl>
                                      </p:cBhvr>
                                    </p:cmd>
                                  </p:childTnLst>
                                </p:cTn>
                              </p:par>
                            </p:childTnLst>
                          </p:cTn>
                        </p:par>
                      </p:childTnLst>
                    </p:cTn>
                  </p:par>
                </p:childTnLst>
              </p:cTn>
              <p:nextCondLst>
                <p:cond evt="onClick" delay="0">
                  <p:tgtEl>
                    <p:spTgt spid="8"/>
                  </p:tgtEl>
                </p:cond>
              </p:nextCondLst>
            </p:seq>
            <p:video>
              <p:cMediaNode>
                <p:cTn id="15" fill="hold" display="0">
                  <p:stCondLst>
                    <p:cond delay="indefinite"/>
                  </p:stCondLst>
                  <p:endCondLst>
                    <p:cond evt="onNext" delay="0">
                      <p:tgtEl>
                        <p:sldTgt/>
                      </p:tgtEl>
                    </p:cond>
                    <p:cond evt="onPrev" delay="0">
                      <p:tgtEl>
                        <p:sldTgt/>
                      </p:tgtEl>
                    </p:cond>
                  </p:endCondLst>
                </p:cTn>
                <p:tgtEl>
                  <p:spTgt spid="31751"/>
                </p:tgtEl>
              </p:cMediaNode>
            </p:video>
            <p:seq concurrent="1" nextAc="seek">
              <p:cTn id="16" restart="whenNotActive" fill="hold" evtFilter="cancelBubble" nodeType="interactiveSeq">
                <p:stCondLst>
                  <p:cond evt="onClick" delay="0">
                    <p:tgtEl>
                      <p:spTgt spid="31751"/>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1751"/>
                                        </p:tgtEl>
                                      </p:cBhvr>
                                    </p:cmd>
                                  </p:childTnLst>
                                </p:cTn>
                              </p:par>
                            </p:childTnLst>
                          </p:cTn>
                        </p:par>
                      </p:childTnLst>
                    </p:cTn>
                  </p:par>
                </p:childTnLst>
              </p:cTn>
              <p:nextCondLst>
                <p:cond evt="onClick" delay="0">
                  <p:tgtEl>
                    <p:spTgt spid="31751"/>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457200" y="457200"/>
            <a:ext cx="8369300" cy="2492375"/>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simulation/measurements: </a:t>
            </a:r>
            <a:r>
              <a:rPr lang="en-US" sz="2000" b="1" dirty="0">
                <a:solidFill>
                  <a:srgbClr val="FF0000"/>
                </a:solidFill>
                <a:latin typeface="Calibri" charset="0"/>
              </a:rPr>
              <a:t>the head-tail instability</a:t>
            </a:r>
          </a:p>
          <a:p>
            <a:endParaRPr lang="en-US" dirty="0">
              <a:latin typeface="Calibri" charset="0"/>
            </a:endParaRPr>
          </a:p>
          <a:p>
            <a:pPr>
              <a:spcAft>
                <a:spcPts val="600"/>
              </a:spcAft>
              <a:buFont typeface="Arial" charset="0"/>
              <a:buChar char="•"/>
            </a:pPr>
            <a:r>
              <a:rPr lang="en-US" dirty="0">
                <a:latin typeface="Calibri" charset="0"/>
              </a:rPr>
              <a:t> The fundamental mode of a head-tail instability can be simulated to have a detailed look at the instability evolution for different chromaticity values (assuming the SPS parameters and a simple broad band model for the impedance)</a:t>
            </a:r>
          </a:p>
          <a:p>
            <a:pPr lvl="1">
              <a:spcAft>
                <a:spcPts val="600"/>
              </a:spcAft>
              <a:buFont typeface="Lucida Grande" charset="0"/>
              <a:buChar char="⇒"/>
            </a:pPr>
            <a:r>
              <a:rPr lang="en-US" dirty="0">
                <a:latin typeface="Calibri" charset="0"/>
              </a:rPr>
              <a:t> The comparison between measurement and theory is impressive!</a:t>
            </a:r>
          </a:p>
          <a:p>
            <a:pPr lvl="1">
              <a:spcAft>
                <a:spcPts val="600"/>
              </a:spcAft>
              <a:buFont typeface="Lucida Grande" charset="0"/>
              <a:buChar char="⇒"/>
            </a:pPr>
            <a:r>
              <a:rPr lang="en-US" dirty="0">
                <a:latin typeface="Calibri" charset="0"/>
              </a:rPr>
              <a:t> Plots show three consecutive traces of </a:t>
            </a:r>
            <a:r>
              <a:rPr lang="en-US" dirty="0" smtClean="0">
                <a:latin typeface="Calibri" charset="0"/>
              </a:rPr>
              <a:t>the </a:t>
            </a:r>
            <a:r>
              <a:rPr lang="en-US" dirty="0" err="1" smtClean="0">
                <a:latin typeface="Calibri" charset="0"/>
              </a:rPr>
              <a:t>centroid</a:t>
            </a:r>
            <a:r>
              <a:rPr lang="en-US" dirty="0" smtClean="0">
                <a:latin typeface="Calibri" charset="0"/>
              </a:rPr>
              <a:t> </a:t>
            </a:r>
            <a:r>
              <a:rPr lang="en-US" dirty="0">
                <a:latin typeface="Calibri" charset="0"/>
              </a:rPr>
              <a:t>signal along the bunch while the instability is growing </a:t>
            </a:r>
            <a:endParaRPr lang="en-US" sz="1700" dirty="0">
              <a:latin typeface="Calibri" charset="0"/>
            </a:endParaRPr>
          </a:p>
        </p:txBody>
      </p:sp>
      <p:sp>
        <p:nvSpPr>
          <p:cNvPr id="6" name="Slide Number Placeholder 5"/>
          <p:cNvSpPr>
            <a:spLocks noGrp="1"/>
          </p:cNvSpPr>
          <p:nvPr>
            <p:ph type="sldNum" sz="quarter" idx="12"/>
          </p:nvPr>
        </p:nvSpPr>
        <p:spPr/>
        <p:txBody>
          <a:bodyPr/>
          <a:lstStyle/>
          <a:p>
            <a:pPr>
              <a:defRPr/>
            </a:pPr>
            <a:fld id="{01E059C7-DAAA-7349-991A-90673C4D6B06}" type="slidenum">
              <a:rPr lang="en-US"/>
              <a:pPr>
                <a:defRPr/>
              </a:pPr>
              <a:t>26</a:t>
            </a:fld>
            <a:endParaRPr lang="en-US"/>
          </a:p>
        </p:txBody>
      </p:sp>
      <p:pic>
        <p:nvPicPr>
          <p:cNvPr id="32774" name="Picture 4" descr="bshapes-02-b.pdf                                               00350983Macintosh HD                   BC25E8C6:"/>
          <p:cNvPicPr>
            <a:picLocks noChangeAspect="1" noChangeArrowheads="1"/>
          </p:cNvPicPr>
          <p:nvPr/>
        </p:nvPicPr>
        <p:blipFill>
          <a:blip r:embed="rId2"/>
          <a:srcRect l="4546" t="5873" r="4546" b="5873"/>
          <a:stretch>
            <a:fillRect/>
          </a:stretch>
        </p:blipFill>
        <p:spPr bwMode="auto">
          <a:xfrm>
            <a:off x="304800" y="2971800"/>
            <a:ext cx="4257675" cy="3198813"/>
          </a:xfrm>
          <a:prstGeom prst="rect">
            <a:avLst/>
          </a:prstGeom>
          <a:noFill/>
          <a:ln w="9525">
            <a:noFill/>
            <a:miter lim="800000"/>
            <a:headEnd/>
            <a:tailEnd/>
          </a:ln>
        </p:spPr>
      </p:pic>
      <p:pic>
        <p:nvPicPr>
          <p:cNvPr id="32775" name="Picture 5" descr="HT-comp-02-c.jpg                                               00350983Macintosh HD                   BC25E8C6:"/>
          <p:cNvPicPr>
            <a:picLocks noChangeArrowheads="1"/>
          </p:cNvPicPr>
          <p:nvPr/>
        </p:nvPicPr>
        <p:blipFill>
          <a:blip r:embed="rId3">
            <a:lum bright="-10000" contrast="30000"/>
          </a:blip>
          <a:srcRect/>
          <a:stretch>
            <a:fillRect/>
          </a:stretch>
        </p:blipFill>
        <p:spPr bwMode="auto">
          <a:xfrm>
            <a:off x="4876800" y="3429000"/>
            <a:ext cx="3884613" cy="2586038"/>
          </a:xfrm>
          <a:prstGeom prst="rect">
            <a:avLst/>
          </a:prstGeom>
          <a:noFill/>
          <a:ln w="9525">
            <a:noFill/>
            <a:miter lim="800000"/>
            <a:headEnd/>
            <a:tailEnd/>
          </a:ln>
        </p:spPr>
      </p:pic>
      <p:sp>
        <p:nvSpPr>
          <p:cNvPr id="32776" name="Text Box 6"/>
          <p:cNvSpPr txBox="1">
            <a:spLocks noChangeArrowheads="1"/>
          </p:cNvSpPr>
          <p:nvPr/>
        </p:nvSpPr>
        <p:spPr bwMode="auto">
          <a:xfrm>
            <a:off x="5029200" y="3136900"/>
            <a:ext cx="3886200" cy="320675"/>
          </a:xfrm>
          <a:prstGeom prst="rect">
            <a:avLst/>
          </a:prstGeom>
          <a:noFill/>
          <a:ln w="9525">
            <a:noFill/>
            <a:miter lim="800000"/>
            <a:headEnd/>
            <a:tailEnd/>
          </a:ln>
        </p:spPr>
        <p:txBody>
          <a:bodyPr>
            <a:prstTxWarp prst="textNoShape">
              <a:avLst/>
            </a:prstTxWarp>
            <a:spAutoFit/>
          </a:bodyPr>
          <a:lstStyle/>
          <a:p>
            <a:pPr>
              <a:spcBef>
                <a:spcPct val="50000"/>
              </a:spcBef>
            </a:pPr>
            <a:r>
              <a:rPr lang="de-DE" sz="1500">
                <a:latin typeface="Calibri" charset="0"/>
              </a:rPr>
              <a:t>Measurement at the SPS (06.08.2007), </a:t>
            </a:r>
            <a:r>
              <a:rPr lang="de-DE" sz="1500" i="1">
                <a:latin typeface="Symbol" charset="2"/>
              </a:rPr>
              <a:t>x</a:t>
            </a:r>
            <a:r>
              <a:rPr lang="de-DE" sz="1500" i="1" baseline="-25000">
                <a:latin typeface="Calibri" charset="0"/>
              </a:rPr>
              <a:t>y</a:t>
            </a:r>
            <a:r>
              <a:rPr lang="de-DE" sz="1500" i="1">
                <a:latin typeface="Calibri" charset="0"/>
              </a:rPr>
              <a:t>=-0.2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457200" y="457200"/>
            <a:ext cx="8369300" cy="954088"/>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simulation/measurements: </a:t>
            </a:r>
            <a:r>
              <a:rPr lang="en-US" sz="2000" b="1">
                <a:solidFill>
                  <a:srgbClr val="FF0000"/>
                </a:solidFill>
                <a:latin typeface="Calibri" charset="0"/>
              </a:rPr>
              <a:t>the head-tail instability</a:t>
            </a:r>
          </a:p>
          <a:p>
            <a:endParaRPr lang="en-US">
              <a:latin typeface="Calibri" charset="0"/>
            </a:endParaRPr>
          </a:p>
          <a:p>
            <a:pPr>
              <a:spcAft>
                <a:spcPts val="600"/>
              </a:spcAft>
              <a:buFont typeface="Arial" charset="0"/>
              <a:buChar char="•"/>
            </a:pPr>
            <a:r>
              <a:rPr lang="en-US">
                <a:latin typeface="Calibri" charset="0"/>
              </a:rPr>
              <a:t> More benchmark of data and simulations for different values of chromaticity…</a:t>
            </a:r>
          </a:p>
        </p:txBody>
      </p:sp>
      <p:sp>
        <p:nvSpPr>
          <p:cNvPr id="6" name="Slide Number Placeholder 5"/>
          <p:cNvSpPr>
            <a:spLocks noGrp="1"/>
          </p:cNvSpPr>
          <p:nvPr>
            <p:ph type="sldNum" sz="quarter" idx="12"/>
          </p:nvPr>
        </p:nvSpPr>
        <p:spPr/>
        <p:txBody>
          <a:bodyPr/>
          <a:lstStyle/>
          <a:p>
            <a:pPr>
              <a:defRPr/>
            </a:pPr>
            <a:fld id="{9BF85DBB-252D-6E44-A730-4F2C9DD7B64D}" type="slidenum">
              <a:rPr lang="en-US"/>
              <a:pPr>
                <a:defRPr/>
              </a:pPr>
              <a:t>27</a:t>
            </a:fld>
            <a:endParaRPr lang="en-US"/>
          </a:p>
        </p:txBody>
      </p:sp>
      <p:pic>
        <p:nvPicPr>
          <p:cNvPr id="33798" name="Picture 7" descr="bshapes-05.pdf                                                 00350983Macintosh HD                   BC25E8C6:"/>
          <p:cNvPicPr>
            <a:picLocks noChangeAspect="1" noChangeArrowheads="1"/>
          </p:cNvPicPr>
          <p:nvPr/>
        </p:nvPicPr>
        <p:blipFill>
          <a:blip r:embed="rId2"/>
          <a:srcRect l="4546" t="5873" r="4546" b="5873"/>
          <a:stretch>
            <a:fillRect/>
          </a:stretch>
        </p:blipFill>
        <p:spPr bwMode="auto">
          <a:xfrm>
            <a:off x="917575" y="1366838"/>
            <a:ext cx="3495675" cy="2627312"/>
          </a:xfrm>
          <a:prstGeom prst="rect">
            <a:avLst/>
          </a:prstGeom>
          <a:noFill/>
          <a:ln w="9525">
            <a:noFill/>
            <a:miter lim="800000"/>
            <a:headEnd/>
            <a:tailEnd/>
          </a:ln>
        </p:spPr>
      </p:pic>
      <p:pic>
        <p:nvPicPr>
          <p:cNvPr id="33799" name="Picture 9" descr="HT-comp-05.jpg                                                 00350983Macintosh HD                   BC25E8C6:"/>
          <p:cNvPicPr>
            <a:picLocks noChangeAspect="1" noChangeArrowheads="1"/>
          </p:cNvPicPr>
          <p:nvPr/>
        </p:nvPicPr>
        <p:blipFill>
          <a:blip r:embed="rId3">
            <a:lum bright="-10000" contrast="30000"/>
          </a:blip>
          <a:srcRect/>
          <a:stretch>
            <a:fillRect/>
          </a:stretch>
        </p:blipFill>
        <p:spPr bwMode="auto">
          <a:xfrm>
            <a:off x="4695825" y="1784350"/>
            <a:ext cx="3148013" cy="2101850"/>
          </a:xfrm>
          <a:prstGeom prst="rect">
            <a:avLst/>
          </a:prstGeom>
          <a:noFill/>
          <a:ln w="9525">
            <a:noFill/>
            <a:miter lim="800000"/>
            <a:headEnd/>
            <a:tailEnd/>
          </a:ln>
        </p:spPr>
      </p:pic>
      <p:pic>
        <p:nvPicPr>
          <p:cNvPr id="33800" name="Picture 14" descr="bshapes-06.pdf                                                 00350983Macintosh HD                   BC25E8C6:"/>
          <p:cNvPicPr>
            <a:picLocks noChangeAspect="1" noChangeArrowheads="1"/>
          </p:cNvPicPr>
          <p:nvPr/>
        </p:nvPicPr>
        <p:blipFill>
          <a:blip r:embed="rId4"/>
          <a:srcRect l="4546" t="5873" r="4546" b="5873"/>
          <a:stretch>
            <a:fillRect/>
          </a:stretch>
        </p:blipFill>
        <p:spPr bwMode="auto">
          <a:xfrm>
            <a:off x="993775" y="3886200"/>
            <a:ext cx="3497263" cy="2627313"/>
          </a:xfrm>
          <a:prstGeom prst="rect">
            <a:avLst/>
          </a:prstGeom>
          <a:noFill/>
          <a:ln w="9525">
            <a:noFill/>
            <a:miter lim="800000"/>
            <a:headEnd/>
            <a:tailEnd/>
          </a:ln>
        </p:spPr>
      </p:pic>
      <p:pic>
        <p:nvPicPr>
          <p:cNvPr id="33801" name="Picture 15" descr="HT-comp-06.jpg                                                 00350983Macintosh HD                   BC25E8C6:"/>
          <p:cNvPicPr>
            <a:picLocks noChangeAspect="1" noChangeArrowheads="1"/>
          </p:cNvPicPr>
          <p:nvPr/>
        </p:nvPicPr>
        <p:blipFill>
          <a:blip r:embed="rId5">
            <a:lum bright="-10000" contrast="30000"/>
          </a:blip>
          <a:srcRect/>
          <a:stretch>
            <a:fillRect/>
          </a:stretch>
        </p:blipFill>
        <p:spPr bwMode="auto">
          <a:xfrm>
            <a:off x="4687888" y="4254500"/>
            <a:ext cx="3155950" cy="2101850"/>
          </a:xfrm>
          <a:prstGeom prst="rect">
            <a:avLst/>
          </a:prstGeom>
          <a:noFill/>
          <a:ln w="9525">
            <a:noFill/>
            <a:miter lim="800000"/>
            <a:headEnd/>
            <a:tailEnd/>
          </a:ln>
        </p:spPr>
      </p:pic>
      <p:sp>
        <p:nvSpPr>
          <p:cNvPr id="33802" name="Text Box 16"/>
          <p:cNvSpPr txBox="1">
            <a:spLocks noChangeArrowheads="1"/>
          </p:cNvSpPr>
          <p:nvPr/>
        </p:nvSpPr>
        <p:spPr bwMode="auto">
          <a:xfrm>
            <a:off x="4922838" y="1522413"/>
            <a:ext cx="3101975" cy="261937"/>
          </a:xfrm>
          <a:prstGeom prst="rect">
            <a:avLst/>
          </a:prstGeom>
          <a:noFill/>
          <a:ln w="9525">
            <a:noFill/>
            <a:miter lim="800000"/>
            <a:headEnd/>
            <a:tailEnd/>
          </a:ln>
        </p:spPr>
        <p:txBody>
          <a:bodyPr>
            <a:prstTxWarp prst="textNoShape">
              <a:avLst/>
            </a:prstTxWarp>
            <a:spAutoFit/>
          </a:bodyPr>
          <a:lstStyle/>
          <a:p>
            <a:pPr>
              <a:spcBef>
                <a:spcPct val="50000"/>
              </a:spcBef>
            </a:pPr>
            <a:r>
              <a:rPr lang="de-DE" sz="1100">
                <a:latin typeface="Calibri" charset="0"/>
              </a:rPr>
              <a:t>Measurement at the SPS (06.08.2007), </a:t>
            </a:r>
            <a:r>
              <a:rPr lang="de-DE" sz="1100" i="1">
                <a:latin typeface="Symbol" charset="2"/>
              </a:rPr>
              <a:t>x</a:t>
            </a:r>
            <a:r>
              <a:rPr lang="de-DE" sz="1100" i="1" baseline="-25000">
                <a:latin typeface="Calibri" charset="0"/>
              </a:rPr>
              <a:t>y</a:t>
            </a:r>
            <a:r>
              <a:rPr lang="de-DE" sz="1100" i="1">
                <a:latin typeface="Calibri" charset="0"/>
              </a:rPr>
              <a:t>=-0.5</a:t>
            </a:r>
          </a:p>
        </p:txBody>
      </p:sp>
      <p:sp>
        <p:nvSpPr>
          <p:cNvPr id="33803" name="Text Box 17"/>
          <p:cNvSpPr txBox="1">
            <a:spLocks noChangeArrowheads="1"/>
          </p:cNvSpPr>
          <p:nvPr/>
        </p:nvSpPr>
        <p:spPr bwMode="auto">
          <a:xfrm>
            <a:off x="4922838" y="4038600"/>
            <a:ext cx="3101975" cy="261938"/>
          </a:xfrm>
          <a:prstGeom prst="rect">
            <a:avLst/>
          </a:prstGeom>
          <a:noFill/>
          <a:ln w="9525">
            <a:noFill/>
            <a:miter lim="800000"/>
            <a:headEnd/>
            <a:tailEnd/>
          </a:ln>
        </p:spPr>
        <p:txBody>
          <a:bodyPr>
            <a:prstTxWarp prst="textNoShape">
              <a:avLst/>
            </a:prstTxWarp>
            <a:spAutoFit/>
          </a:bodyPr>
          <a:lstStyle/>
          <a:p>
            <a:pPr>
              <a:spcBef>
                <a:spcPct val="50000"/>
              </a:spcBef>
            </a:pPr>
            <a:r>
              <a:rPr lang="de-DE" sz="1100">
                <a:latin typeface="Calibri" charset="0"/>
              </a:rPr>
              <a:t>Measurement at the SPS (06.08.2007), </a:t>
            </a:r>
            <a:r>
              <a:rPr lang="de-DE" sz="1100" i="1">
                <a:latin typeface="Symbol" charset="2"/>
              </a:rPr>
              <a:t>x</a:t>
            </a:r>
            <a:r>
              <a:rPr lang="de-DE" sz="1100" i="1" baseline="-25000">
                <a:latin typeface="Calibri" charset="0"/>
              </a:rPr>
              <a:t>y</a:t>
            </a:r>
            <a:r>
              <a:rPr lang="de-DE" sz="1100" i="1">
                <a:latin typeface="Calibri" charset="0"/>
              </a:rPr>
              <a:t>=-0.6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457200" y="457200"/>
            <a:ext cx="8369300" cy="954088"/>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simulation/measurements: </a:t>
            </a:r>
            <a:r>
              <a:rPr lang="en-US" sz="2000" b="1">
                <a:solidFill>
                  <a:srgbClr val="FF0000"/>
                </a:solidFill>
                <a:latin typeface="Calibri" charset="0"/>
              </a:rPr>
              <a:t>the head-tail instability</a:t>
            </a:r>
          </a:p>
          <a:p>
            <a:endParaRPr lang="en-US">
              <a:latin typeface="Calibri" charset="0"/>
            </a:endParaRPr>
          </a:p>
          <a:p>
            <a:pPr>
              <a:spcAft>
                <a:spcPts val="600"/>
              </a:spcAft>
              <a:buFont typeface="Arial" charset="0"/>
              <a:buChar char="•"/>
            </a:pPr>
            <a:r>
              <a:rPr lang="en-US">
                <a:latin typeface="Calibri" charset="0"/>
              </a:rPr>
              <a:t> More benchmark of data and simulations for different values of chromaticity…</a:t>
            </a:r>
          </a:p>
        </p:txBody>
      </p:sp>
      <p:sp>
        <p:nvSpPr>
          <p:cNvPr id="6" name="Slide Number Placeholder 5"/>
          <p:cNvSpPr>
            <a:spLocks noGrp="1"/>
          </p:cNvSpPr>
          <p:nvPr>
            <p:ph type="sldNum" sz="quarter" idx="12"/>
          </p:nvPr>
        </p:nvSpPr>
        <p:spPr/>
        <p:txBody>
          <a:bodyPr/>
          <a:lstStyle/>
          <a:p>
            <a:pPr>
              <a:defRPr/>
            </a:pPr>
            <a:fld id="{130270D5-C41A-7C4E-A93A-99ADEC882F12}" type="slidenum">
              <a:rPr lang="en-US"/>
              <a:pPr>
                <a:defRPr/>
              </a:pPr>
              <a:t>28</a:t>
            </a:fld>
            <a:endParaRPr lang="en-US"/>
          </a:p>
        </p:txBody>
      </p:sp>
      <p:pic>
        <p:nvPicPr>
          <p:cNvPr id="34822" name="Picture 1029" descr="bshapes-07.pdf                                                 00350983Macintosh HD                   BC25E8C6:"/>
          <p:cNvPicPr>
            <a:picLocks noChangeAspect="1" noChangeArrowheads="1"/>
          </p:cNvPicPr>
          <p:nvPr/>
        </p:nvPicPr>
        <p:blipFill>
          <a:blip r:embed="rId2"/>
          <a:srcRect l="4546" t="5873" r="4546" b="5873"/>
          <a:stretch>
            <a:fillRect/>
          </a:stretch>
        </p:blipFill>
        <p:spPr bwMode="auto">
          <a:xfrm>
            <a:off x="912813" y="1362075"/>
            <a:ext cx="3498850" cy="2630488"/>
          </a:xfrm>
          <a:prstGeom prst="rect">
            <a:avLst/>
          </a:prstGeom>
          <a:noFill/>
          <a:ln w="9525">
            <a:noFill/>
            <a:miter lim="800000"/>
            <a:headEnd/>
            <a:tailEnd/>
          </a:ln>
        </p:spPr>
      </p:pic>
      <p:pic>
        <p:nvPicPr>
          <p:cNvPr id="34823" name="Picture 1030" descr="HT-comp-07-b.jpg                                               00350983Macintosh HD                   BC25E8C6:"/>
          <p:cNvPicPr>
            <a:picLocks noChangeAspect="1" noChangeArrowheads="1"/>
          </p:cNvPicPr>
          <p:nvPr/>
        </p:nvPicPr>
        <p:blipFill>
          <a:blip r:embed="rId3">
            <a:lum bright="-10000" contrast="30000"/>
          </a:blip>
          <a:srcRect/>
          <a:stretch>
            <a:fillRect/>
          </a:stretch>
        </p:blipFill>
        <p:spPr bwMode="auto">
          <a:xfrm>
            <a:off x="4679950" y="1782763"/>
            <a:ext cx="3186113" cy="2103437"/>
          </a:xfrm>
          <a:prstGeom prst="rect">
            <a:avLst/>
          </a:prstGeom>
          <a:noFill/>
          <a:ln w="9525">
            <a:noFill/>
            <a:miter lim="800000"/>
            <a:headEnd/>
            <a:tailEnd/>
          </a:ln>
        </p:spPr>
      </p:pic>
      <p:pic>
        <p:nvPicPr>
          <p:cNvPr id="34824" name="Picture 1031" descr="bshapes-08-b.pdf                                               00350983Macintosh HD                   BC25E8C6:"/>
          <p:cNvPicPr>
            <a:picLocks noChangeAspect="1" noChangeArrowheads="1"/>
          </p:cNvPicPr>
          <p:nvPr/>
        </p:nvPicPr>
        <p:blipFill>
          <a:blip r:embed="rId4"/>
          <a:srcRect l="4546" t="5873" r="4546" b="5873"/>
          <a:stretch>
            <a:fillRect/>
          </a:stretch>
        </p:blipFill>
        <p:spPr bwMode="auto">
          <a:xfrm>
            <a:off x="912813" y="3886200"/>
            <a:ext cx="3500437" cy="2628900"/>
          </a:xfrm>
          <a:prstGeom prst="rect">
            <a:avLst/>
          </a:prstGeom>
          <a:noFill/>
          <a:ln w="9525">
            <a:noFill/>
            <a:miter lim="800000"/>
            <a:headEnd/>
            <a:tailEnd/>
          </a:ln>
        </p:spPr>
      </p:pic>
      <p:pic>
        <p:nvPicPr>
          <p:cNvPr id="34825" name="Picture 1032" descr="HT-comp-08-b.jpg                                               00350983Macintosh HD                   BC25E8C6:"/>
          <p:cNvPicPr>
            <a:picLocks noChangeAspect="1" noChangeArrowheads="1"/>
          </p:cNvPicPr>
          <p:nvPr/>
        </p:nvPicPr>
        <p:blipFill>
          <a:blip r:embed="rId5">
            <a:lum bright="-10000" contrast="30000"/>
          </a:blip>
          <a:srcRect/>
          <a:stretch>
            <a:fillRect/>
          </a:stretch>
        </p:blipFill>
        <p:spPr bwMode="auto">
          <a:xfrm>
            <a:off x="4691063" y="4252913"/>
            <a:ext cx="3175000" cy="2103437"/>
          </a:xfrm>
          <a:prstGeom prst="rect">
            <a:avLst/>
          </a:prstGeom>
          <a:noFill/>
          <a:ln w="9525">
            <a:noFill/>
            <a:miter lim="800000"/>
            <a:headEnd/>
            <a:tailEnd/>
          </a:ln>
        </p:spPr>
      </p:pic>
      <p:sp>
        <p:nvSpPr>
          <p:cNvPr id="34826" name="Text Box 1033"/>
          <p:cNvSpPr txBox="1">
            <a:spLocks noChangeArrowheads="1"/>
          </p:cNvSpPr>
          <p:nvPr/>
        </p:nvSpPr>
        <p:spPr bwMode="auto">
          <a:xfrm>
            <a:off x="4921250" y="1570038"/>
            <a:ext cx="3176588" cy="260350"/>
          </a:xfrm>
          <a:prstGeom prst="rect">
            <a:avLst/>
          </a:prstGeom>
          <a:noFill/>
          <a:ln w="9525">
            <a:noFill/>
            <a:miter lim="800000"/>
            <a:headEnd/>
            <a:tailEnd/>
          </a:ln>
        </p:spPr>
        <p:txBody>
          <a:bodyPr>
            <a:prstTxWarp prst="textNoShape">
              <a:avLst/>
            </a:prstTxWarp>
            <a:spAutoFit/>
          </a:bodyPr>
          <a:lstStyle/>
          <a:p>
            <a:pPr>
              <a:spcBef>
                <a:spcPct val="50000"/>
              </a:spcBef>
            </a:pPr>
            <a:r>
              <a:rPr lang="de-DE" sz="1100">
                <a:latin typeface="Calibri" charset="0"/>
              </a:rPr>
              <a:t>Measurement at the SPS (06.08.2007), </a:t>
            </a:r>
            <a:r>
              <a:rPr lang="de-DE" sz="1100" i="1">
                <a:latin typeface="Symbol" charset="2"/>
              </a:rPr>
              <a:t>x</a:t>
            </a:r>
            <a:r>
              <a:rPr lang="de-DE" sz="1100" i="1" baseline="-25000">
                <a:latin typeface="Calibri" charset="0"/>
              </a:rPr>
              <a:t>y</a:t>
            </a:r>
            <a:r>
              <a:rPr lang="de-DE" sz="1100" i="1">
                <a:latin typeface="Calibri" charset="0"/>
              </a:rPr>
              <a:t>=-0.7</a:t>
            </a:r>
          </a:p>
        </p:txBody>
      </p:sp>
      <p:sp>
        <p:nvSpPr>
          <p:cNvPr id="34827" name="Text Box 1034"/>
          <p:cNvSpPr txBox="1">
            <a:spLocks noChangeArrowheads="1"/>
          </p:cNvSpPr>
          <p:nvPr/>
        </p:nvSpPr>
        <p:spPr bwMode="auto">
          <a:xfrm>
            <a:off x="4957763" y="4037013"/>
            <a:ext cx="3175000" cy="260350"/>
          </a:xfrm>
          <a:prstGeom prst="rect">
            <a:avLst/>
          </a:prstGeom>
          <a:noFill/>
          <a:ln w="9525">
            <a:noFill/>
            <a:miter lim="800000"/>
            <a:headEnd/>
            <a:tailEnd/>
          </a:ln>
        </p:spPr>
        <p:txBody>
          <a:bodyPr>
            <a:prstTxWarp prst="textNoShape">
              <a:avLst/>
            </a:prstTxWarp>
            <a:spAutoFit/>
          </a:bodyPr>
          <a:lstStyle/>
          <a:p>
            <a:pPr>
              <a:spcBef>
                <a:spcPct val="50000"/>
              </a:spcBef>
            </a:pPr>
            <a:r>
              <a:rPr lang="de-DE" sz="1100">
                <a:latin typeface="Calibri" charset="0"/>
              </a:rPr>
              <a:t>Measurement at the SPS (06.08.2007), </a:t>
            </a:r>
            <a:r>
              <a:rPr lang="de-DE" sz="1100" i="1">
                <a:latin typeface="Symbol" charset="2"/>
              </a:rPr>
              <a:t>x</a:t>
            </a:r>
            <a:r>
              <a:rPr lang="de-DE" sz="1100" i="1" baseline="-25000">
                <a:latin typeface="Calibri" charset="0"/>
              </a:rPr>
              <a:t>y</a:t>
            </a:r>
            <a:r>
              <a:rPr lang="de-DE" sz="1100" i="1">
                <a:latin typeface="Calibri" charset="0"/>
              </a:rPr>
              <a:t>=-0.8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457200" y="457200"/>
            <a:ext cx="8369300" cy="2616200"/>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 </a:t>
            </a:r>
            <a:r>
              <a:rPr lang="en-US" sz="2000" b="1" dirty="0">
                <a:solidFill>
                  <a:srgbClr val="FF0000"/>
                </a:solidFill>
                <a:latin typeface="Calibri" charset="0"/>
              </a:rPr>
              <a:t>the head-tail instability</a:t>
            </a:r>
          </a:p>
          <a:p>
            <a:endParaRPr lang="en-US" dirty="0">
              <a:latin typeface="Calibri" charset="0"/>
            </a:endParaRPr>
          </a:p>
          <a:p>
            <a:pPr>
              <a:spcAft>
                <a:spcPts val="600"/>
              </a:spcAft>
              <a:buFont typeface="Arial" charset="0"/>
              <a:buChar char="•"/>
            </a:pPr>
            <a:r>
              <a:rPr lang="en-US" dirty="0">
                <a:latin typeface="Calibri" charset="0"/>
              </a:rPr>
              <a:t> The </a:t>
            </a:r>
            <a:r>
              <a:rPr lang="en-US" dirty="0">
                <a:solidFill>
                  <a:srgbClr val="0000FF"/>
                </a:solidFill>
                <a:latin typeface="Calibri" charset="0"/>
              </a:rPr>
              <a:t>growth rates of the head-tail modes </a:t>
            </a:r>
            <a:r>
              <a:rPr lang="en-US" dirty="0">
                <a:latin typeface="Calibri" charset="0"/>
              </a:rPr>
              <a:t>are proportional to the </a:t>
            </a:r>
            <a:r>
              <a:rPr lang="en-US" dirty="0">
                <a:solidFill>
                  <a:srgbClr val="0000FF"/>
                </a:solidFill>
                <a:latin typeface="Calibri" charset="0"/>
              </a:rPr>
              <a:t>real part of the machine impedance </a:t>
            </a:r>
          </a:p>
          <a:p>
            <a:pPr lvl="1">
              <a:buFont typeface="Lucida Grande" charset="0"/>
              <a:buChar char="→"/>
            </a:pPr>
            <a:r>
              <a:rPr lang="en-US" sz="1700" dirty="0">
                <a:latin typeface="Calibri" charset="0"/>
              </a:rPr>
              <a:t>The beam can be intentionally rendered unstable to obtain an estimation of the real part of the impedance of a machine by measuring the instability growth rate  </a:t>
            </a:r>
          </a:p>
          <a:p>
            <a:pPr lvl="1">
              <a:buSzPct val="100000"/>
              <a:buFont typeface="Lucida Grande" charset="0"/>
              <a:buChar char="→"/>
            </a:pPr>
            <a:r>
              <a:rPr lang="en-US" sz="1700" dirty="0">
                <a:latin typeface="Calibri" charset="0"/>
              </a:rPr>
              <a:t> If the bunch is long enough, the impedance spectrum can be probed by taking measurements at different chromaticity values.</a:t>
            </a:r>
          </a:p>
          <a:p>
            <a:pPr lvl="1">
              <a:buSzPct val="100000"/>
              <a:buFont typeface="Lucida Grande" charset="0"/>
              <a:buChar char="→"/>
            </a:pPr>
            <a:r>
              <a:rPr lang="en-US" sz="1700" dirty="0">
                <a:latin typeface="Calibri" charset="0"/>
              </a:rPr>
              <a:t> Method applied to ORNL-SNS and to CERN-SPS</a:t>
            </a:r>
          </a:p>
        </p:txBody>
      </p:sp>
      <p:sp>
        <p:nvSpPr>
          <p:cNvPr id="6" name="Slide Number Placeholder 5"/>
          <p:cNvSpPr>
            <a:spLocks noGrp="1"/>
          </p:cNvSpPr>
          <p:nvPr>
            <p:ph type="sldNum" sz="quarter" idx="12"/>
          </p:nvPr>
        </p:nvSpPr>
        <p:spPr/>
        <p:txBody>
          <a:bodyPr/>
          <a:lstStyle/>
          <a:p>
            <a:pPr>
              <a:defRPr/>
            </a:pPr>
            <a:fld id="{C4882066-C449-8346-A7CA-28C05C147BF4}" type="slidenum">
              <a:rPr lang="en-US"/>
              <a:pPr>
                <a:defRPr/>
              </a:pPr>
              <a:t>29</a:t>
            </a:fld>
            <a:endParaRPr lang="en-US"/>
          </a:p>
        </p:txBody>
      </p:sp>
      <p:pic>
        <p:nvPicPr>
          <p:cNvPr id="30726" name="Picture 6"/>
          <p:cNvPicPr>
            <a:picLocks noChangeAspect="1"/>
          </p:cNvPicPr>
          <p:nvPr/>
        </p:nvPicPr>
        <p:blipFill>
          <a:blip r:embed="rId2"/>
          <a:srcRect/>
          <a:stretch>
            <a:fillRect/>
          </a:stretch>
        </p:blipFill>
        <p:spPr bwMode="auto">
          <a:xfrm>
            <a:off x="457200" y="3073400"/>
            <a:ext cx="3670300" cy="2879725"/>
          </a:xfrm>
          <a:prstGeom prst="rect">
            <a:avLst/>
          </a:prstGeom>
          <a:noFill/>
          <a:ln w="9525">
            <a:noFill/>
            <a:miter lim="800000"/>
            <a:headEnd/>
            <a:tailEnd/>
          </a:ln>
        </p:spPr>
      </p:pic>
      <p:pic>
        <p:nvPicPr>
          <p:cNvPr id="30727" name="Picture 8"/>
          <p:cNvPicPr>
            <a:picLocks noChangeAspect="1"/>
          </p:cNvPicPr>
          <p:nvPr/>
        </p:nvPicPr>
        <p:blipFill>
          <a:blip r:embed="rId3"/>
          <a:srcRect/>
          <a:stretch>
            <a:fillRect/>
          </a:stretch>
        </p:blipFill>
        <p:spPr bwMode="auto">
          <a:xfrm>
            <a:off x="4229100" y="3228975"/>
            <a:ext cx="4695825" cy="2519363"/>
          </a:xfrm>
          <a:prstGeom prst="rect">
            <a:avLst/>
          </a:prstGeom>
          <a:noFill/>
          <a:ln w="9525">
            <a:noFill/>
            <a:miter lim="800000"/>
            <a:headEnd/>
            <a:tailEnd/>
          </a:ln>
        </p:spPr>
      </p:pic>
      <p:sp>
        <p:nvSpPr>
          <p:cNvPr id="30728" name="TextBox 9"/>
          <p:cNvSpPr txBox="1">
            <a:spLocks noChangeArrowheads="1"/>
          </p:cNvSpPr>
          <p:nvPr/>
        </p:nvSpPr>
        <p:spPr bwMode="auto">
          <a:xfrm>
            <a:off x="609600" y="5748338"/>
            <a:ext cx="3352800" cy="554037"/>
          </a:xfrm>
          <a:prstGeom prst="rect">
            <a:avLst/>
          </a:prstGeom>
          <a:noFill/>
          <a:ln w="9525">
            <a:noFill/>
            <a:miter lim="800000"/>
            <a:headEnd/>
            <a:tailEnd/>
          </a:ln>
        </p:spPr>
        <p:txBody>
          <a:bodyPr>
            <a:prstTxWarp prst="textNoShape">
              <a:avLst/>
            </a:prstTxWarp>
            <a:spAutoFit/>
          </a:bodyPr>
          <a:lstStyle/>
          <a:p>
            <a:r>
              <a:rPr lang="en-US" sz="1500">
                <a:latin typeface="Calibri" charset="0"/>
              </a:rPr>
              <a:t>Single bunch instability measured at SNS V. Danilov, et al., HB2006</a:t>
            </a:r>
          </a:p>
        </p:txBody>
      </p:sp>
      <p:sp>
        <p:nvSpPr>
          <p:cNvPr id="30729" name="TextBox 10"/>
          <p:cNvSpPr txBox="1">
            <a:spLocks noChangeArrowheads="1"/>
          </p:cNvSpPr>
          <p:nvPr/>
        </p:nvSpPr>
        <p:spPr bwMode="auto">
          <a:xfrm>
            <a:off x="4876800" y="5724525"/>
            <a:ext cx="3352800" cy="554038"/>
          </a:xfrm>
          <a:prstGeom prst="rect">
            <a:avLst/>
          </a:prstGeom>
          <a:noFill/>
          <a:ln w="9525">
            <a:noFill/>
            <a:miter lim="800000"/>
            <a:headEnd/>
            <a:tailEnd/>
          </a:ln>
        </p:spPr>
        <p:txBody>
          <a:bodyPr>
            <a:prstTxWarp prst="textNoShape">
              <a:avLst/>
            </a:prstTxWarp>
            <a:spAutoFit/>
          </a:bodyPr>
          <a:lstStyle/>
          <a:p>
            <a:r>
              <a:rPr lang="en-US" sz="1500">
                <a:latin typeface="Calibri" charset="0"/>
              </a:rPr>
              <a:t>Single bunch instability measured at SPS H. Burkhardt et al.  CERN-SL-2002-030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0" y="457200"/>
            <a:ext cx="8369300" cy="6186309"/>
          </a:xfrm>
          <a:prstGeom prst="rect">
            <a:avLst/>
          </a:prstGeom>
          <a:noFill/>
          <a:ln w="9525">
            <a:noFill/>
            <a:miter lim="800000"/>
            <a:headEnd/>
            <a:tailEnd/>
          </a:ln>
        </p:spPr>
        <p:txBody>
          <a:bodyPr>
            <a:prstTxWarp prst="textNoShape">
              <a:avLst/>
            </a:prstTxWarp>
            <a:spAutoFit/>
          </a:bodyPr>
          <a:lstStyle/>
          <a:p>
            <a:r>
              <a:rPr lang="en-US" sz="2000" dirty="0">
                <a:latin typeface="Calibri" charset="0"/>
              </a:rPr>
              <a:t>Contents of this lecture:</a:t>
            </a:r>
          </a:p>
          <a:p>
            <a:endParaRPr lang="en-US" sz="2000" dirty="0">
              <a:latin typeface="Calibri" charset="0"/>
            </a:endParaRPr>
          </a:p>
          <a:p>
            <a:pPr>
              <a:spcAft>
                <a:spcPts val="600"/>
              </a:spcAft>
              <a:buFont typeface="Lucida Grande" charset="0"/>
              <a:buChar char="⇒"/>
            </a:pPr>
            <a:r>
              <a:rPr lang="en-US" sz="2000" dirty="0">
                <a:latin typeface="Calibri" charset="0"/>
              </a:rPr>
              <a:t> </a:t>
            </a:r>
            <a:r>
              <a:rPr lang="en-US" sz="2000" b="1" dirty="0">
                <a:solidFill>
                  <a:srgbClr val="0000FF"/>
                </a:solidFill>
                <a:latin typeface="Calibri" charset="0"/>
              </a:rPr>
              <a:t>Numerical simulations for modeling of multi-particle effects</a:t>
            </a:r>
          </a:p>
          <a:p>
            <a:pPr lvl="1">
              <a:spcAft>
                <a:spcPts val="600"/>
              </a:spcAft>
              <a:buFont typeface="Courier New" charset="0"/>
              <a:buChar char="o"/>
            </a:pPr>
            <a:r>
              <a:rPr lang="en-US" dirty="0">
                <a:latin typeface="Calibri" charset="0"/>
              </a:rPr>
              <a:t> the electromagnetic problem</a:t>
            </a:r>
          </a:p>
          <a:p>
            <a:pPr lvl="2">
              <a:spcAft>
                <a:spcPts val="600"/>
              </a:spcAft>
              <a:buFont typeface="Lucida Grande" charset="0"/>
              <a:buChar char="→"/>
            </a:pPr>
            <a:r>
              <a:rPr lang="en-US" dirty="0">
                <a:latin typeface="Calibri" charset="0"/>
              </a:rPr>
              <a:t> definition or calculation of the driving terms (field or particle distributions)</a:t>
            </a:r>
          </a:p>
          <a:p>
            <a:pPr lvl="1">
              <a:spcAft>
                <a:spcPts val="600"/>
              </a:spcAft>
              <a:buFont typeface="Courier New" charset="0"/>
              <a:buChar char="o"/>
            </a:pPr>
            <a:r>
              <a:rPr lang="en-US" dirty="0">
                <a:latin typeface="Calibri" charset="0"/>
              </a:rPr>
              <a:t> the beam dynamics problem</a:t>
            </a:r>
          </a:p>
          <a:p>
            <a:pPr lvl="2">
              <a:spcAft>
                <a:spcPts val="600"/>
              </a:spcAft>
              <a:buFont typeface="Lucida Grande" charset="0"/>
              <a:buChar char="→"/>
            </a:pPr>
            <a:r>
              <a:rPr lang="en-US" dirty="0">
                <a:latin typeface="Calibri" charset="0"/>
              </a:rPr>
              <a:t> put the driving terms previously calculated into the tracking of the beam particles and study the effects</a:t>
            </a:r>
            <a:endParaRPr lang="en-US" dirty="0" smtClean="0">
              <a:latin typeface="Calibri" charset="0"/>
            </a:endParaRPr>
          </a:p>
          <a:p>
            <a:pPr lvl="2">
              <a:spcAft>
                <a:spcPts val="600"/>
              </a:spcAft>
              <a:buFont typeface="Lucida Grande"/>
              <a:buChar char="→"/>
            </a:pPr>
            <a:r>
              <a:rPr lang="en-US" dirty="0" smtClean="0">
                <a:latin typeface="Calibri" charset="0"/>
              </a:rPr>
              <a:t> the simulation technique</a:t>
            </a:r>
          </a:p>
          <a:p>
            <a:pPr lvl="1">
              <a:spcAft>
                <a:spcPts val="600"/>
              </a:spcAft>
              <a:buFont typeface="Courier New" charset="0"/>
              <a:buChar char="o"/>
            </a:pPr>
            <a:r>
              <a:rPr lang="en-US" dirty="0" smtClean="0">
                <a:latin typeface="Calibri" charset="0"/>
              </a:rPr>
              <a:t> </a:t>
            </a:r>
            <a:r>
              <a:rPr lang="en-US" dirty="0">
                <a:latin typeface="Calibri" charset="0"/>
              </a:rPr>
              <a:t>some examples of simulations of single-bunch effects</a:t>
            </a:r>
          </a:p>
          <a:p>
            <a:pPr lvl="2">
              <a:spcAft>
                <a:spcPts val="600"/>
              </a:spcAft>
              <a:buFont typeface="Wingdings" charset="2"/>
              <a:buChar char="ü"/>
            </a:pPr>
            <a:r>
              <a:rPr lang="en-US" dirty="0">
                <a:latin typeface="Calibri" charset="0"/>
              </a:rPr>
              <a:t> head-tail instabilities</a:t>
            </a:r>
          </a:p>
          <a:p>
            <a:pPr lvl="2">
              <a:spcAft>
                <a:spcPts val="600"/>
              </a:spcAft>
              <a:buFont typeface="Wingdings" charset="2"/>
              <a:buChar char="ü"/>
            </a:pPr>
            <a:r>
              <a:rPr lang="en-US" dirty="0">
                <a:latin typeface="Calibri" charset="0"/>
              </a:rPr>
              <a:t> TMCI</a:t>
            </a:r>
          </a:p>
          <a:p>
            <a:pPr lvl="2">
              <a:spcAft>
                <a:spcPts val="600"/>
              </a:spcAft>
              <a:buFont typeface="Wingdings" charset="2"/>
              <a:buChar char="ü"/>
            </a:pPr>
            <a:r>
              <a:rPr lang="en-US" dirty="0">
                <a:latin typeface="Calibri" charset="0"/>
              </a:rPr>
              <a:t> longitudinal effects </a:t>
            </a:r>
            <a:r>
              <a:rPr lang="en-US" dirty="0" smtClean="0">
                <a:latin typeface="Calibri" charset="0"/>
              </a:rPr>
              <a:t>(use of the 2</a:t>
            </a:r>
            <a:r>
              <a:rPr lang="en-US" baseline="30000" dirty="0" smtClean="0">
                <a:latin typeface="Calibri" charset="0"/>
              </a:rPr>
              <a:t>nd</a:t>
            </a:r>
            <a:r>
              <a:rPr lang="en-US" dirty="0" smtClean="0">
                <a:latin typeface="Calibri" charset="0"/>
              </a:rPr>
              <a:t> harmonic, potential well distortion, </a:t>
            </a:r>
            <a:r>
              <a:rPr lang="en-US" dirty="0">
                <a:latin typeface="Calibri" charset="0"/>
              </a:rPr>
              <a:t>microwave </a:t>
            </a:r>
            <a:r>
              <a:rPr lang="en-US" dirty="0" smtClean="0">
                <a:latin typeface="Calibri" charset="0"/>
              </a:rPr>
              <a:t>instability)</a:t>
            </a:r>
            <a:endParaRPr lang="en-US" sz="1200" dirty="0">
              <a:latin typeface="Calibri" charset="0"/>
            </a:endParaRPr>
          </a:p>
          <a:p>
            <a:pPr>
              <a:spcAft>
                <a:spcPts val="600"/>
              </a:spcAft>
              <a:buFont typeface="Lucida Grande" charset="0"/>
              <a:buChar char="⇒"/>
            </a:pPr>
            <a:r>
              <a:rPr lang="en-US" dirty="0">
                <a:latin typeface="Calibri" charset="0"/>
              </a:rPr>
              <a:t> </a:t>
            </a:r>
            <a:r>
              <a:rPr lang="en-US" sz="2000" b="1" dirty="0">
                <a:solidFill>
                  <a:srgbClr val="0000FF"/>
                </a:solidFill>
                <a:latin typeface="Calibri" charset="0"/>
              </a:rPr>
              <a:t>Examples of observations of coherent effects in existing </a:t>
            </a:r>
            <a:r>
              <a:rPr lang="en-US" sz="2000" b="1" dirty="0" smtClean="0">
                <a:solidFill>
                  <a:srgbClr val="0000FF"/>
                </a:solidFill>
                <a:latin typeface="Calibri" charset="0"/>
              </a:rPr>
              <a:t>accelerators and comparisons with simulations</a:t>
            </a:r>
          </a:p>
          <a:p>
            <a:pPr lvl="1">
              <a:spcAft>
                <a:spcPts val="600"/>
              </a:spcAft>
              <a:buFont typeface="Courier New" charset="0"/>
              <a:buChar char="o"/>
            </a:pPr>
            <a:r>
              <a:rPr lang="en-US" dirty="0">
                <a:latin typeface="Calibri" charset="0"/>
              </a:rPr>
              <a:t> tune shift measurements</a:t>
            </a:r>
          </a:p>
          <a:p>
            <a:pPr lvl="1">
              <a:spcAft>
                <a:spcPts val="600"/>
              </a:spcAft>
              <a:buFont typeface="Courier New" charset="0"/>
              <a:buChar char="o"/>
            </a:pPr>
            <a:r>
              <a:rPr lang="en-US" dirty="0">
                <a:latin typeface="Calibri" charset="0"/>
              </a:rPr>
              <a:t> </a:t>
            </a:r>
            <a:r>
              <a:rPr lang="en-US" dirty="0" smtClean="0">
                <a:latin typeface="Calibri" charset="0"/>
              </a:rPr>
              <a:t>instabilities</a:t>
            </a:r>
            <a:r>
              <a:rPr lang="en-US" sz="2000" b="1" dirty="0" smtClean="0">
                <a:solidFill>
                  <a:srgbClr val="0000FF"/>
                </a:solidFill>
                <a:latin typeface="Calibri" charset="0"/>
              </a:rPr>
              <a:t>   </a:t>
            </a:r>
            <a:endParaRPr lang="en-US" sz="2000" b="1" dirty="0">
              <a:solidFill>
                <a:srgbClr val="0000FF"/>
              </a:solidFill>
              <a:latin typeface="Calibri" charset="0"/>
            </a:endParaRPr>
          </a:p>
        </p:txBody>
      </p:sp>
      <p:sp>
        <p:nvSpPr>
          <p:cNvPr id="5" name="Slide Number Placeholder 5"/>
          <p:cNvSpPr>
            <a:spLocks noGrp="1"/>
          </p:cNvSpPr>
          <p:nvPr>
            <p:ph type="sldNum" sz="quarter" idx="12"/>
          </p:nvPr>
        </p:nvSpPr>
        <p:spPr/>
        <p:txBody>
          <a:bodyPr/>
          <a:lstStyle/>
          <a:p>
            <a:pPr>
              <a:defRPr/>
            </a:pPr>
            <a:fld id="{0E7892AE-54AB-0141-A2E4-1CC87AC292F3}"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457200" y="457200"/>
            <a:ext cx="8369300" cy="2354490"/>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 </a:t>
            </a:r>
            <a:r>
              <a:rPr lang="en-US" sz="2000" b="1" dirty="0">
                <a:solidFill>
                  <a:srgbClr val="FF0000"/>
                </a:solidFill>
                <a:latin typeface="Calibri" charset="0"/>
              </a:rPr>
              <a:t>the head-tail instability</a:t>
            </a:r>
          </a:p>
          <a:p>
            <a:endParaRPr lang="en-US" dirty="0">
              <a:latin typeface="Calibri" charset="0"/>
            </a:endParaRPr>
          </a:p>
          <a:p>
            <a:pPr>
              <a:spcAft>
                <a:spcPts val="600"/>
              </a:spcAft>
              <a:buFont typeface="Arial" charset="0"/>
              <a:buChar char="•"/>
            </a:pPr>
            <a:r>
              <a:rPr lang="en-US" dirty="0">
                <a:latin typeface="Calibri" charset="0"/>
              </a:rPr>
              <a:t> The </a:t>
            </a:r>
            <a:r>
              <a:rPr lang="en-US" dirty="0">
                <a:solidFill>
                  <a:srgbClr val="0000FF"/>
                </a:solidFill>
                <a:latin typeface="Calibri" charset="0"/>
              </a:rPr>
              <a:t>growth rates of the head-tail modes </a:t>
            </a:r>
            <a:r>
              <a:rPr lang="en-US" dirty="0">
                <a:latin typeface="Calibri" charset="0"/>
              </a:rPr>
              <a:t>are proportional to the </a:t>
            </a:r>
            <a:r>
              <a:rPr lang="en-US" dirty="0">
                <a:solidFill>
                  <a:srgbClr val="0000FF"/>
                </a:solidFill>
                <a:latin typeface="Calibri" charset="0"/>
              </a:rPr>
              <a:t>real part of the machine impedance </a:t>
            </a:r>
            <a:endParaRPr lang="en-US" dirty="0" smtClean="0">
              <a:solidFill>
                <a:srgbClr val="0000FF"/>
              </a:solidFill>
              <a:latin typeface="Calibri" charset="0"/>
            </a:endParaRPr>
          </a:p>
          <a:p>
            <a:pPr lvl="1">
              <a:buFont typeface="Lucida Grande" charset="0"/>
              <a:buChar char="→"/>
            </a:pPr>
            <a:r>
              <a:rPr lang="en-US" sz="1700" dirty="0" smtClean="0">
                <a:latin typeface="Calibri" charset="0"/>
              </a:rPr>
              <a:t> Growth/damping rates of the </a:t>
            </a:r>
            <a:r>
              <a:rPr lang="en-US" sz="1700" i="1" dirty="0" err="1" smtClean="0">
                <a:latin typeface="Calibri" charset="0"/>
              </a:rPr>
              <a:t>l</a:t>
            </a:r>
            <a:r>
              <a:rPr lang="en-US" sz="1700" i="1" dirty="0" smtClean="0">
                <a:latin typeface="Calibri" charset="0"/>
              </a:rPr>
              <a:t>=0</a:t>
            </a:r>
            <a:r>
              <a:rPr lang="en-US" sz="1700" dirty="0" smtClean="0">
                <a:latin typeface="Calibri" charset="0"/>
              </a:rPr>
              <a:t> mode are measured as a function of chromaticity</a:t>
            </a:r>
          </a:p>
          <a:p>
            <a:pPr lvl="1">
              <a:buSzPct val="100000"/>
              <a:buFont typeface="Lucida Grande" charset="0"/>
              <a:buChar char="→"/>
            </a:pPr>
            <a:r>
              <a:rPr lang="en-US" sz="1700" dirty="0" smtClean="0">
                <a:latin typeface="Calibri" charset="0"/>
              </a:rPr>
              <a:t> The bunch behavior is reproduced in simulation with a broad-band impedance model whose parameters are adjusted such as to match the observed trend</a:t>
            </a:r>
          </a:p>
          <a:p>
            <a:pPr lvl="1">
              <a:buSzPct val="100000"/>
              <a:buFont typeface="Lucida Grande" charset="0"/>
              <a:buChar char="→"/>
            </a:pPr>
            <a:r>
              <a:rPr lang="en-US" sz="1700" dirty="0" smtClean="0">
                <a:latin typeface="Calibri" charset="0"/>
              </a:rPr>
              <a:t> Example: SPS (2001) </a:t>
            </a:r>
          </a:p>
          <a:p>
            <a:pPr lvl="1">
              <a:buSzPct val="100000"/>
            </a:pPr>
            <a:endParaRPr lang="en-US" sz="1700" dirty="0">
              <a:latin typeface="Calibri" charset="0"/>
            </a:endParaRPr>
          </a:p>
        </p:txBody>
      </p:sp>
      <p:sp>
        <p:nvSpPr>
          <p:cNvPr id="6" name="Slide Number Placeholder 5"/>
          <p:cNvSpPr>
            <a:spLocks noGrp="1"/>
          </p:cNvSpPr>
          <p:nvPr>
            <p:ph type="sldNum" sz="quarter" idx="12"/>
          </p:nvPr>
        </p:nvSpPr>
        <p:spPr/>
        <p:txBody>
          <a:bodyPr/>
          <a:lstStyle/>
          <a:p>
            <a:pPr>
              <a:defRPr/>
            </a:pPr>
            <a:fld id="{C4882066-C449-8346-A7CA-28C05C147BF4}" type="slidenum">
              <a:rPr lang="en-US"/>
              <a:pPr>
                <a:defRPr/>
              </a:pPr>
              <a:t>30</a:t>
            </a:fld>
            <a:endParaRPr lang="en-US"/>
          </a:p>
        </p:txBody>
      </p:sp>
      <p:pic>
        <p:nvPicPr>
          <p:cNvPr id="10" name="Picture 9"/>
          <p:cNvPicPr>
            <a:picLocks noChangeAspect="1"/>
          </p:cNvPicPr>
          <p:nvPr/>
        </p:nvPicPr>
        <p:blipFill>
          <a:blip r:embed="rId2"/>
          <a:stretch>
            <a:fillRect/>
          </a:stretch>
        </p:blipFill>
        <p:spPr>
          <a:xfrm>
            <a:off x="457200" y="2756350"/>
            <a:ext cx="3765246" cy="3600000"/>
          </a:xfrm>
          <a:prstGeom prst="rect">
            <a:avLst/>
          </a:prstGeom>
        </p:spPr>
      </p:pic>
      <p:pic>
        <p:nvPicPr>
          <p:cNvPr id="11" name="Picture 10"/>
          <p:cNvPicPr>
            <a:picLocks noChangeAspect="1"/>
          </p:cNvPicPr>
          <p:nvPr/>
        </p:nvPicPr>
        <p:blipFill>
          <a:blip r:embed="rId3"/>
          <a:stretch>
            <a:fillRect/>
          </a:stretch>
        </p:blipFill>
        <p:spPr>
          <a:xfrm>
            <a:off x="4729823" y="2756350"/>
            <a:ext cx="3646753" cy="3600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457200" y="457200"/>
            <a:ext cx="8369300" cy="2016125"/>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 </a:t>
            </a:r>
            <a:r>
              <a:rPr lang="en-US" sz="2000" b="1" dirty="0">
                <a:solidFill>
                  <a:srgbClr val="FF0000"/>
                </a:solidFill>
                <a:latin typeface="Calibri" charset="0"/>
              </a:rPr>
              <a:t>the head-tail instability</a:t>
            </a:r>
          </a:p>
          <a:p>
            <a:endParaRPr lang="en-US" dirty="0">
              <a:latin typeface="Calibri" charset="0"/>
            </a:endParaRPr>
          </a:p>
          <a:p>
            <a:pPr>
              <a:spcAft>
                <a:spcPts val="600"/>
              </a:spcAft>
              <a:buFont typeface="Arial" charset="0"/>
              <a:buChar char="•"/>
            </a:pPr>
            <a:r>
              <a:rPr lang="en-US" dirty="0">
                <a:latin typeface="Calibri" charset="0"/>
              </a:rPr>
              <a:t> </a:t>
            </a:r>
            <a:r>
              <a:rPr lang="en-US" sz="1600" dirty="0">
                <a:latin typeface="Calibri" charset="0"/>
              </a:rPr>
              <a:t>Higher order head-tail modes </a:t>
            </a:r>
            <a:r>
              <a:rPr lang="en-US" sz="1600" dirty="0" smtClean="0">
                <a:latin typeface="Calibri" charset="0"/>
              </a:rPr>
              <a:t>(</a:t>
            </a:r>
            <a:r>
              <a:rPr lang="en-US" sz="1600" i="1" dirty="0" smtClean="0">
                <a:latin typeface="Calibri" charset="0"/>
              </a:rPr>
              <a:t>l≥</a:t>
            </a:r>
            <a:r>
              <a:rPr lang="en-US" sz="1600" i="1" dirty="0">
                <a:latin typeface="Calibri" charset="0"/>
              </a:rPr>
              <a:t>1</a:t>
            </a:r>
            <a:r>
              <a:rPr lang="en-US" sz="1600" dirty="0">
                <a:latin typeface="Calibri" charset="0"/>
              </a:rPr>
              <a:t>) are usually stabilized by tune spread and/or active feedback. However, if a high intensity beam stays in a machine long enough without sufficient tune spread and without feedback, these modes can also slowly grow.</a:t>
            </a:r>
          </a:p>
          <a:p>
            <a:pPr>
              <a:spcAft>
                <a:spcPts val="600"/>
              </a:spcAft>
              <a:buFont typeface="Arial" charset="0"/>
              <a:buChar char="•"/>
            </a:pPr>
            <a:r>
              <a:rPr lang="en-US" sz="1600" dirty="0">
                <a:latin typeface="Calibri" charset="0"/>
              </a:rPr>
              <a:t> For example, a high intensity bunch becomes unstable in the CERN-PS over 1.2 </a:t>
            </a:r>
            <a:r>
              <a:rPr lang="en-US" sz="1600" dirty="0" err="1">
                <a:latin typeface="Calibri" charset="0"/>
              </a:rPr>
              <a:t>s</a:t>
            </a:r>
            <a:r>
              <a:rPr lang="en-US" sz="1600" dirty="0">
                <a:latin typeface="Calibri" charset="0"/>
              </a:rPr>
              <a:t> due to resistive wall</a:t>
            </a:r>
          </a:p>
        </p:txBody>
      </p:sp>
      <p:sp>
        <p:nvSpPr>
          <p:cNvPr id="6" name="Slide Number Placeholder 5"/>
          <p:cNvSpPr>
            <a:spLocks noGrp="1"/>
          </p:cNvSpPr>
          <p:nvPr>
            <p:ph type="sldNum" sz="quarter" idx="12"/>
          </p:nvPr>
        </p:nvSpPr>
        <p:spPr/>
        <p:txBody>
          <a:bodyPr/>
          <a:lstStyle/>
          <a:p>
            <a:pPr>
              <a:defRPr/>
            </a:pPr>
            <a:fld id="{1A81E081-B52D-AD41-99AB-71A1F8B46835}" type="slidenum">
              <a:rPr lang="en-US"/>
              <a:pPr>
                <a:defRPr/>
              </a:pPr>
              <a:t>31</a:t>
            </a:fld>
            <a:endParaRPr lang="en-US"/>
          </a:p>
        </p:txBody>
      </p:sp>
      <p:pic>
        <p:nvPicPr>
          <p:cNvPr id="35846" name="Picture 4"/>
          <p:cNvPicPr>
            <a:picLocks noChangeAspect="1" noChangeArrowheads="1"/>
          </p:cNvPicPr>
          <p:nvPr/>
        </p:nvPicPr>
        <p:blipFill>
          <a:blip r:embed="rId2"/>
          <a:srcRect/>
          <a:stretch>
            <a:fillRect/>
          </a:stretch>
        </p:blipFill>
        <p:spPr bwMode="auto">
          <a:xfrm>
            <a:off x="1143000" y="2576513"/>
            <a:ext cx="6508750" cy="3779837"/>
          </a:xfrm>
          <a:prstGeom prst="rect">
            <a:avLst/>
          </a:prstGeom>
          <a:noFill/>
          <a:ln w="9525">
            <a:noFill/>
            <a:miter lim="800000"/>
            <a:headEnd/>
            <a:tailEnd/>
          </a:ln>
        </p:spPr>
      </p:pic>
      <p:sp>
        <p:nvSpPr>
          <p:cNvPr id="8" name="TextBox 7"/>
          <p:cNvSpPr txBox="1"/>
          <p:nvPr/>
        </p:nvSpPr>
        <p:spPr>
          <a:xfrm>
            <a:off x="2116681" y="3651087"/>
            <a:ext cx="8035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latin typeface="Brush Script Std"/>
                <a:cs typeface="Brush Script Std"/>
              </a:rPr>
              <a:t>|</a:t>
            </a:r>
            <a:r>
              <a:rPr lang="en-US" dirty="0" err="1" smtClean="0">
                <a:latin typeface="Brush Script Std"/>
                <a:cs typeface="Brush Script Std"/>
              </a:rPr>
              <a:t>l</a:t>
            </a:r>
            <a:r>
              <a:rPr lang="en-US" dirty="0" smtClean="0">
                <a:latin typeface="Brush Script Std"/>
                <a:cs typeface="Brush Script Std"/>
              </a:rPr>
              <a:t>| </a:t>
            </a:r>
            <a:r>
              <a:rPr lang="en-US" dirty="0" smtClean="0"/>
              <a:t>= 4</a:t>
            </a:r>
            <a:endParaRPr lang="en-US" dirty="0"/>
          </a:p>
        </p:txBody>
      </p:sp>
      <p:sp>
        <p:nvSpPr>
          <p:cNvPr id="9" name="TextBox 8"/>
          <p:cNvSpPr txBox="1"/>
          <p:nvPr/>
        </p:nvSpPr>
        <p:spPr>
          <a:xfrm>
            <a:off x="4009137" y="3675509"/>
            <a:ext cx="8035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latin typeface="Brush Script Std"/>
                <a:cs typeface="Brush Script Std"/>
              </a:rPr>
              <a:t>|</a:t>
            </a:r>
            <a:r>
              <a:rPr lang="en-US" dirty="0" err="1" smtClean="0">
                <a:latin typeface="Brush Script Std"/>
                <a:cs typeface="Brush Script Std"/>
              </a:rPr>
              <a:t>l</a:t>
            </a:r>
            <a:r>
              <a:rPr lang="en-US" dirty="0" smtClean="0">
                <a:latin typeface="Brush Script Std"/>
                <a:cs typeface="Brush Script Std"/>
              </a:rPr>
              <a:t>| </a:t>
            </a:r>
            <a:r>
              <a:rPr lang="en-US" dirty="0" smtClean="0"/>
              <a:t>= 5</a:t>
            </a:r>
            <a:endParaRPr lang="en-US" dirty="0"/>
          </a:p>
        </p:txBody>
      </p:sp>
      <p:sp>
        <p:nvSpPr>
          <p:cNvPr id="10" name="TextBox 9"/>
          <p:cNvSpPr txBox="1"/>
          <p:nvPr/>
        </p:nvSpPr>
        <p:spPr>
          <a:xfrm>
            <a:off x="5862829" y="3675509"/>
            <a:ext cx="8035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latin typeface="Brush Script Std"/>
                <a:cs typeface="Brush Script Std"/>
              </a:rPr>
              <a:t>|</a:t>
            </a:r>
            <a:r>
              <a:rPr lang="en-US" dirty="0" err="1" smtClean="0">
                <a:latin typeface="Brush Script Std"/>
                <a:cs typeface="Brush Script Std"/>
              </a:rPr>
              <a:t>l</a:t>
            </a:r>
            <a:r>
              <a:rPr lang="en-US" dirty="0" smtClean="0">
                <a:latin typeface="Brush Script Std"/>
                <a:cs typeface="Brush Script Std"/>
              </a:rPr>
              <a:t>| </a:t>
            </a:r>
            <a:r>
              <a:rPr lang="en-US" dirty="0" smtClean="0"/>
              <a:t>= 7</a:t>
            </a:r>
            <a:endParaRPr lang="en-US" dirty="0"/>
          </a:p>
        </p:txBody>
      </p:sp>
      <p:sp>
        <p:nvSpPr>
          <p:cNvPr id="11" name="TextBox 10"/>
          <p:cNvSpPr txBox="1"/>
          <p:nvPr/>
        </p:nvSpPr>
        <p:spPr>
          <a:xfrm>
            <a:off x="3028036" y="5153040"/>
            <a:ext cx="8035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latin typeface="Brush Script Std"/>
                <a:cs typeface="Brush Script Std"/>
              </a:rPr>
              <a:t>|</a:t>
            </a:r>
            <a:r>
              <a:rPr lang="en-US" dirty="0" err="1" smtClean="0">
                <a:latin typeface="Brush Script Std"/>
                <a:cs typeface="Brush Script Std"/>
              </a:rPr>
              <a:t>l</a:t>
            </a:r>
            <a:r>
              <a:rPr lang="en-US" dirty="0" smtClean="0">
                <a:latin typeface="Brush Script Std"/>
                <a:cs typeface="Brush Script Std"/>
              </a:rPr>
              <a:t>| </a:t>
            </a:r>
            <a:r>
              <a:rPr lang="en-US" dirty="0" smtClean="0"/>
              <a:t>= 8</a:t>
            </a:r>
            <a:endParaRPr lang="en-US" dirty="0"/>
          </a:p>
        </p:txBody>
      </p:sp>
      <p:sp>
        <p:nvSpPr>
          <p:cNvPr id="12" name="TextBox 11"/>
          <p:cNvSpPr txBox="1"/>
          <p:nvPr/>
        </p:nvSpPr>
        <p:spPr>
          <a:xfrm>
            <a:off x="4848352" y="5153040"/>
            <a:ext cx="92051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latin typeface="Brush Script Std"/>
                <a:cs typeface="Brush Script Std"/>
              </a:rPr>
              <a:t>|</a:t>
            </a:r>
            <a:r>
              <a:rPr lang="en-US" dirty="0" err="1" smtClean="0">
                <a:latin typeface="Brush Script Std"/>
                <a:cs typeface="Brush Script Std"/>
              </a:rPr>
              <a:t>l</a:t>
            </a:r>
            <a:r>
              <a:rPr lang="en-US" dirty="0" smtClean="0">
                <a:latin typeface="Brush Script Std"/>
                <a:cs typeface="Brush Script Std"/>
              </a:rPr>
              <a:t>| </a:t>
            </a:r>
            <a:r>
              <a:rPr lang="en-US" dirty="0" smtClean="0"/>
              <a:t>= 10</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457200" y="457200"/>
            <a:ext cx="8369300" cy="1692275"/>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simulation: </a:t>
            </a:r>
            <a:r>
              <a:rPr lang="en-US" sz="2000" b="1">
                <a:solidFill>
                  <a:srgbClr val="FF0000"/>
                </a:solidFill>
                <a:latin typeface="Calibri" charset="0"/>
              </a:rPr>
              <a:t>the head-tail instability</a:t>
            </a:r>
          </a:p>
          <a:p>
            <a:endParaRPr lang="en-US">
              <a:latin typeface="Calibri" charset="0"/>
            </a:endParaRPr>
          </a:p>
          <a:p>
            <a:pPr>
              <a:spcAft>
                <a:spcPts val="600"/>
              </a:spcAft>
              <a:buFont typeface="Arial" charset="0"/>
              <a:buChar char="•"/>
            </a:pPr>
            <a:r>
              <a:rPr lang="en-US">
                <a:latin typeface="Calibri" charset="0"/>
              </a:rPr>
              <a:t> </a:t>
            </a:r>
            <a:r>
              <a:rPr lang="en-US" sz="1600">
                <a:latin typeface="Calibri" charset="0"/>
              </a:rPr>
              <a:t>Higher order head-tail modes in the PS have also been simulated using the PS resistive wall impedance. These simulations are very demanding in terms of cpu time, because the bunch has to be tracked over about 500000 turns in order to see the effect arising from initial noise (E. Métral, G. Rumolo, B. Salvant)</a:t>
            </a:r>
          </a:p>
        </p:txBody>
      </p:sp>
      <p:sp>
        <p:nvSpPr>
          <p:cNvPr id="6" name="Slide Number Placeholder 5"/>
          <p:cNvSpPr>
            <a:spLocks noGrp="1"/>
          </p:cNvSpPr>
          <p:nvPr>
            <p:ph type="sldNum" sz="quarter" idx="12"/>
          </p:nvPr>
        </p:nvSpPr>
        <p:spPr/>
        <p:txBody>
          <a:bodyPr/>
          <a:lstStyle/>
          <a:p>
            <a:pPr>
              <a:defRPr/>
            </a:pPr>
            <a:fld id="{9158C8C9-6CB9-3D4E-AEC8-3B3461E57727}" type="slidenum">
              <a:rPr lang="en-US"/>
              <a:pPr>
                <a:defRPr/>
              </a:pPr>
              <a:t>32</a:t>
            </a:fld>
            <a:endParaRPr lang="en-US"/>
          </a:p>
        </p:txBody>
      </p:sp>
      <p:pic>
        <p:nvPicPr>
          <p:cNvPr id="36870" name="Picture 4"/>
          <p:cNvPicPr>
            <a:picLocks noChangeAspect="1" noChangeArrowheads="1"/>
          </p:cNvPicPr>
          <p:nvPr/>
        </p:nvPicPr>
        <p:blipFill>
          <a:blip r:embed="rId2"/>
          <a:srcRect b="11339"/>
          <a:stretch>
            <a:fillRect/>
          </a:stretch>
        </p:blipFill>
        <p:spPr bwMode="auto">
          <a:xfrm>
            <a:off x="1681163" y="2147888"/>
            <a:ext cx="5865812" cy="4068762"/>
          </a:xfrm>
          <a:prstGeom prst="rect">
            <a:avLst/>
          </a:prstGeom>
          <a:noFill/>
          <a:ln w="9525">
            <a:noFill/>
            <a:miter lim="800000"/>
            <a:headEnd/>
            <a:tailEnd/>
          </a:ln>
        </p:spPr>
      </p:pic>
      <p:sp>
        <p:nvSpPr>
          <p:cNvPr id="8" name="Rectangle 7"/>
          <p:cNvSpPr/>
          <p:nvPr/>
        </p:nvSpPr>
        <p:spPr>
          <a:xfrm>
            <a:off x="4343400" y="5867400"/>
            <a:ext cx="3203575" cy="349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457200" y="457200"/>
            <a:ext cx="8369300" cy="5678488"/>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measurements/simulation: </a:t>
            </a:r>
            <a:r>
              <a:rPr lang="en-US" sz="2000" b="1">
                <a:solidFill>
                  <a:srgbClr val="FF0000"/>
                </a:solidFill>
                <a:latin typeface="Calibri" charset="0"/>
              </a:rPr>
              <a:t>the TMCI</a:t>
            </a:r>
          </a:p>
          <a:p>
            <a:endParaRPr lang="en-US">
              <a:latin typeface="Calibri" charset="0"/>
            </a:endParaRPr>
          </a:p>
          <a:p>
            <a:pPr>
              <a:spcAft>
                <a:spcPts val="600"/>
              </a:spcAft>
              <a:buFont typeface="Arial" charset="0"/>
              <a:buChar char="•"/>
            </a:pPr>
            <a:r>
              <a:rPr lang="en-US">
                <a:latin typeface="Calibri" charset="0"/>
              </a:rPr>
              <a:t> </a:t>
            </a:r>
            <a:r>
              <a:rPr lang="en-US" sz="1600">
                <a:latin typeface="Calibri" charset="0"/>
              </a:rPr>
              <a:t>The </a:t>
            </a:r>
            <a:r>
              <a:rPr lang="en-US" sz="1600" b="1">
                <a:solidFill>
                  <a:srgbClr val="3366FF"/>
                </a:solidFill>
                <a:latin typeface="Calibri" charset="0"/>
              </a:rPr>
              <a:t>Transverse Mode Coupling Instability </a:t>
            </a:r>
            <a:r>
              <a:rPr lang="en-US" sz="1600">
                <a:latin typeface="Calibri" charset="0"/>
              </a:rPr>
              <a:t>is another type of single bunch instability and has different features from the head-tail instability.</a:t>
            </a:r>
          </a:p>
          <a:p>
            <a:pPr lvl="1">
              <a:spcAft>
                <a:spcPts val="600"/>
              </a:spcAft>
              <a:buFont typeface="Lucida Grande" charset="0"/>
              <a:buChar char="⇒"/>
            </a:pPr>
            <a:r>
              <a:rPr lang="en-US" sz="1600">
                <a:latin typeface="Calibri" charset="0"/>
              </a:rPr>
              <a:t> It does not depend on the chromaticity setting, and it actually occurs also for corrected chromaticity (in theory, for zero chromaticity)</a:t>
            </a:r>
          </a:p>
          <a:p>
            <a:pPr lvl="1">
              <a:spcAft>
                <a:spcPts val="600"/>
              </a:spcAft>
              <a:buFont typeface="Lucida Grande" charset="0"/>
              <a:buChar char="⇒"/>
            </a:pPr>
            <a:r>
              <a:rPr lang="en-US" sz="1600">
                <a:latin typeface="Calibri" charset="0"/>
              </a:rPr>
              <a:t> It has a </a:t>
            </a:r>
            <a:r>
              <a:rPr lang="en-US" sz="1600" b="1">
                <a:solidFill>
                  <a:srgbClr val="3366FF"/>
                </a:solidFill>
                <a:latin typeface="Calibri" charset="0"/>
              </a:rPr>
              <a:t>threshold intensity </a:t>
            </a:r>
            <a:r>
              <a:rPr lang="en-US" sz="1600">
                <a:latin typeface="Calibri" charset="0"/>
              </a:rPr>
              <a:t>above which it appears.</a:t>
            </a:r>
          </a:p>
          <a:p>
            <a:pPr lvl="1">
              <a:spcAft>
                <a:spcPts val="600"/>
              </a:spcAft>
              <a:buFont typeface="Lucida Grande" charset="0"/>
              <a:buChar char="⇒"/>
            </a:pPr>
            <a:r>
              <a:rPr lang="en-US" sz="1600">
                <a:latin typeface="Calibri" charset="0"/>
              </a:rPr>
              <a:t> The threshold value depends on the </a:t>
            </a:r>
            <a:r>
              <a:rPr lang="en-US" sz="1600">
                <a:solidFill>
                  <a:srgbClr val="FF0000"/>
                </a:solidFill>
                <a:latin typeface="Calibri" charset="0"/>
              </a:rPr>
              <a:t>longitudinal emittance </a:t>
            </a:r>
            <a:r>
              <a:rPr lang="en-US" sz="1600">
                <a:latin typeface="Calibri" charset="0"/>
              </a:rPr>
              <a:t>of the bunch, and bunches having lower longitudinal emittances tend to become more unstable</a:t>
            </a:r>
          </a:p>
          <a:p>
            <a:pPr lvl="1">
              <a:spcAft>
                <a:spcPts val="600"/>
              </a:spcAft>
              <a:buFont typeface="Lucida Grande" charset="0"/>
              <a:buChar char="⇒"/>
            </a:pPr>
            <a:r>
              <a:rPr lang="en-US" sz="1600">
                <a:latin typeface="Calibri" charset="0"/>
              </a:rPr>
              <a:t> It is </a:t>
            </a:r>
            <a:r>
              <a:rPr lang="en-US" sz="1600">
                <a:solidFill>
                  <a:srgbClr val="FF0000"/>
                </a:solidFill>
                <a:latin typeface="Calibri" charset="0"/>
              </a:rPr>
              <a:t>usually very fast </a:t>
            </a:r>
            <a:r>
              <a:rPr lang="en-US" sz="1600">
                <a:latin typeface="Calibri" charset="0"/>
              </a:rPr>
              <a:t>(rise time shorter than the synchrotron period), that’s why it is also called ‘strong head-tail instability’ or ‘beam break-up’.</a:t>
            </a:r>
          </a:p>
          <a:p>
            <a:pPr lvl="1">
              <a:spcAft>
                <a:spcPts val="600"/>
              </a:spcAft>
              <a:buFont typeface="Lucida Grande" charset="0"/>
              <a:buChar char="⇒"/>
            </a:pPr>
            <a:r>
              <a:rPr lang="en-US" sz="1600">
                <a:latin typeface="Calibri" charset="0"/>
              </a:rPr>
              <a:t> The shape of the </a:t>
            </a:r>
            <a:r>
              <a:rPr lang="en-US" sz="1600">
                <a:latin typeface="Symbol" charset="2"/>
                <a:ea typeface="Symbol" charset="2"/>
                <a:cs typeface="Symbol" charset="2"/>
              </a:rPr>
              <a:t>D</a:t>
            </a:r>
            <a:r>
              <a:rPr lang="en-US" sz="1600">
                <a:latin typeface="Calibri" charset="0"/>
              </a:rPr>
              <a:t> signal along the bunch is not caused by a head-tail phase shift from chromaticity, but depends on the spectrum of the driving impedance.</a:t>
            </a:r>
          </a:p>
          <a:p>
            <a:pPr lvl="1">
              <a:spcAft>
                <a:spcPts val="600"/>
              </a:spcAft>
              <a:buFont typeface="Lucida Grande" charset="0"/>
              <a:buChar char="⇒"/>
            </a:pPr>
            <a:r>
              <a:rPr lang="en-US" sz="1600">
                <a:latin typeface="Calibri" charset="0"/>
              </a:rPr>
              <a:t> Mathematically, it appears </a:t>
            </a:r>
            <a:r>
              <a:rPr lang="en-US" sz="1600">
                <a:solidFill>
                  <a:srgbClr val="0000FF"/>
                </a:solidFill>
                <a:latin typeface="Calibri" charset="0"/>
              </a:rPr>
              <a:t>when two head-tail modes merge at high intensity </a:t>
            </a:r>
            <a:r>
              <a:rPr lang="en-US" sz="1600">
                <a:latin typeface="Calibri" charset="0"/>
              </a:rPr>
              <a:t>and two real solutions of the dispersion relation are replaced by a pair of complex conjugate solutions.  </a:t>
            </a:r>
          </a:p>
          <a:p>
            <a:pPr lvl="1">
              <a:spcAft>
                <a:spcPts val="600"/>
              </a:spcAft>
              <a:buFont typeface="Lucida Grande" charset="0"/>
              <a:buChar char="⇒"/>
            </a:pPr>
            <a:r>
              <a:rPr lang="en-US" sz="1600">
                <a:latin typeface="Calibri" charset="0"/>
              </a:rPr>
              <a:t> For many years the TMCI has been observed exclusively in lepton machines. The reason is that in hadron machines its threshold is increased by space charge and is usually higher than the threshold for the longitudinal microwave instability.                                                            However, the TMCI has been recently observed in the CERN-SPS (after the longitudinal impedance reduction campaign), in the CERN-PS and BNL-RHIC close to transition crossing.</a:t>
            </a:r>
          </a:p>
        </p:txBody>
      </p:sp>
      <p:sp>
        <p:nvSpPr>
          <p:cNvPr id="6" name="Slide Number Placeholder 5"/>
          <p:cNvSpPr>
            <a:spLocks noGrp="1"/>
          </p:cNvSpPr>
          <p:nvPr>
            <p:ph type="sldNum" sz="quarter" idx="12"/>
          </p:nvPr>
        </p:nvSpPr>
        <p:spPr/>
        <p:txBody>
          <a:bodyPr/>
          <a:lstStyle/>
          <a:p>
            <a:pPr>
              <a:defRPr/>
            </a:pPr>
            <a:fld id="{EBB944BC-2B83-664F-B3EC-3FC1862E4427}"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457200" y="457200"/>
            <a:ext cx="8369300" cy="217011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measurements/simulation: </a:t>
            </a:r>
            <a:r>
              <a:rPr lang="en-US" sz="2000" b="1" dirty="0">
                <a:solidFill>
                  <a:srgbClr val="FF0000"/>
                </a:solidFill>
                <a:latin typeface="Calibri" charset="0"/>
              </a:rPr>
              <a:t>the TMCI</a:t>
            </a:r>
          </a:p>
          <a:p>
            <a:endParaRPr lang="en-US" dirty="0">
              <a:latin typeface="Calibri" charset="0"/>
            </a:endParaRPr>
          </a:p>
          <a:p>
            <a:pPr>
              <a:spcAft>
                <a:spcPts val="600"/>
              </a:spcAft>
              <a:buFont typeface="Arial" charset="0"/>
              <a:buChar char="•"/>
            </a:pPr>
            <a:r>
              <a:rPr lang="en-US" dirty="0">
                <a:latin typeface="Calibri" charset="0"/>
              </a:rPr>
              <a:t> </a:t>
            </a:r>
            <a:r>
              <a:rPr lang="en-US" sz="1600" dirty="0">
                <a:latin typeface="Calibri" charset="0"/>
              </a:rPr>
              <a:t>The case of the PS high intensity bunch close to crossing transition </a:t>
            </a:r>
            <a:r>
              <a:rPr lang="en-US" sz="1600" dirty="0" smtClean="0">
                <a:latin typeface="Calibri" charset="0"/>
              </a:rPr>
              <a:t>energy (E. </a:t>
            </a:r>
            <a:r>
              <a:rPr lang="en-US" sz="1600" dirty="0" err="1" smtClean="0">
                <a:latin typeface="Calibri" charset="0"/>
              </a:rPr>
              <a:t>Métral</a:t>
            </a:r>
            <a:r>
              <a:rPr lang="en-US" sz="1600" dirty="0" smtClean="0">
                <a:latin typeface="Calibri" charset="0"/>
              </a:rPr>
              <a:t> et al.)</a:t>
            </a:r>
          </a:p>
          <a:p>
            <a:pPr lvl="1">
              <a:spcAft>
                <a:spcPts val="600"/>
              </a:spcAft>
              <a:buFont typeface="Lucida Grande" charset="0"/>
              <a:buChar char="⇒"/>
            </a:pPr>
            <a:r>
              <a:rPr lang="en-US" sz="1600" dirty="0">
                <a:latin typeface="Calibri" charset="0"/>
              </a:rPr>
              <a:t> Beam loss was observed when crossing transition</a:t>
            </a:r>
          </a:p>
          <a:p>
            <a:pPr lvl="1">
              <a:spcAft>
                <a:spcPts val="600"/>
              </a:spcAft>
              <a:buFont typeface="Lucida Grande" charset="0"/>
              <a:buChar char="⇒"/>
            </a:pPr>
            <a:r>
              <a:rPr lang="en-US" sz="1600" dirty="0">
                <a:latin typeface="Calibri" charset="0"/>
              </a:rPr>
              <a:t> The </a:t>
            </a:r>
            <a:r>
              <a:rPr lang="en-US" sz="1600" dirty="0" err="1">
                <a:latin typeface="Symbol" charset="2"/>
                <a:ea typeface="Symbol" charset="2"/>
                <a:cs typeface="Symbol" charset="2"/>
              </a:rPr>
              <a:t>D</a:t>
            </a:r>
            <a:r>
              <a:rPr lang="en-US" sz="1600" baseline="-25000" dirty="0" err="1">
                <a:latin typeface="Calibri" charset="0"/>
              </a:rPr>
              <a:t>y</a:t>
            </a:r>
            <a:r>
              <a:rPr lang="en-US" sz="1600" dirty="0">
                <a:latin typeface="Calibri" charset="0"/>
              </a:rPr>
              <a:t> signal along the bunch clearly showed turbulent vertical motion at a specific bunch location (i.e. a little off the peak towards the tail), where also the losses occurred</a:t>
            </a:r>
          </a:p>
          <a:p>
            <a:pPr lvl="1">
              <a:spcAft>
                <a:spcPts val="600"/>
              </a:spcAft>
              <a:buFont typeface="Lucida Grande" charset="0"/>
              <a:buChar char="⇒"/>
            </a:pPr>
            <a:r>
              <a:rPr lang="en-US" sz="1600" dirty="0">
                <a:latin typeface="Calibri" charset="0"/>
              </a:rPr>
              <a:t> Simulations with a broad-band model could well reproduce the instability and the loss</a:t>
            </a:r>
          </a:p>
        </p:txBody>
      </p:sp>
      <p:sp>
        <p:nvSpPr>
          <p:cNvPr id="6" name="Slide Number Placeholder 5"/>
          <p:cNvSpPr>
            <a:spLocks noGrp="1"/>
          </p:cNvSpPr>
          <p:nvPr>
            <p:ph type="sldNum" sz="quarter" idx="12"/>
          </p:nvPr>
        </p:nvSpPr>
        <p:spPr/>
        <p:txBody>
          <a:bodyPr/>
          <a:lstStyle/>
          <a:p>
            <a:pPr>
              <a:defRPr/>
            </a:pPr>
            <a:fld id="{CF4D2771-B4FB-314C-9F50-70ED8EB7BE01}" type="slidenum">
              <a:rPr lang="en-US"/>
              <a:pPr>
                <a:defRPr/>
              </a:pPr>
              <a:t>34</a:t>
            </a:fld>
            <a:endParaRPr lang="en-US"/>
          </a:p>
        </p:txBody>
      </p:sp>
      <p:pic>
        <p:nvPicPr>
          <p:cNvPr id="38918" name="Picture 2"/>
          <p:cNvPicPr>
            <a:picLocks noChangeAspect="1" noChangeArrowheads="1"/>
          </p:cNvPicPr>
          <p:nvPr/>
        </p:nvPicPr>
        <p:blipFill>
          <a:blip r:embed="rId2">
            <a:lum bright="-16000" contrast="84000"/>
            <a:alphaModFix amt="50000"/>
          </a:blip>
          <a:srcRect/>
          <a:stretch>
            <a:fillRect/>
          </a:stretch>
        </p:blipFill>
        <p:spPr bwMode="auto">
          <a:xfrm>
            <a:off x="0" y="2819400"/>
            <a:ext cx="4746625" cy="1800225"/>
          </a:xfrm>
          <a:prstGeom prst="rect">
            <a:avLst/>
          </a:prstGeom>
          <a:solidFill>
            <a:schemeClr val="tx1">
              <a:alpha val="50195"/>
            </a:schemeClr>
          </a:solidFill>
          <a:ln w="127000">
            <a:noFill/>
            <a:miter lim="800000"/>
            <a:headEnd/>
            <a:tailEnd/>
          </a:ln>
        </p:spPr>
      </p:pic>
      <p:pic>
        <p:nvPicPr>
          <p:cNvPr id="38919" name="Picture 4" descr="full_PS_151.pdf                                                0022BD04Macintosh HD                   BC25E8C6:"/>
          <p:cNvPicPr>
            <a:picLocks noChangeAspect="1" noChangeArrowheads="1"/>
          </p:cNvPicPr>
          <p:nvPr/>
        </p:nvPicPr>
        <p:blipFill>
          <a:blip r:embed="rId3"/>
          <a:srcRect l="5455" t="7048" r="5455" b="7048"/>
          <a:stretch>
            <a:fillRect/>
          </a:stretch>
        </p:blipFill>
        <p:spPr bwMode="auto">
          <a:xfrm>
            <a:off x="5026025" y="2616200"/>
            <a:ext cx="3859213" cy="2881313"/>
          </a:xfrm>
          <a:prstGeom prst="rect">
            <a:avLst/>
          </a:prstGeom>
          <a:noFill/>
          <a:ln w="9525">
            <a:noFill/>
            <a:miter lim="800000"/>
            <a:headEnd/>
            <a:tailEnd/>
          </a:ln>
        </p:spPr>
      </p:pic>
      <p:sp>
        <p:nvSpPr>
          <p:cNvPr id="38920" name="TextBox 8"/>
          <p:cNvSpPr txBox="1">
            <a:spLocks noChangeArrowheads="1"/>
          </p:cNvSpPr>
          <p:nvPr/>
        </p:nvSpPr>
        <p:spPr bwMode="auto">
          <a:xfrm>
            <a:off x="685800" y="4989513"/>
            <a:ext cx="4518025" cy="1016000"/>
          </a:xfrm>
          <a:prstGeom prst="rect">
            <a:avLst/>
          </a:prstGeom>
          <a:noFill/>
          <a:ln w="9525">
            <a:noFill/>
            <a:miter lim="800000"/>
            <a:headEnd/>
            <a:tailEnd/>
          </a:ln>
        </p:spPr>
        <p:txBody>
          <a:bodyPr>
            <a:prstTxWarp prst="textNoShape">
              <a:avLst/>
            </a:prstTxWarp>
            <a:spAutoFit/>
          </a:bodyPr>
          <a:lstStyle/>
          <a:p>
            <a:r>
              <a:rPr lang="en-US" sz="1500">
                <a:latin typeface="Calibri" charset="0"/>
              </a:rPr>
              <a:t>Sum and Delta signals of the PS bunch at transition crossing. </a:t>
            </a:r>
          </a:p>
          <a:p>
            <a:r>
              <a:rPr lang="en-US" sz="1500">
                <a:latin typeface="Calibri" charset="0"/>
              </a:rPr>
              <a:t>Measurement (left) and simulation with a broad-band model (right)</a:t>
            </a:r>
          </a:p>
        </p:txBody>
      </p:sp>
      <p:sp>
        <p:nvSpPr>
          <p:cNvPr id="9" name="TextBox 11"/>
          <p:cNvSpPr txBox="1">
            <a:spLocks noChangeArrowheads="1"/>
          </p:cNvSpPr>
          <p:nvPr/>
        </p:nvSpPr>
        <p:spPr bwMode="auto">
          <a:xfrm>
            <a:off x="6019800" y="5636181"/>
            <a:ext cx="2250661" cy="369332"/>
          </a:xfrm>
          <a:prstGeom prst="rect">
            <a:avLst/>
          </a:prstGeom>
          <a:noFill/>
          <a:ln w="9525">
            <a:noFill/>
            <a:miter lim="800000"/>
            <a:headEnd/>
            <a:tailEnd/>
          </a:ln>
        </p:spPr>
        <p:txBody>
          <a:bodyPr wrap="none">
            <a:prstTxWarp prst="textNoShape">
              <a:avLst/>
            </a:prstTxWarp>
            <a:spAutoFit/>
          </a:bodyPr>
          <a:lstStyle/>
          <a:p>
            <a:r>
              <a:rPr lang="en-US" dirty="0" err="1">
                <a:latin typeface="Calibri" charset="0"/>
              </a:rPr>
              <a:t>Z</a:t>
            </a:r>
            <a:r>
              <a:rPr lang="en-US" baseline="-25000" dirty="0" err="1">
                <a:latin typeface="Calibri" charset="0"/>
              </a:rPr>
              <a:t>eff</a:t>
            </a:r>
            <a:r>
              <a:rPr lang="en-US" dirty="0" smtClean="0">
                <a:latin typeface="Calibri" charset="0"/>
              </a:rPr>
              <a:t>=3 </a:t>
            </a:r>
            <a:r>
              <a:rPr lang="en-US" dirty="0">
                <a:latin typeface="Calibri" charset="0"/>
              </a:rPr>
              <a:t>M</a:t>
            </a:r>
            <a:r>
              <a:rPr lang="en-US" dirty="0">
                <a:latin typeface="Symbol" charset="2"/>
                <a:ea typeface="Symbol" charset="2"/>
                <a:cs typeface="Symbol" charset="2"/>
              </a:rPr>
              <a:t>W</a:t>
            </a:r>
            <a:r>
              <a:rPr lang="en-US" dirty="0">
                <a:latin typeface="Calibri" charset="0"/>
              </a:rPr>
              <a:t>/</a:t>
            </a:r>
            <a:r>
              <a:rPr lang="en-US" dirty="0" err="1" smtClean="0">
                <a:latin typeface="Calibri" charset="0"/>
              </a:rPr>
              <a:t>m</a:t>
            </a:r>
            <a:r>
              <a:rPr lang="en-US" dirty="0" smtClean="0">
                <a:latin typeface="Calibri" charset="0"/>
              </a:rPr>
              <a:t> @ 1 GHz</a:t>
            </a:r>
            <a:endParaRPr lang="en-US" dirty="0">
              <a:latin typeface="Calibri" charset="0"/>
            </a:endParaRPr>
          </a:p>
        </p:txBody>
      </p:sp>
      <p:sp>
        <p:nvSpPr>
          <p:cNvPr id="8" name="TextBox 7"/>
          <p:cNvSpPr txBox="1"/>
          <p:nvPr/>
        </p:nvSpPr>
        <p:spPr>
          <a:xfrm>
            <a:off x="2362200" y="6356350"/>
            <a:ext cx="2663825" cy="369332"/>
          </a:xfrm>
          <a:prstGeom prst="rect">
            <a:avLst/>
          </a:prstGeom>
          <a:noFill/>
        </p:spPr>
        <p:txBody>
          <a:bodyPr wrap="square" rtlCol="0">
            <a:spAutoFit/>
          </a:bodyPr>
          <a:lstStyle/>
          <a:p>
            <a:r>
              <a:rPr lang="en-US" dirty="0" smtClean="0">
                <a:hlinkClick r:id="rId4" action="ppaction://hlinkfile"/>
              </a:rPr>
              <a:t>Movie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457200" y="457200"/>
            <a:ext cx="8369300" cy="2169825"/>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experiment: </a:t>
            </a:r>
            <a:r>
              <a:rPr lang="en-US" sz="2000" b="1" dirty="0">
                <a:solidFill>
                  <a:srgbClr val="FF0000"/>
                </a:solidFill>
                <a:latin typeface="Calibri" charset="0"/>
              </a:rPr>
              <a:t>the TMCI</a:t>
            </a:r>
          </a:p>
          <a:p>
            <a:endParaRPr lang="en-US" dirty="0">
              <a:latin typeface="Calibri" charset="0"/>
            </a:endParaRPr>
          </a:p>
          <a:p>
            <a:pPr>
              <a:spcAft>
                <a:spcPts val="600"/>
              </a:spcAft>
              <a:buFont typeface="Arial" charset="0"/>
              <a:buChar char="•"/>
            </a:pPr>
            <a:r>
              <a:rPr lang="en-US" dirty="0" smtClean="0">
                <a:latin typeface="Calibri" charset="0"/>
              </a:rPr>
              <a:t> </a:t>
            </a:r>
            <a:r>
              <a:rPr lang="en-US" sz="1600" dirty="0" smtClean="0">
                <a:latin typeface="Calibri" charset="0"/>
              </a:rPr>
              <a:t>A </a:t>
            </a:r>
            <a:r>
              <a:rPr lang="en-US" sz="1600" dirty="0">
                <a:latin typeface="Calibri" charset="0"/>
              </a:rPr>
              <a:t>PSB high intensity bunch </a:t>
            </a:r>
            <a:r>
              <a:rPr lang="en-US" sz="1600" dirty="0" smtClean="0">
                <a:latin typeface="Calibri" charset="0"/>
              </a:rPr>
              <a:t>becomes </a:t>
            </a:r>
            <a:r>
              <a:rPr lang="en-US" sz="1600" dirty="0">
                <a:latin typeface="Calibri" charset="0"/>
              </a:rPr>
              <a:t>unstable along the </a:t>
            </a:r>
            <a:r>
              <a:rPr lang="en-US" sz="1600" dirty="0" smtClean="0">
                <a:latin typeface="Calibri" charset="0"/>
              </a:rPr>
              <a:t>ramp (A. Findlay, D. </a:t>
            </a:r>
            <a:r>
              <a:rPr lang="en-US" sz="1600" dirty="0" err="1" smtClean="0">
                <a:latin typeface="Calibri" charset="0"/>
              </a:rPr>
              <a:t>Quatraro</a:t>
            </a:r>
            <a:r>
              <a:rPr lang="en-US" sz="1600" dirty="0" smtClean="0">
                <a:latin typeface="Calibri" charset="0"/>
              </a:rPr>
              <a:t>)</a:t>
            </a:r>
          </a:p>
          <a:p>
            <a:pPr lvl="1">
              <a:spcAft>
                <a:spcPts val="600"/>
              </a:spcAft>
              <a:buFont typeface="Lucida Grande" charset="0"/>
              <a:buChar char="⇒"/>
            </a:pPr>
            <a:r>
              <a:rPr lang="en-US" sz="1600" dirty="0">
                <a:latin typeface="Calibri" charset="0"/>
              </a:rPr>
              <a:t> Beam loss is observed at a specific point of the ramp when the damper is off</a:t>
            </a:r>
          </a:p>
          <a:p>
            <a:pPr lvl="1">
              <a:spcAft>
                <a:spcPts val="600"/>
              </a:spcAft>
              <a:buFont typeface="Lucida Grande" charset="0"/>
              <a:buChar char="⇒"/>
            </a:pPr>
            <a:r>
              <a:rPr lang="en-US" sz="1600" dirty="0">
                <a:latin typeface="Calibri" charset="0"/>
              </a:rPr>
              <a:t> The </a:t>
            </a:r>
            <a:r>
              <a:rPr lang="en-US" sz="1600" dirty="0" err="1">
                <a:latin typeface="Symbol" charset="2"/>
                <a:ea typeface="Symbol" charset="2"/>
                <a:cs typeface="Symbol" charset="2"/>
              </a:rPr>
              <a:t>D</a:t>
            </a:r>
            <a:r>
              <a:rPr lang="en-US" sz="1600" baseline="-25000" dirty="0" err="1">
                <a:latin typeface="Calibri" charset="0"/>
                <a:ea typeface="Symbol" charset="2"/>
                <a:cs typeface="Symbol" charset="2"/>
              </a:rPr>
              <a:t>x</a:t>
            </a:r>
            <a:r>
              <a:rPr lang="en-US" sz="1600" dirty="0">
                <a:latin typeface="Calibri" charset="0"/>
              </a:rPr>
              <a:t> signal along the bunch clearly shows turbulent horizontal motion propagating from the tail of the bunch toward the head</a:t>
            </a:r>
          </a:p>
          <a:p>
            <a:pPr lvl="1">
              <a:spcAft>
                <a:spcPts val="600"/>
              </a:spcAft>
              <a:buFont typeface="Lucida Grande" charset="0"/>
              <a:buChar char="⇒"/>
            </a:pPr>
            <a:r>
              <a:rPr lang="en-US" sz="1600" dirty="0">
                <a:latin typeface="Calibri" charset="0"/>
              </a:rPr>
              <a:t> Suspected TMCI</a:t>
            </a:r>
          </a:p>
        </p:txBody>
      </p:sp>
      <p:sp>
        <p:nvSpPr>
          <p:cNvPr id="6" name="Slide Number Placeholder 5"/>
          <p:cNvSpPr>
            <a:spLocks noGrp="1"/>
          </p:cNvSpPr>
          <p:nvPr>
            <p:ph type="sldNum" sz="quarter" idx="12"/>
          </p:nvPr>
        </p:nvSpPr>
        <p:spPr/>
        <p:txBody>
          <a:bodyPr/>
          <a:lstStyle/>
          <a:p>
            <a:pPr>
              <a:defRPr/>
            </a:pPr>
            <a:fld id="{E51B92DB-860D-8E49-8E47-489992E479BC}" type="slidenum">
              <a:rPr lang="en-US"/>
              <a:pPr>
                <a:defRPr/>
              </a:pPr>
              <a:t>35</a:t>
            </a:fld>
            <a:endParaRPr lang="en-US"/>
          </a:p>
        </p:txBody>
      </p:sp>
      <p:sp>
        <p:nvSpPr>
          <p:cNvPr id="39942" name="TextBox 8"/>
          <p:cNvSpPr txBox="1">
            <a:spLocks noChangeArrowheads="1"/>
          </p:cNvSpPr>
          <p:nvPr/>
        </p:nvSpPr>
        <p:spPr bwMode="auto">
          <a:xfrm>
            <a:off x="685800" y="5697538"/>
            <a:ext cx="4518025" cy="322262"/>
          </a:xfrm>
          <a:prstGeom prst="rect">
            <a:avLst/>
          </a:prstGeom>
          <a:noFill/>
          <a:ln w="9525">
            <a:noFill/>
            <a:miter lim="800000"/>
            <a:headEnd/>
            <a:tailEnd/>
          </a:ln>
        </p:spPr>
        <p:txBody>
          <a:bodyPr>
            <a:prstTxWarp prst="textNoShape">
              <a:avLst/>
            </a:prstTxWarp>
            <a:spAutoFit/>
          </a:bodyPr>
          <a:lstStyle/>
          <a:p>
            <a:r>
              <a:rPr lang="en-US" sz="1500">
                <a:latin typeface="Calibri" charset="0"/>
              </a:rPr>
              <a:t>Beam loss as measured by a Beam Current Transformer</a:t>
            </a:r>
          </a:p>
        </p:txBody>
      </p:sp>
      <p:pic>
        <p:nvPicPr>
          <p:cNvPr id="39943" name="Picture 9" descr="curr378.pdf"/>
          <p:cNvPicPr>
            <a:picLocks noChangeAspect="1"/>
          </p:cNvPicPr>
          <p:nvPr/>
        </p:nvPicPr>
        <p:blipFill>
          <a:blip r:embed="rId4"/>
          <a:srcRect/>
          <a:stretch>
            <a:fillRect/>
          </a:stretch>
        </p:blipFill>
        <p:spPr bwMode="auto">
          <a:xfrm>
            <a:off x="304800" y="2627313"/>
            <a:ext cx="4192588" cy="3240087"/>
          </a:xfrm>
          <a:prstGeom prst="rect">
            <a:avLst/>
          </a:prstGeom>
          <a:noFill/>
          <a:ln w="9525">
            <a:noFill/>
            <a:miter lim="800000"/>
            <a:headEnd/>
            <a:tailEnd/>
          </a:ln>
        </p:spPr>
      </p:pic>
      <p:pic>
        <p:nvPicPr>
          <p:cNvPr id="39945" name="Picture 11" descr="Tomogram-GPS.gif"/>
          <p:cNvPicPr>
            <a:picLocks noChangeAspect="1"/>
          </p:cNvPicPr>
          <p:nvPr/>
        </p:nvPicPr>
        <p:blipFill>
          <a:blip r:embed="rId5"/>
          <a:srcRect/>
          <a:stretch>
            <a:fillRect/>
          </a:stretch>
        </p:blipFill>
        <p:spPr bwMode="auto">
          <a:xfrm>
            <a:off x="2362200" y="2627313"/>
            <a:ext cx="1982788" cy="2159000"/>
          </a:xfrm>
          <a:prstGeom prst="rect">
            <a:avLst/>
          </a:prstGeom>
          <a:noFill/>
          <a:ln w="9525">
            <a:noFill/>
            <a:miter lim="800000"/>
            <a:headEnd/>
            <a:tailEnd/>
          </a:ln>
        </p:spPr>
      </p:pic>
      <p:sp>
        <p:nvSpPr>
          <p:cNvPr id="10" name="TextBox 11"/>
          <p:cNvSpPr txBox="1">
            <a:spLocks noChangeArrowheads="1"/>
          </p:cNvSpPr>
          <p:nvPr/>
        </p:nvSpPr>
        <p:spPr bwMode="auto">
          <a:xfrm>
            <a:off x="6553200" y="5650468"/>
            <a:ext cx="966931" cy="369332"/>
          </a:xfrm>
          <a:prstGeom prst="rect">
            <a:avLst/>
          </a:prstGeom>
          <a:noFill/>
          <a:ln w="9525">
            <a:noFill/>
            <a:miter lim="800000"/>
            <a:headEnd/>
            <a:tailEnd/>
          </a:ln>
        </p:spPr>
        <p:txBody>
          <a:bodyPr wrap="none">
            <a:prstTxWarp prst="textNoShape">
              <a:avLst/>
            </a:prstTxWarp>
            <a:spAutoFit/>
          </a:bodyPr>
          <a:lstStyle/>
          <a:p>
            <a:r>
              <a:rPr lang="en-US" dirty="0" err="1" smtClean="0">
                <a:latin typeface="Symbol" charset="2"/>
                <a:cs typeface="Symbol" charset="2"/>
              </a:rPr>
              <a:t>t</a:t>
            </a:r>
            <a:r>
              <a:rPr lang="en-US" dirty="0" smtClean="0">
                <a:latin typeface="Calibri" charset="0"/>
              </a:rPr>
              <a:t>= 30 </a:t>
            </a:r>
            <a:r>
              <a:rPr lang="en-US" dirty="0" smtClean="0">
                <a:latin typeface="Symbol" charset="2"/>
                <a:cs typeface="Symbol" charset="2"/>
              </a:rPr>
              <a:t>m</a:t>
            </a:r>
            <a:r>
              <a:rPr lang="en-US" dirty="0" smtClean="0">
                <a:latin typeface="Calibri" charset="0"/>
              </a:rPr>
              <a:t>s</a:t>
            </a:r>
            <a:endParaRPr lang="en-US" dirty="0">
              <a:latin typeface="Calibri" charset="0"/>
            </a:endParaRPr>
          </a:p>
        </p:txBody>
      </p:sp>
      <p:pic>
        <p:nvPicPr>
          <p:cNvPr id="13" name="Inst378.gif">
            <a:hlinkClick r:id="" action="ppaction://media"/>
          </p:cNvPr>
          <p:cNvPicPr/>
          <p:nvPr>
            <a:videoFile r:link="rId1"/>
          </p:nvPr>
        </p:nvPicPr>
        <p:blipFill>
          <a:blip r:embed="rId6"/>
          <a:stretch>
            <a:fillRect/>
          </a:stretch>
        </p:blipFill>
        <p:spPr>
          <a:xfrm>
            <a:off x="4948500" y="3177538"/>
            <a:ext cx="3878000" cy="25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457200" y="457200"/>
            <a:ext cx="8369300" cy="184626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measurements/calculation: </a:t>
            </a:r>
            <a:r>
              <a:rPr lang="en-US" sz="2000" b="1" dirty="0">
                <a:solidFill>
                  <a:srgbClr val="FF0000"/>
                </a:solidFill>
                <a:latin typeface="Calibri" charset="0"/>
              </a:rPr>
              <a:t>Tune shift and TMCI</a:t>
            </a:r>
          </a:p>
          <a:p>
            <a:endParaRPr lang="en-US" dirty="0">
              <a:latin typeface="Calibri" charset="0"/>
            </a:endParaRPr>
          </a:p>
          <a:p>
            <a:pPr>
              <a:spcAft>
                <a:spcPts val="600"/>
              </a:spcAft>
              <a:buFont typeface="Arial" charset="0"/>
              <a:buChar char="•"/>
            </a:pPr>
            <a:r>
              <a:rPr lang="en-US" dirty="0">
                <a:latin typeface="Calibri" charset="0"/>
              </a:rPr>
              <a:t> </a:t>
            </a:r>
            <a:r>
              <a:rPr lang="en-US" sz="1600" dirty="0">
                <a:latin typeface="Calibri" charset="0"/>
              </a:rPr>
              <a:t>Measurements of coherent tune shift as function of intensity in the CERN-LEP revealed other spectrum lines and in particular, the first synchrotron side bands (head-tail mode</a:t>
            </a:r>
            <a:r>
              <a:rPr lang="en-US" sz="1600" dirty="0" smtClean="0">
                <a:latin typeface="Calibri" charset="0"/>
              </a:rPr>
              <a:t> </a:t>
            </a:r>
            <a:r>
              <a:rPr lang="en-US" sz="1600" dirty="0" err="1">
                <a:latin typeface="Calibri" charset="0"/>
              </a:rPr>
              <a:t>l</a:t>
            </a:r>
            <a:r>
              <a:rPr lang="en-US" sz="1600" dirty="0" smtClean="0">
                <a:latin typeface="Calibri" charset="0"/>
              </a:rPr>
              <a:t>=</a:t>
            </a:r>
            <a:r>
              <a:rPr lang="en-US" sz="1600" dirty="0">
                <a:latin typeface="Calibri" charset="0"/>
              </a:rPr>
              <a:t>±1)</a:t>
            </a:r>
          </a:p>
          <a:p>
            <a:pPr lvl="1">
              <a:spcAft>
                <a:spcPts val="600"/>
              </a:spcAft>
              <a:buFont typeface="Lucida Grande" charset="0"/>
              <a:buChar char="⇒"/>
            </a:pPr>
            <a:r>
              <a:rPr lang="en-US" sz="1600" dirty="0">
                <a:latin typeface="Calibri" charset="0"/>
              </a:rPr>
              <a:t> The two lines</a:t>
            </a:r>
            <a:r>
              <a:rPr lang="en-US" sz="1600" dirty="0" smtClean="0">
                <a:latin typeface="Calibri" charset="0"/>
              </a:rPr>
              <a:t> </a:t>
            </a:r>
            <a:r>
              <a:rPr lang="en-US" sz="1600" dirty="0" err="1">
                <a:latin typeface="Calibri" charset="0"/>
              </a:rPr>
              <a:t>l</a:t>
            </a:r>
            <a:r>
              <a:rPr lang="en-US" sz="1600" dirty="0" smtClean="0">
                <a:latin typeface="Calibri" charset="0"/>
              </a:rPr>
              <a:t>=</a:t>
            </a:r>
            <a:r>
              <a:rPr lang="en-US" sz="1600" dirty="0">
                <a:latin typeface="Calibri" charset="0"/>
              </a:rPr>
              <a:t>0 and</a:t>
            </a:r>
            <a:r>
              <a:rPr lang="en-US" sz="1600" dirty="0" smtClean="0">
                <a:latin typeface="Calibri" charset="0"/>
              </a:rPr>
              <a:t> </a:t>
            </a:r>
            <a:r>
              <a:rPr lang="en-US" sz="1600" dirty="0" err="1">
                <a:latin typeface="Calibri" charset="0"/>
              </a:rPr>
              <a:t>l</a:t>
            </a:r>
            <a:r>
              <a:rPr lang="en-US" sz="1600" dirty="0" smtClean="0">
                <a:latin typeface="Calibri" charset="0"/>
              </a:rPr>
              <a:t>=</a:t>
            </a:r>
            <a:r>
              <a:rPr lang="en-US" sz="1600" dirty="0">
                <a:latin typeface="Calibri" charset="0"/>
              </a:rPr>
              <a:t>-1 tend to merge as intensity increases</a:t>
            </a:r>
          </a:p>
          <a:p>
            <a:pPr lvl="1">
              <a:spcAft>
                <a:spcPts val="600"/>
              </a:spcAft>
              <a:buFont typeface="Lucida Grande" charset="0"/>
              <a:buChar char="⇒"/>
            </a:pPr>
            <a:r>
              <a:rPr lang="en-US" sz="1600" dirty="0">
                <a:latin typeface="Calibri" charset="0"/>
              </a:rPr>
              <a:t> Measured values are in impressive agreement with the theoretical lines</a:t>
            </a:r>
          </a:p>
          <a:p>
            <a:pPr lvl="1">
              <a:spcAft>
                <a:spcPts val="600"/>
              </a:spcAft>
            </a:pPr>
            <a:endParaRPr lang="en-US" sz="1600" dirty="0">
              <a:latin typeface="Calibri" charset="0"/>
            </a:endParaRPr>
          </a:p>
        </p:txBody>
      </p:sp>
      <p:sp>
        <p:nvSpPr>
          <p:cNvPr id="6" name="Slide Number Placeholder 5"/>
          <p:cNvSpPr>
            <a:spLocks noGrp="1"/>
          </p:cNvSpPr>
          <p:nvPr>
            <p:ph type="sldNum" sz="quarter" idx="12"/>
          </p:nvPr>
        </p:nvSpPr>
        <p:spPr/>
        <p:txBody>
          <a:bodyPr/>
          <a:lstStyle/>
          <a:p>
            <a:pPr>
              <a:defRPr/>
            </a:pPr>
            <a:fld id="{373675E3-7366-3D49-B34D-1158DFC9FD0A}" type="slidenum">
              <a:rPr lang="en-US"/>
              <a:pPr>
                <a:defRPr/>
              </a:pPr>
              <a:t>36</a:t>
            </a:fld>
            <a:endParaRPr lang="en-US"/>
          </a:p>
        </p:txBody>
      </p:sp>
      <p:sp>
        <p:nvSpPr>
          <p:cNvPr id="41990" name="TextBox 14"/>
          <p:cNvSpPr txBox="1">
            <a:spLocks noChangeArrowheads="1"/>
          </p:cNvSpPr>
          <p:nvPr/>
        </p:nvSpPr>
        <p:spPr bwMode="auto">
          <a:xfrm>
            <a:off x="3127375" y="5732463"/>
            <a:ext cx="4495800" cy="523875"/>
          </a:xfrm>
          <a:prstGeom prst="rect">
            <a:avLst/>
          </a:prstGeom>
          <a:noFill/>
          <a:ln w="9525">
            <a:noFill/>
            <a:miter lim="800000"/>
            <a:headEnd/>
            <a:tailEnd/>
          </a:ln>
        </p:spPr>
        <p:txBody>
          <a:bodyPr>
            <a:prstTxWarp prst="textNoShape">
              <a:avLst/>
            </a:prstTxWarp>
            <a:spAutoFit/>
          </a:bodyPr>
          <a:lstStyle/>
          <a:p>
            <a:r>
              <a:rPr lang="en-US" sz="1400">
                <a:latin typeface="Calibri" charset="0"/>
              </a:rPr>
              <a:t>B. Zotter, Comparison of Theory and Experiment on Beam Impedances: The Case of LEP, EPAC92</a:t>
            </a:r>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992" name="Picture 9"/>
          <p:cNvPicPr>
            <a:picLocks noChangeAspect="1"/>
          </p:cNvPicPr>
          <p:nvPr/>
        </p:nvPicPr>
        <p:blipFill>
          <a:blip r:embed="rId2"/>
          <a:srcRect/>
          <a:stretch>
            <a:fillRect/>
          </a:stretch>
        </p:blipFill>
        <p:spPr bwMode="auto">
          <a:xfrm>
            <a:off x="4724400" y="2693988"/>
            <a:ext cx="4095750" cy="2881312"/>
          </a:xfrm>
          <a:prstGeom prst="rect">
            <a:avLst/>
          </a:prstGeom>
          <a:noFill/>
          <a:ln w="9525">
            <a:noFill/>
            <a:miter lim="800000"/>
            <a:headEnd/>
            <a:tailEnd/>
          </a:ln>
        </p:spPr>
      </p:pic>
      <p:pic>
        <p:nvPicPr>
          <p:cNvPr id="41993" name="Picture 11"/>
          <p:cNvPicPr>
            <a:picLocks noChangeAspect="1"/>
          </p:cNvPicPr>
          <p:nvPr/>
        </p:nvPicPr>
        <p:blipFill>
          <a:blip r:embed="rId3"/>
          <a:srcRect/>
          <a:stretch>
            <a:fillRect/>
          </a:stretch>
        </p:blipFill>
        <p:spPr bwMode="auto">
          <a:xfrm>
            <a:off x="457200" y="2693988"/>
            <a:ext cx="4198938"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457200" y="457200"/>
            <a:ext cx="8369300" cy="2908300"/>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measurements/simulation: </a:t>
            </a:r>
            <a:r>
              <a:rPr lang="en-US" sz="2000" b="1" dirty="0">
                <a:solidFill>
                  <a:srgbClr val="FF0000"/>
                </a:solidFill>
                <a:latin typeface="Calibri" charset="0"/>
              </a:rPr>
              <a:t>Tune shift and TMCI</a:t>
            </a:r>
          </a:p>
          <a:p>
            <a:endParaRPr lang="en-US" dirty="0">
              <a:latin typeface="Calibri" charset="0"/>
            </a:endParaRPr>
          </a:p>
          <a:p>
            <a:pPr>
              <a:spcAft>
                <a:spcPts val="600"/>
              </a:spcAft>
              <a:buFont typeface="Arial" charset="0"/>
              <a:buChar char="•"/>
            </a:pPr>
            <a:r>
              <a:rPr lang="en-US" dirty="0">
                <a:latin typeface="Calibri" charset="0"/>
              </a:rPr>
              <a:t> </a:t>
            </a:r>
            <a:r>
              <a:rPr lang="en-US" sz="1600" dirty="0">
                <a:latin typeface="Calibri" charset="0"/>
              </a:rPr>
              <a:t>Measurements of coherent tune shift as function of intensity in the SPS have revealed that, using a low longitudinal </a:t>
            </a:r>
            <a:r>
              <a:rPr lang="en-US" sz="1600" dirty="0" err="1">
                <a:latin typeface="Calibri" charset="0"/>
              </a:rPr>
              <a:t>emittance</a:t>
            </a:r>
            <a:r>
              <a:rPr lang="en-US" sz="1600" dirty="0">
                <a:latin typeface="Calibri" charset="0"/>
              </a:rPr>
              <a:t> bunch, a vertical TMCI can be observed at injection above a certain intensity </a:t>
            </a:r>
            <a:r>
              <a:rPr lang="en-US" sz="1600" dirty="0" smtClean="0">
                <a:latin typeface="Calibri" charset="0"/>
              </a:rPr>
              <a:t>threshold (G. </a:t>
            </a:r>
            <a:r>
              <a:rPr lang="en-US" sz="1600" dirty="0" err="1" smtClean="0">
                <a:latin typeface="Calibri" charset="0"/>
              </a:rPr>
              <a:t>Arduini</a:t>
            </a:r>
            <a:r>
              <a:rPr lang="en-US" sz="1600" dirty="0" smtClean="0">
                <a:latin typeface="Calibri" charset="0"/>
              </a:rPr>
              <a:t>, E. </a:t>
            </a:r>
            <a:r>
              <a:rPr lang="en-US" sz="1600" dirty="0" err="1" smtClean="0">
                <a:latin typeface="Calibri" charset="0"/>
              </a:rPr>
              <a:t>Métral</a:t>
            </a:r>
            <a:r>
              <a:rPr lang="en-US" sz="1600" dirty="0" smtClean="0">
                <a:latin typeface="Calibri" charset="0"/>
              </a:rPr>
              <a:t>, G. </a:t>
            </a:r>
            <a:r>
              <a:rPr lang="en-US" sz="1600" dirty="0" err="1" smtClean="0">
                <a:latin typeface="Calibri" charset="0"/>
              </a:rPr>
              <a:t>Rumolo</a:t>
            </a:r>
            <a:r>
              <a:rPr lang="en-US" sz="1600" dirty="0" smtClean="0">
                <a:latin typeface="Calibri" charset="0"/>
              </a:rPr>
              <a:t>, B. </a:t>
            </a:r>
            <a:r>
              <a:rPr lang="en-US" sz="1600" dirty="0" err="1" smtClean="0">
                <a:latin typeface="Calibri" charset="0"/>
              </a:rPr>
              <a:t>Salvant</a:t>
            </a:r>
            <a:r>
              <a:rPr lang="en-US" sz="1600" dirty="0" smtClean="0">
                <a:latin typeface="Calibri" charset="0"/>
              </a:rPr>
              <a:t>) </a:t>
            </a:r>
            <a:endParaRPr lang="en-US" sz="1600" dirty="0">
              <a:latin typeface="Calibri" charset="0"/>
            </a:endParaRPr>
          </a:p>
          <a:p>
            <a:pPr lvl="1">
              <a:spcAft>
                <a:spcPts val="600"/>
              </a:spcAft>
              <a:buFont typeface="Lucida Grande" charset="0"/>
              <a:buChar char="⇒"/>
            </a:pPr>
            <a:r>
              <a:rPr lang="en-US" sz="1600" dirty="0">
                <a:latin typeface="Calibri" charset="0"/>
              </a:rPr>
              <a:t> Beam loss is observed at injection in some intensity ranges</a:t>
            </a:r>
          </a:p>
          <a:p>
            <a:pPr lvl="1">
              <a:spcAft>
                <a:spcPts val="600"/>
              </a:spcAft>
              <a:buFont typeface="Lucida Grande" charset="0"/>
              <a:buChar char="⇒"/>
            </a:pPr>
            <a:r>
              <a:rPr lang="en-US" sz="1600" dirty="0">
                <a:latin typeface="Calibri" charset="0"/>
              </a:rPr>
              <a:t> The </a:t>
            </a:r>
            <a:r>
              <a:rPr lang="en-US" sz="1600" dirty="0" err="1">
                <a:latin typeface="Symbol" charset="2"/>
                <a:ea typeface="Symbol" charset="2"/>
                <a:cs typeface="Symbol" charset="2"/>
              </a:rPr>
              <a:t>D</a:t>
            </a:r>
            <a:r>
              <a:rPr lang="en-US" sz="1600" baseline="-25000" dirty="0" err="1">
                <a:latin typeface="Calibri" charset="0"/>
                <a:ea typeface="Symbol" charset="2"/>
                <a:cs typeface="Symbol" charset="2"/>
              </a:rPr>
              <a:t>y</a:t>
            </a:r>
            <a:r>
              <a:rPr lang="en-US" sz="1600" dirty="0">
                <a:latin typeface="Calibri" charset="0"/>
              </a:rPr>
              <a:t> signal along the bunch clearly shows turbulent vertical motion propagating from the tail of the bunch toward the head</a:t>
            </a:r>
          </a:p>
          <a:p>
            <a:pPr lvl="1">
              <a:spcAft>
                <a:spcPts val="600"/>
              </a:spcAft>
              <a:buFont typeface="Lucida Grande" charset="0"/>
              <a:buChar char="⇒"/>
            </a:pPr>
            <a:r>
              <a:rPr lang="en-US" sz="1600" dirty="0">
                <a:latin typeface="Calibri" charset="0"/>
              </a:rPr>
              <a:t> A moderately unstable intensity range seems to be followed by a stable one before getting into a strong instability region</a:t>
            </a:r>
          </a:p>
        </p:txBody>
      </p:sp>
      <p:sp>
        <p:nvSpPr>
          <p:cNvPr id="6" name="Slide Number Placeholder 5"/>
          <p:cNvSpPr>
            <a:spLocks noGrp="1"/>
          </p:cNvSpPr>
          <p:nvPr>
            <p:ph type="sldNum" sz="quarter" idx="12"/>
          </p:nvPr>
        </p:nvSpPr>
        <p:spPr/>
        <p:txBody>
          <a:bodyPr/>
          <a:lstStyle/>
          <a:p>
            <a:pPr>
              <a:defRPr/>
            </a:pPr>
            <a:fld id="{23469D2F-DECA-5D46-AE1B-E8DEA9038626}" type="slidenum">
              <a:rPr lang="en-US"/>
              <a:pPr>
                <a:defRPr/>
              </a:pPr>
              <a:t>37</a:t>
            </a:fld>
            <a:endParaRPr lang="en-US"/>
          </a:p>
        </p:txBody>
      </p:sp>
      <p:pic>
        <p:nvPicPr>
          <p:cNvPr id="43014" name="Picture 12"/>
          <p:cNvPicPr>
            <a:picLocks noChangeAspect="1"/>
          </p:cNvPicPr>
          <p:nvPr/>
        </p:nvPicPr>
        <p:blipFill>
          <a:blip r:embed="rId3"/>
          <a:srcRect/>
          <a:stretch>
            <a:fillRect/>
          </a:stretch>
        </p:blipFill>
        <p:spPr bwMode="auto">
          <a:xfrm>
            <a:off x="304800" y="3365500"/>
            <a:ext cx="3556000" cy="2879725"/>
          </a:xfrm>
          <a:prstGeom prst="rect">
            <a:avLst/>
          </a:prstGeom>
          <a:noFill/>
          <a:ln w="9525">
            <a:noFill/>
            <a:miter lim="800000"/>
            <a:headEnd/>
            <a:tailEnd/>
          </a:ln>
        </p:spPr>
      </p:pic>
      <p:sp>
        <p:nvSpPr>
          <p:cNvPr id="43015" name="TextBox 14"/>
          <p:cNvSpPr txBox="1">
            <a:spLocks noChangeArrowheads="1"/>
          </p:cNvSpPr>
          <p:nvPr/>
        </p:nvSpPr>
        <p:spPr bwMode="auto">
          <a:xfrm>
            <a:off x="4073193" y="5667323"/>
            <a:ext cx="4787900" cy="522287"/>
          </a:xfrm>
          <a:prstGeom prst="rect">
            <a:avLst/>
          </a:prstGeom>
          <a:noFill/>
          <a:ln w="9525">
            <a:noFill/>
            <a:miter lim="800000"/>
            <a:headEnd/>
            <a:tailEnd/>
          </a:ln>
        </p:spPr>
        <p:txBody>
          <a:bodyPr>
            <a:prstTxWarp prst="textNoShape">
              <a:avLst/>
            </a:prstTxWarp>
            <a:spAutoFit/>
          </a:bodyPr>
          <a:lstStyle/>
          <a:p>
            <a:r>
              <a:rPr lang="en-US" sz="1400" dirty="0">
                <a:latin typeface="Calibri" charset="0"/>
              </a:rPr>
              <a:t>The simulated evolution of the bunch predicted the existence of slightly unstable regions for intensities lower than 8 </a:t>
            </a:r>
            <a:r>
              <a:rPr lang="en-US" sz="1400" dirty="0" err="1">
                <a:latin typeface="Calibri" charset="0"/>
              </a:rPr>
              <a:t>x</a:t>
            </a:r>
            <a:r>
              <a:rPr lang="en-US" sz="1400" dirty="0">
                <a:latin typeface="Calibri" charset="0"/>
              </a:rPr>
              <a:t> 10</a:t>
            </a:r>
            <a:r>
              <a:rPr lang="en-US" sz="1400" baseline="30000" dirty="0">
                <a:latin typeface="Calibri" charset="0"/>
              </a:rPr>
              <a:t>10</a:t>
            </a:r>
            <a:endParaRPr lang="en-US" sz="1400" dirty="0">
              <a:latin typeface="Calibri" charset="0"/>
            </a:endParaRPr>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3017" name="Picture 9" descr="/Users/grumolo/Desktop/Old MACgio/Desktop/CERN/AB Seminar/Picture5.mov">
            <a:hlinkClick r:id="" action="ppaction://media"/>
          </p:cNvPr>
          <p:cNvPicPr/>
          <p:nvPr>
            <a:videoFile r:link="rId1"/>
          </p:nvPr>
        </p:nvPicPr>
        <p:blipFill>
          <a:blip r:embed="rId4"/>
          <a:srcRect/>
          <a:stretch>
            <a:fillRect/>
          </a:stretch>
        </p:blipFill>
        <p:spPr bwMode="auto">
          <a:xfrm>
            <a:off x="4551363" y="3365500"/>
            <a:ext cx="3502025" cy="2160588"/>
          </a:xfrm>
          <a:prstGeom prst="rect">
            <a:avLst/>
          </a:prstGeom>
          <a:noFill/>
          <a:ln w="9525">
            <a:noFill/>
            <a:miter lim="800000"/>
            <a:headEnd/>
            <a:tailEnd/>
          </a:ln>
        </p:spPr>
      </p:pic>
      <p:sp>
        <p:nvSpPr>
          <p:cNvPr id="8" name="TextBox 7"/>
          <p:cNvSpPr txBox="1"/>
          <p:nvPr/>
        </p:nvSpPr>
        <p:spPr>
          <a:xfrm>
            <a:off x="4267200" y="6356350"/>
            <a:ext cx="1828800" cy="369332"/>
          </a:xfrm>
          <a:prstGeom prst="rect">
            <a:avLst/>
          </a:prstGeom>
          <a:noFill/>
        </p:spPr>
        <p:txBody>
          <a:bodyPr wrap="square" rtlCol="0">
            <a:spAutoFit/>
          </a:bodyPr>
          <a:lstStyle/>
          <a:p>
            <a:r>
              <a:rPr lang="en-US" dirty="0" smtClean="0">
                <a:hlinkClick r:id="rId5" action="ppaction://hlinkfile"/>
              </a:rPr>
              <a:t>Movie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00" fill="hold"/>
                                        <p:tgtEl>
                                          <p:spTgt spid="430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3017"/>
                </p:tgtEl>
              </p:cMediaNode>
            </p:video>
            <p:seq concurrent="1" nextAc="seek">
              <p:cTn id="8" restart="whenNotActive" fill="hold" evtFilter="cancelBubble" nodeType="interactiveSeq">
                <p:stCondLst>
                  <p:cond evt="onClick" delay="0">
                    <p:tgtEl>
                      <p:spTgt spid="430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3017"/>
                                        </p:tgtEl>
                                      </p:cBhvr>
                                    </p:cmd>
                                  </p:childTnLst>
                                </p:cTn>
                              </p:par>
                            </p:childTnLst>
                          </p:cTn>
                        </p:par>
                      </p:childTnLst>
                    </p:cTn>
                  </p:par>
                </p:childTnLst>
              </p:cTn>
              <p:nextCondLst>
                <p:cond evt="onClick" delay="0">
                  <p:tgtEl>
                    <p:spTgt spid="43017"/>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0" name="Slide Number Placeholder 3"/>
          <p:cNvSpPr>
            <a:spLocks noGrp="1"/>
          </p:cNvSpPr>
          <p:nvPr>
            <p:ph type="sldNum" sz="quarter" idx="12"/>
          </p:nvPr>
        </p:nvSpPr>
        <p:spPr>
          <a:noFill/>
        </p:spPr>
        <p:txBody>
          <a:bodyPr/>
          <a:lstStyle/>
          <a:p>
            <a:r>
              <a:rPr lang="de-DE" dirty="0" smtClean="0">
                <a:latin typeface="Times" pitchFamily="-65" charset="0"/>
              </a:rPr>
              <a:t>34</a:t>
            </a:r>
          </a:p>
        </p:txBody>
      </p:sp>
      <p:sp>
        <p:nvSpPr>
          <p:cNvPr id="39941" name="Text Box 4"/>
          <p:cNvSpPr txBox="1">
            <a:spLocks noChangeArrowheads="1"/>
          </p:cNvSpPr>
          <p:nvPr/>
        </p:nvSpPr>
        <p:spPr bwMode="auto">
          <a:xfrm>
            <a:off x="1789507" y="902134"/>
            <a:ext cx="5715000" cy="427038"/>
          </a:xfrm>
          <a:prstGeom prst="rect">
            <a:avLst/>
          </a:prstGeom>
          <a:noFill/>
          <a:ln w="9525">
            <a:noFill/>
            <a:miter lim="800000"/>
            <a:headEnd/>
            <a:tailEnd/>
          </a:ln>
        </p:spPr>
        <p:txBody>
          <a:bodyPr>
            <a:prstTxWarp prst="textNoShape">
              <a:avLst/>
            </a:prstTxWarp>
            <a:spAutoFit/>
          </a:bodyPr>
          <a:lstStyle/>
          <a:p>
            <a:pPr>
              <a:spcBef>
                <a:spcPct val="50000"/>
              </a:spcBef>
            </a:pPr>
            <a:r>
              <a:rPr lang="de-DE" sz="2200" b="1" i="1" dirty="0" err="1"/>
              <a:t>Benchmarking</a:t>
            </a:r>
            <a:r>
              <a:rPr lang="de-DE" sz="2200" b="1" i="1" dirty="0"/>
              <a:t> MOSES and HEADTAIL (</a:t>
            </a:r>
            <a:r>
              <a:rPr lang="de-DE" sz="2200" b="1" i="1" dirty="0" smtClean="0"/>
              <a:t>I)</a:t>
            </a:r>
            <a:endParaRPr lang="de-DE" sz="2200" b="1" i="1" dirty="0"/>
          </a:p>
        </p:txBody>
      </p:sp>
      <p:pic>
        <p:nvPicPr>
          <p:cNvPr id="39942" name="Picture 6" descr="sussixVsfft"/>
          <p:cNvPicPr>
            <a:picLocks noChangeAspect="1" noChangeArrowheads="1"/>
          </p:cNvPicPr>
          <p:nvPr/>
        </p:nvPicPr>
        <p:blipFill>
          <a:blip r:embed="rId2"/>
          <a:srcRect/>
          <a:stretch>
            <a:fillRect/>
          </a:stretch>
        </p:blipFill>
        <p:spPr bwMode="auto">
          <a:xfrm>
            <a:off x="4419600" y="2133600"/>
            <a:ext cx="4495800" cy="2771775"/>
          </a:xfrm>
          <a:prstGeom prst="rect">
            <a:avLst/>
          </a:prstGeom>
          <a:noFill/>
          <a:ln w="9525">
            <a:noFill/>
            <a:miter lim="800000"/>
            <a:headEnd/>
            <a:tailEnd/>
          </a:ln>
        </p:spPr>
      </p:pic>
      <p:sp>
        <p:nvSpPr>
          <p:cNvPr id="39943" name="Text Box 7"/>
          <p:cNvSpPr txBox="1">
            <a:spLocks noChangeArrowheads="1"/>
          </p:cNvSpPr>
          <p:nvPr/>
        </p:nvSpPr>
        <p:spPr bwMode="auto">
          <a:xfrm>
            <a:off x="457200" y="1524000"/>
            <a:ext cx="8229600" cy="549275"/>
          </a:xfrm>
          <a:prstGeom prst="rect">
            <a:avLst/>
          </a:prstGeom>
          <a:noFill/>
          <a:ln w="9525">
            <a:noFill/>
            <a:miter lim="800000"/>
            <a:headEnd/>
            <a:tailEnd/>
          </a:ln>
        </p:spPr>
        <p:txBody>
          <a:bodyPr>
            <a:prstTxWarp prst="textNoShape">
              <a:avLst/>
            </a:prstTxWarp>
            <a:spAutoFit/>
          </a:bodyPr>
          <a:lstStyle/>
          <a:p>
            <a:pPr>
              <a:spcBef>
                <a:spcPct val="50000"/>
              </a:spcBef>
            </a:pPr>
            <a:r>
              <a:rPr lang="de-DE" sz="1500"/>
              <a:t>The fine structure of the coherent modes can be revealed from the HEADTAIL output of the centroid motion by applying SUSSIX to the complex BPM signal </a:t>
            </a:r>
            <a:r>
              <a:rPr lang="de-DE" sz="1500" i="1"/>
              <a:t>(x + j </a:t>
            </a:r>
            <a:r>
              <a:rPr lang="de-DE" sz="1500" i="1">
                <a:latin typeface="Symbol" pitchFamily="-65" charset="2"/>
              </a:rPr>
              <a:t>b</a:t>
            </a:r>
            <a:r>
              <a:rPr lang="de-DE" sz="1500" i="1" baseline="-25000"/>
              <a:t>x</a:t>
            </a:r>
            <a:r>
              <a:rPr lang="de-DE" sz="1500" i="1"/>
              <a:t>x‘)</a:t>
            </a:r>
          </a:p>
        </p:txBody>
      </p:sp>
      <p:pic>
        <p:nvPicPr>
          <p:cNvPr id="39944" name="Picture 8" descr="stableBeam"/>
          <p:cNvPicPr>
            <a:picLocks noChangeAspect="1" noChangeArrowheads="1"/>
          </p:cNvPicPr>
          <p:nvPr/>
        </p:nvPicPr>
        <p:blipFill>
          <a:blip r:embed="rId3"/>
          <a:srcRect/>
          <a:stretch>
            <a:fillRect/>
          </a:stretch>
        </p:blipFill>
        <p:spPr bwMode="auto">
          <a:xfrm>
            <a:off x="0" y="2133600"/>
            <a:ext cx="4343400" cy="2684463"/>
          </a:xfrm>
          <a:prstGeom prst="rect">
            <a:avLst/>
          </a:prstGeom>
          <a:noFill/>
          <a:ln w="9525">
            <a:noFill/>
            <a:miter lim="800000"/>
            <a:headEnd/>
            <a:tailEnd/>
          </a:ln>
        </p:spPr>
      </p:pic>
      <p:sp>
        <p:nvSpPr>
          <p:cNvPr id="39945" name="AutoShape 9"/>
          <p:cNvSpPr>
            <a:spLocks noChangeArrowheads="1"/>
          </p:cNvSpPr>
          <p:nvPr/>
        </p:nvSpPr>
        <p:spPr bwMode="auto">
          <a:xfrm>
            <a:off x="3581400" y="4648200"/>
            <a:ext cx="2590800" cy="457200"/>
          </a:xfrm>
          <a:prstGeom prst="curvedUpArrow">
            <a:avLst>
              <a:gd name="adj1" fmla="val 113333"/>
              <a:gd name="adj2" fmla="val 226667"/>
              <a:gd name="adj3" fmla="val 33333"/>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39946" name="Text Box 10"/>
          <p:cNvSpPr txBox="1">
            <a:spLocks noChangeArrowheads="1"/>
          </p:cNvSpPr>
          <p:nvPr/>
        </p:nvSpPr>
        <p:spPr bwMode="auto">
          <a:xfrm>
            <a:off x="3429000" y="5105400"/>
            <a:ext cx="2743200" cy="320675"/>
          </a:xfrm>
          <a:prstGeom prst="rect">
            <a:avLst/>
          </a:prstGeom>
          <a:noFill/>
          <a:ln w="9525">
            <a:noFill/>
            <a:miter lim="800000"/>
            <a:headEnd/>
            <a:tailEnd/>
          </a:ln>
        </p:spPr>
        <p:txBody>
          <a:bodyPr>
            <a:prstTxWarp prst="textNoShape">
              <a:avLst/>
            </a:prstTxWarp>
            <a:spAutoFit/>
          </a:bodyPr>
          <a:lstStyle/>
          <a:p>
            <a:pPr>
              <a:spcBef>
                <a:spcPct val="50000"/>
              </a:spcBef>
            </a:pPr>
            <a:r>
              <a:rPr lang="de-DE" sz="1500">
                <a:solidFill>
                  <a:srgbClr val="42FF5C"/>
                </a:solidFill>
                <a:latin typeface="Arial" pitchFamily="-65" charset="0"/>
              </a:rPr>
              <a:t>Standard FFT</a:t>
            </a:r>
            <a:r>
              <a:rPr lang="de-DE" sz="1500">
                <a:latin typeface="Arial" pitchFamily="-65" charset="0"/>
              </a:rPr>
              <a:t> or </a:t>
            </a:r>
            <a:r>
              <a:rPr lang="de-DE" sz="1500">
                <a:solidFill>
                  <a:srgbClr val="FF3538"/>
                </a:solidFill>
                <a:latin typeface="Arial" pitchFamily="-65" charset="0"/>
              </a:rPr>
              <a:t>SUSSIX</a:t>
            </a:r>
            <a:endParaRPr lang="de-DE" sz="1500">
              <a:latin typeface="Arial" pitchFamily="-65" charset="0"/>
            </a:endParaRPr>
          </a:p>
        </p:txBody>
      </p:sp>
      <p:sp>
        <p:nvSpPr>
          <p:cNvPr id="39947" name="Text Box 11"/>
          <p:cNvSpPr txBox="1">
            <a:spLocks noChangeArrowheads="1"/>
          </p:cNvSpPr>
          <p:nvPr/>
        </p:nvSpPr>
        <p:spPr bwMode="auto">
          <a:xfrm>
            <a:off x="533400" y="5638800"/>
            <a:ext cx="6705600" cy="639763"/>
          </a:xfrm>
          <a:prstGeom prst="rect">
            <a:avLst/>
          </a:prstGeom>
          <a:noFill/>
          <a:ln w="9525">
            <a:noFill/>
            <a:miter lim="800000"/>
            <a:headEnd/>
            <a:tailEnd/>
          </a:ln>
        </p:spPr>
        <p:txBody>
          <a:bodyPr>
            <a:prstTxWarp prst="textNoShape">
              <a:avLst/>
            </a:prstTxWarp>
            <a:spAutoFit/>
          </a:bodyPr>
          <a:lstStyle/>
          <a:p>
            <a:pPr eaLnBrk="1" hangingPunct="1"/>
            <a:r>
              <a:rPr lang="fr-FR" sz="1200">
                <a:latin typeface="Arial" pitchFamily="-65" charset="0"/>
              </a:rPr>
              <a:t>(*)</a:t>
            </a:r>
            <a:r>
              <a:rPr lang="fr-FR" sz="1200" baseline="-25000">
                <a:latin typeface="Arial" pitchFamily="-65" charset="0"/>
              </a:rPr>
              <a:t>  </a:t>
            </a:r>
            <a:r>
              <a:rPr lang="fr-FR" sz="1200" i="1">
                <a:latin typeface="Arial" pitchFamily="-65" charset="0"/>
              </a:rPr>
              <a:t>Sussix code</a:t>
            </a:r>
            <a:r>
              <a:rPr lang="fr-FR" sz="1200">
                <a:latin typeface="Arial" pitchFamily="-65" charset="0"/>
              </a:rPr>
              <a:t> : R. Bartolini, F. Schmidt</a:t>
            </a:r>
            <a:r>
              <a:rPr lang="fr-FR" sz="1200" i="1">
                <a:latin typeface="Arial" pitchFamily="-65" charset="0"/>
              </a:rPr>
              <a:t>, SL Note 98-017AP,  CERN 1998</a:t>
            </a:r>
          </a:p>
          <a:p>
            <a:pPr eaLnBrk="1" hangingPunct="1"/>
            <a:r>
              <a:rPr lang="fr-FR" sz="1200" i="1">
                <a:latin typeface="Arial" pitchFamily="-65" charset="0"/>
              </a:rPr>
              <a:t>     Theory behind Sussix :  </a:t>
            </a:r>
            <a:r>
              <a:rPr lang="fr-FR" sz="1200">
                <a:latin typeface="Arial" pitchFamily="-65" charset="0"/>
              </a:rPr>
              <a:t>R. Bartolini, F. Schmidt,</a:t>
            </a:r>
            <a:r>
              <a:rPr lang="fr-FR" sz="1200" i="1">
                <a:latin typeface="Arial" pitchFamily="-65" charset="0"/>
              </a:rPr>
              <a:t> LHC Project Report 132, CERN 1997</a:t>
            </a:r>
          </a:p>
          <a:p>
            <a:pPr eaLnBrk="1" hangingPunct="1"/>
            <a:r>
              <a:rPr lang="fr-FR" sz="1200" i="1">
                <a:latin typeface="Arial" pitchFamily="-65" charset="0"/>
              </a:rPr>
              <a:t>		</a:t>
            </a:r>
            <a:r>
              <a:rPr lang="fr-FR" sz="1200">
                <a:latin typeface="Arial" pitchFamily="-65" charset="0"/>
              </a:rPr>
              <a:t>J. Laskar et al.</a:t>
            </a:r>
            <a:r>
              <a:rPr lang="fr-FR" sz="1200" i="1">
                <a:latin typeface="Arial" pitchFamily="-65" charset="0"/>
              </a:rPr>
              <a:t>, Physica D 56, pp. 253-269 (1992)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Slide Number Placeholder 3"/>
          <p:cNvSpPr>
            <a:spLocks noGrp="1"/>
          </p:cNvSpPr>
          <p:nvPr>
            <p:ph type="sldNum" sz="quarter" idx="12"/>
          </p:nvPr>
        </p:nvSpPr>
        <p:spPr>
          <a:noFill/>
        </p:spPr>
        <p:txBody>
          <a:bodyPr/>
          <a:lstStyle/>
          <a:p>
            <a:fld id="{D4578DF6-F088-B346-8003-4A5A47D98360}" type="slidenum">
              <a:rPr lang="de-DE" smtClean="0">
                <a:latin typeface="Times" pitchFamily="-65" charset="0"/>
              </a:rPr>
              <a:pPr/>
              <a:t>39</a:t>
            </a:fld>
            <a:endParaRPr lang="de-DE" dirty="0" smtClean="0">
              <a:latin typeface="Times" pitchFamily="-65" charset="0"/>
            </a:endParaRPr>
          </a:p>
        </p:txBody>
      </p:sp>
      <p:sp>
        <p:nvSpPr>
          <p:cNvPr id="40965" name="Text Box 2"/>
          <p:cNvSpPr txBox="1">
            <a:spLocks noChangeArrowheads="1"/>
          </p:cNvSpPr>
          <p:nvPr/>
        </p:nvSpPr>
        <p:spPr bwMode="auto">
          <a:xfrm>
            <a:off x="1564756" y="838200"/>
            <a:ext cx="6817244" cy="42703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200" b="1" i="1" dirty="0" err="1"/>
              <a:t>Benchmarking</a:t>
            </a:r>
            <a:r>
              <a:rPr lang="de-DE" sz="2200" b="1" i="1" dirty="0"/>
              <a:t> MOSES and HEADTAIL (</a:t>
            </a:r>
            <a:r>
              <a:rPr lang="de-DE" sz="2200" b="1" i="1" dirty="0" smtClean="0"/>
              <a:t>II)</a:t>
            </a:r>
            <a:endParaRPr lang="de-DE" sz="2200" b="1" i="1" dirty="0"/>
          </a:p>
        </p:txBody>
      </p:sp>
      <p:sp>
        <p:nvSpPr>
          <p:cNvPr id="40966" name="Text Box 4"/>
          <p:cNvSpPr txBox="1">
            <a:spLocks noChangeArrowheads="1"/>
          </p:cNvSpPr>
          <p:nvPr/>
        </p:nvSpPr>
        <p:spPr bwMode="auto">
          <a:xfrm>
            <a:off x="457200" y="1447800"/>
            <a:ext cx="8229600" cy="320675"/>
          </a:xfrm>
          <a:prstGeom prst="rect">
            <a:avLst/>
          </a:prstGeom>
          <a:noFill/>
          <a:ln w="9525">
            <a:noFill/>
            <a:miter lim="800000"/>
            <a:headEnd/>
            <a:tailEnd/>
          </a:ln>
        </p:spPr>
        <p:txBody>
          <a:bodyPr>
            <a:prstTxWarp prst="textNoShape">
              <a:avLst/>
            </a:prstTxWarp>
            <a:spAutoFit/>
          </a:bodyPr>
          <a:lstStyle/>
          <a:p>
            <a:pPr>
              <a:spcBef>
                <a:spcPct val="50000"/>
              </a:spcBef>
            </a:pPr>
            <a:r>
              <a:rPr lang="de-DE" sz="1500"/>
              <a:t>Scanning in intensity we can observe how the mode in the spectrum shift....</a:t>
            </a:r>
            <a:endParaRPr lang="de-DE" sz="1500" i="1"/>
          </a:p>
        </p:txBody>
      </p:sp>
      <p:grpSp>
        <p:nvGrpSpPr>
          <p:cNvPr id="2" name="Group 9"/>
          <p:cNvGrpSpPr>
            <a:grpSpLocks/>
          </p:cNvGrpSpPr>
          <p:nvPr/>
        </p:nvGrpSpPr>
        <p:grpSpPr bwMode="auto">
          <a:xfrm>
            <a:off x="914400" y="4648200"/>
            <a:ext cx="1828800" cy="1271588"/>
            <a:chOff x="1383" y="913"/>
            <a:chExt cx="1406" cy="1020"/>
          </a:xfrm>
        </p:grpSpPr>
        <p:sp>
          <p:nvSpPr>
            <p:cNvPr id="40970" name="Rectangle 10"/>
            <p:cNvSpPr>
              <a:spLocks noChangeArrowheads="1"/>
            </p:cNvSpPr>
            <p:nvPr/>
          </p:nvSpPr>
          <p:spPr bwMode="auto">
            <a:xfrm>
              <a:off x="1383" y="935"/>
              <a:ext cx="1406" cy="99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1" hangingPunct="1"/>
              <a:endParaRPr lang="fr-FR" sz="1800">
                <a:latin typeface="Arial" pitchFamily="-65" charset="0"/>
              </a:endParaRPr>
            </a:p>
          </p:txBody>
        </p:sp>
        <p:sp>
          <p:nvSpPr>
            <p:cNvPr id="40971" name="Oval 11"/>
            <p:cNvSpPr>
              <a:spLocks noChangeArrowheads="1"/>
            </p:cNvSpPr>
            <p:nvPr/>
          </p:nvSpPr>
          <p:spPr bwMode="auto">
            <a:xfrm>
              <a:off x="1747" y="1480"/>
              <a:ext cx="136" cy="90"/>
            </a:xfrm>
            <a:prstGeom prst="ellipse">
              <a:avLst/>
            </a:prstGeom>
            <a:solidFill>
              <a:srgbClr val="FF9900"/>
            </a:solidFill>
            <a:ln w="9525">
              <a:solidFill>
                <a:schemeClr val="tx1"/>
              </a:solidFill>
              <a:round/>
              <a:headEnd/>
              <a:tailEnd/>
            </a:ln>
          </p:spPr>
          <p:txBody>
            <a:bodyPr wrap="none" anchor="ctr">
              <a:prstTxWarp prst="textNoShape">
                <a:avLst/>
              </a:prstTxWarp>
            </a:bodyPr>
            <a:lstStyle/>
            <a:p>
              <a:endParaRPr lang="en-US"/>
            </a:p>
          </p:txBody>
        </p:sp>
        <p:sp>
          <p:nvSpPr>
            <p:cNvPr id="40972" name="Line 12"/>
            <p:cNvSpPr>
              <a:spLocks noChangeShapeType="1"/>
            </p:cNvSpPr>
            <p:nvPr/>
          </p:nvSpPr>
          <p:spPr bwMode="auto">
            <a:xfrm>
              <a:off x="2291" y="1528"/>
              <a:ext cx="272"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3" name="Line 13"/>
            <p:cNvSpPr>
              <a:spLocks noChangeShapeType="1"/>
            </p:cNvSpPr>
            <p:nvPr/>
          </p:nvSpPr>
          <p:spPr bwMode="auto">
            <a:xfrm flipV="1">
              <a:off x="2291" y="1256"/>
              <a:ext cx="0" cy="27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4" name="Text Box 14"/>
            <p:cNvSpPr txBox="1">
              <a:spLocks noChangeArrowheads="1"/>
            </p:cNvSpPr>
            <p:nvPr/>
          </p:nvSpPr>
          <p:spPr bwMode="auto">
            <a:xfrm>
              <a:off x="2517" y="1405"/>
              <a:ext cx="229" cy="294"/>
            </a:xfrm>
            <a:prstGeom prst="rect">
              <a:avLst/>
            </a:prstGeom>
            <a:noFill/>
            <a:ln w="9525">
              <a:noFill/>
              <a:miter lim="800000"/>
              <a:headEnd/>
              <a:tailEnd/>
            </a:ln>
          </p:spPr>
          <p:txBody>
            <a:bodyPr wrap="none">
              <a:prstTxWarp prst="textNoShape">
                <a:avLst/>
              </a:prstTxWarp>
              <a:spAutoFit/>
            </a:bodyPr>
            <a:lstStyle/>
            <a:p>
              <a:pPr eaLnBrk="1" hangingPunct="1"/>
              <a:r>
                <a:rPr lang="fr-FR" sz="1800">
                  <a:latin typeface="Arial" pitchFamily="-65" charset="0"/>
                </a:rPr>
                <a:t>x</a:t>
              </a:r>
            </a:p>
          </p:txBody>
        </p:sp>
        <p:sp>
          <p:nvSpPr>
            <p:cNvPr id="40975" name="Text Box 15"/>
            <p:cNvSpPr txBox="1">
              <a:spLocks noChangeArrowheads="1"/>
            </p:cNvSpPr>
            <p:nvPr/>
          </p:nvSpPr>
          <p:spPr bwMode="auto">
            <a:xfrm>
              <a:off x="2109" y="1207"/>
              <a:ext cx="230" cy="294"/>
            </a:xfrm>
            <a:prstGeom prst="rect">
              <a:avLst/>
            </a:prstGeom>
            <a:noFill/>
            <a:ln w="9525">
              <a:noFill/>
              <a:miter lim="800000"/>
              <a:headEnd/>
              <a:tailEnd/>
            </a:ln>
          </p:spPr>
          <p:txBody>
            <a:bodyPr wrap="none">
              <a:prstTxWarp prst="textNoShape">
                <a:avLst/>
              </a:prstTxWarp>
              <a:spAutoFit/>
            </a:bodyPr>
            <a:lstStyle/>
            <a:p>
              <a:pPr eaLnBrk="1" hangingPunct="1"/>
              <a:r>
                <a:rPr lang="fr-FR" sz="1800">
                  <a:latin typeface="Arial" pitchFamily="-65" charset="0"/>
                </a:rPr>
                <a:t>y</a:t>
              </a:r>
            </a:p>
          </p:txBody>
        </p:sp>
        <p:sp>
          <p:nvSpPr>
            <p:cNvPr id="40976" name="Text Box 16"/>
            <p:cNvSpPr txBox="1">
              <a:spLocks noChangeArrowheads="1"/>
            </p:cNvSpPr>
            <p:nvPr/>
          </p:nvSpPr>
          <p:spPr bwMode="auto">
            <a:xfrm>
              <a:off x="1475" y="913"/>
              <a:ext cx="1286" cy="270"/>
            </a:xfrm>
            <a:prstGeom prst="rect">
              <a:avLst/>
            </a:prstGeom>
            <a:noFill/>
            <a:ln w="9525">
              <a:noFill/>
              <a:miter lim="800000"/>
              <a:headEnd/>
              <a:tailEnd/>
            </a:ln>
          </p:spPr>
          <p:txBody>
            <a:bodyPr wrap="none">
              <a:prstTxWarp prst="textNoShape">
                <a:avLst/>
              </a:prstTxWarp>
              <a:spAutoFit/>
            </a:bodyPr>
            <a:lstStyle/>
            <a:p>
              <a:pPr eaLnBrk="1" hangingPunct="1"/>
              <a:r>
                <a:rPr lang="fr-FR" sz="1600">
                  <a:solidFill>
                    <a:srgbClr val="FF0000"/>
                  </a:solidFill>
                  <a:latin typeface="Arial" pitchFamily="-65" charset="0"/>
                </a:rPr>
                <a:t>Round Chamber</a:t>
              </a:r>
            </a:p>
          </p:txBody>
        </p:sp>
        <p:sp>
          <p:nvSpPr>
            <p:cNvPr id="40977" name="Oval 17"/>
            <p:cNvSpPr>
              <a:spLocks noChangeArrowheads="1"/>
            </p:cNvSpPr>
            <p:nvPr/>
          </p:nvSpPr>
          <p:spPr bwMode="auto">
            <a:xfrm>
              <a:off x="1474" y="1207"/>
              <a:ext cx="635" cy="635"/>
            </a:xfrm>
            <a:prstGeom prst="ellipse">
              <a:avLst/>
            </a:prstGeom>
            <a:noFill/>
            <a:ln w="57150">
              <a:solidFill>
                <a:schemeClr val="tx1"/>
              </a:solidFill>
              <a:round/>
              <a:headEnd/>
              <a:tailEnd/>
            </a:ln>
          </p:spPr>
          <p:txBody>
            <a:bodyPr wrap="none" anchor="ctr">
              <a:prstTxWarp prst="textNoShape">
                <a:avLst/>
              </a:prstTxWarp>
            </a:bodyPr>
            <a:lstStyle/>
            <a:p>
              <a:endParaRPr lang="en-US"/>
            </a:p>
          </p:txBody>
        </p:sp>
      </p:grpSp>
      <p:pic>
        <p:nvPicPr>
          <p:cNvPr id="40968" name="Picture 8" descr="/Users/grumolo/Desktop/Old portable/Desktop/CERN/AB Seminar/Picture4.mov">
            <a:hlinkClick r:id="" action="ppaction://ole?verb=0"/>
            <a:hlinkHover r:id="" action="ppaction://ole?verb=0"/>
          </p:cNvPr>
          <p:cNvPicPr/>
          <p:nvPr>
            <a:videoFile r:link="rId1"/>
          </p:nvPr>
        </p:nvPicPr>
        <p:blipFill>
          <a:blip r:embed="rId4"/>
          <a:srcRect/>
          <a:stretch>
            <a:fillRect/>
          </a:stretch>
        </p:blipFill>
        <p:spPr bwMode="auto">
          <a:xfrm>
            <a:off x="4419600" y="3124200"/>
            <a:ext cx="4114800" cy="2536825"/>
          </a:xfrm>
          <a:prstGeom prst="rect">
            <a:avLst/>
          </a:prstGeom>
          <a:noFill/>
          <a:ln w="9525">
            <a:noFill/>
            <a:miter lim="800000"/>
            <a:headEnd/>
            <a:tailEnd/>
          </a:ln>
        </p:spPr>
      </p:pic>
      <p:pic>
        <p:nvPicPr>
          <p:cNvPr id="40969" name="Picture 9" descr="/Users/grumolo/Desktop/Old portable/Desktop/CERN/AB Seminar/Picture5.mov">
            <a:hlinkClick r:id="" action="ppaction://ole?verb=0"/>
          </p:cNvPr>
          <p:cNvPicPr/>
          <p:nvPr>
            <a:videoFile r:link="rId2"/>
          </p:nvPr>
        </p:nvPicPr>
        <p:blipFill>
          <a:blip r:embed="rId5"/>
          <a:srcRect/>
          <a:stretch>
            <a:fillRect/>
          </a:stretch>
        </p:blipFill>
        <p:spPr bwMode="auto">
          <a:xfrm>
            <a:off x="381000" y="2057400"/>
            <a:ext cx="4003675" cy="2468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00" fill="hold"/>
                                        <p:tgtEl>
                                          <p:spTgt spid="40969"/>
                                        </p:tgtEl>
                                      </p:cBhvr>
                                    </p:cmd>
                                  </p:childTnLst>
                                </p:cTn>
                              </p:par>
                              <p:par>
                                <p:cTn id="7" presetID="1" presetClass="mediacall" presetSubtype="0" fill="hold" nodeType="withEffect">
                                  <p:stCondLst>
                                    <p:cond delay="0"/>
                                  </p:stCondLst>
                                  <p:childTnLst>
                                    <p:cmd type="call" cmd="playFrom(0.0)">
                                      <p:cBhvr>
                                        <p:cTn id="8" dur="15200" fill="hold"/>
                                        <p:tgtEl>
                                          <p:spTgt spid="409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40969"/>
                </p:tgtEl>
              </p:cMediaNode>
            </p:video>
            <p:seq concurrent="1" nextAc="seek">
              <p:cTn id="10" restart="whenNotActive" fill="hold" evtFilter="cancelBubble" nodeType="interactiveSeq">
                <p:stCondLst>
                  <p:cond evt="onClick" delay="0">
                    <p:tgtEl>
                      <p:spTgt spid="40969"/>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0969"/>
                                        </p:tgtEl>
                                      </p:cBhvr>
                                    </p:cmd>
                                  </p:childTnLst>
                                </p:cTn>
                              </p:par>
                            </p:childTnLst>
                          </p:cTn>
                        </p:par>
                      </p:childTnLst>
                    </p:cTn>
                  </p:par>
                </p:childTnLst>
              </p:cTn>
              <p:nextCondLst>
                <p:cond evt="onClick" delay="0">
                  <p:tgtEl>
                    <p:spTgt spid="40969"/>
                  </p:tgtEl>
                </p:cond>
              </p:nextCondLst>
            </p:seq>
            <p:video>
              <p:cMediaNode>
                <p:cTn id="15" repeatCount="indefinite" fill="hold" display="0">
                  <p:stCondLst>
                    <p:cond delay="indefinite"/>
                  </p:stCondLst>
                  <p:endCondLst>
                    <p:cond evt="onNext" delay="0">
                      <p:tgtEl>
                        <p:sldTgt/>
                      </p:tgtEl>
                    </p:cond>
                    <p:cond evt="onPrev" delay="0">
                      <p:tgtEl>
                        <p:sldTgt/>
                      </p:tgtEl>
                    </p:cond>
                  </p:endCondLst>
                </p:cTn>
                <p:tgtEl>
                  <p:spTgt spid="40968"/>
                </p:tgtEl>
              </p:cMediaNode>
            </p:video>
            <p:seq concurrent="1" nextAc="seek">
              <p:cTn id="16" restart="whenNotActive" fill="hold" evtFilter="cancelBubble" nodeType="interactiveSeq">
                <p:stCondLst>
                  <p:cond evt="onClick" delay="0">
                    <p:tgtEl>
                      <p:spTgt spid="4096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0968"/>
                                        </p:tgtEl>
                                      </p:cBhvr>
                                    </p:cmd>
                                  </p:childTnLst>
                                </p:cTn>
                              </p:par>
                            </p:childTnLst>
                          </p:cTn>
                        </p:par>
                      </p:childTnLst>
                    </p:cTn>
                  </p:par>
                </p:childTnLst>
              </p:cTn>
              <p:nextCondLst>
                <p:cond evt="onClick" delay="0">
                  <p:tgtEl>
                    <p:spTgt spid="40968"/>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457200"/>
            <a:ext cx="8369300" cy="5986463"/>
          </a:xfrm>
          <a:prstGeom prst="rect">
            <a:avLst/>
          </a:prstGeom>
          <a:noFill/>
        </p:spPr>
        <p:txBody>
          <a:bodyPr>
            <a:prstTxWarp prst="textNoShape">
              <a:avLst/>
            </a:prstTxWarp>
            <a:spAutoFit/>
          </a:bodyPr>
          <a:lstStyle/>
          <a:p>
            <a:r>
              <a:rPr lang="en-US" sz="2000">
                <a:latin typeface="Calibri" charset="0"/>
              </a:rPr>
              <a:t>How do we simulate numerically a multi-particle effect on a particle beam ?  (1</a:t>
            </a:r>
            <a:r>
              <a:rPr lang="en-US" sz="2000" baseline="30000">
                <a:latin typeface="Calibri" charset="0"/>
              </a:rPr>
              <a:t>st</a:t>
            </a:r>
            <a:r>
              <a:rPr lang="en-US" sz="2000">
                <a:latin typeface="Calibri" charset="0"/>
              </a:rPr>
              <a:t> step –</a:t>
            </a:r>
            <a:r>
              <a:rPr lang="en-US" sz="2000" b="1">
                <a:solidFill>
                  <a:srgbClr val="FF0000"/>
                </a:solidFill>
                <a:latin typeface="Calibri" charset="0"/>
              </a:rPr>
              <a:t>the electromagnetic problem</a:t>
            </a:r>
            <a:r>
              <a:rPr lang="en-US" sz="2000">
                <a:latin typeface="Calibri" charset="0"/>
              </a:rPr>
              <a:t>)</a:t>
            </a:r>
          </a:p>
          <a:p>
            <a:endParaRPr lang="en-US">
              <a:latin typeface="Calibri" charset="0"/>
            </a:endParaRPr>
          </a:p>
          <a:p>
            <a:pPr>
              <a:spcAft>
                <a:spcPts val="600"/>
              </a:spcAft>
              <a:buFont typeface="Arial" charset="0"/>
              <a:buChar char="•"/>
            </a:pPr>
            <a:r>
              <a:rPr lang="en-US">
                <a:latin typeface="Calibri" charset="0"/>
              </a:rPr>
              <a:t> </a:t>
            </a:r>
            <a:r>
              <a:rPr lang="en-US" b="1">
                <a:solidFill>
                  <a:srgbClr val="0000FF"/>
                </a:solidFill>
                <a:latin typeface="Calibri" charset="0"/>
              </a:rPr>
              <a:t>Space charge</a:t>
            </a:r>
            <a:r>
              <a:rPr lang="en-US">
                <a:latin typeface="Calibri" charset="0"/>
              </a:rPr>
              <a:t>:</a:t>
            </a:r>
          </a:p>
          <a:p>
            <a:pPr lvl="1">
              <a:spcAft>
                <a:spcPts val="600"/>
              </a:spcAft>
              <a:buFont typeface="Arial" charset="0"/>
              <a:buChar char="•"/>
            </a:pPr>
            <a:r>
              <a:rPr lang="en-US">
                <a:latin typeface="Calibri" charset="0"/>
              </a:rPr>
              <a:t> relies on analytical formulae for ellipsoidal/Gaussian bunches</a:t>
            </a:r>
          </a:p>
          <a:p>
            <a:pPr lvl="1">
              <a:spcAft>
                <a:spcPts val="600"/>
              </a:spcAft>
              <a:buFont typeface="Arial" charset="0"/>
              <a:buChar char="•"/>
            </a:pPr>
            <a:r>
              <a:rPr lang="en-US">
                <a:latin typeface="Calibri" charset="0"/>
              </a:rPr>
              <a:t> uses a Poisson solver to get the beam field </a:t>
            </a:r>
          </a:p>
          <a:p>
            <a:pPr>
              <a:spcAft>
                <a:spcPts val="600"/>
              </a:spcAft>
              <a:buFont typeface="Arial" charset="0"/>
              <a:buChar char="•"/>
            </a:pPr>
            <a:r>
              <a:rPr lang="en-US">
                <a:latin typeface="Calibri" charset="0"/>
              </a:rPr>
              <a:t> </a:t>
            </a:r>
            <a:r>
              <a:rPr lang="en-US" b="1">
                <a:solidFill>
                  <a:srgbClr val="0000FF"/>
                </a:solidFill>
                <a:latin typeface="Calibri" charset="0"/>
              </a:rPr>
              <a:t>Impedance</a:t>
            </a:r>
            <a:r>
              <a:rPr lang="en-US">
                <a:latin typeface="Calibri" charset="0"/>
              </a:rPr>
              <a:t>. A reliable model for the ring impedance is needed</a:t>
            </a:r>
          </a:p>
          <a:p>
            <a:pPr lvl="1">
              <a:spcAft>
                <a:spcPts val="600"/>
              </a:spcAft>
              <a:buFont typeface="Arial" charset="0"/>
              <a:buChar char="•"/>
            </a:pPr>
            <a:r>
              <a:rPr lang="en-US">
                <a:latin typeface="Calibri" charset="0"/>
              </a:rPr>
              <a:t> One part is the resistive wall component from the beam pipe (analytical) </a:t>
            </a:r>
          </a:p>
          <a:p>
            <a:pPr lvl="1">
              <a:spcAft>
                <a:spcPts val="600"/>
              </a:spcAft>
              <a:buFont typeface="Arial" charset="0"/>
              <a:buChar char="•"/>
            </a:pPr>
            <a:r>
              <a:rPr lang="en-US">
                <a:latin typeface="Calibri" charset="0"/>
              </a:rPr>
              <a:t> The other part:</a:t>
            </a:r>
          </a:p>
          <a:p>
            <a:pPr lvl="2">
              <a:spcAft>
                <a:spcPts val="600"/>
              </a:spcAft>
              <a:buFont typeface="Lucida Grande" charset="0"/>
              <a:buChar char="∗"/>
            </a:pPr>
            <a:r>
              <a:rPr lang="en-US" sz="1700">
                <a:latin typeface="Calibri" charset="0"/>
              </a:rPr>
              <a:t> It can be given as the sum of the individual contributions given by each accelerator component. These contributions, stored in databases, are previously calculated by means of   </a:t>
            </a:r>
          </a:p>
          <a:p>
            <a:pPr lvl="3">
              <a:buFont typeface="Wingdings" charset="2"/>
              <a:buChar char="ü"/>
            </a:pPr>
            <a:r>
              <a:rPr lang="en-US" sz="1700">
                <a:latin typeface="Calibri" charset="0"/>
              </a:rPr>
              <a:t> electromagnetic codes for complex geometries, which can output the field maps of the given device when excited with a pulse</a:t>
            </a:r>
          </a:p>
          <a:p>
            <a:pPr lvl="3">
              <a:buFont typeface="Wingdings" charset="2"/>
              <a:buChar char="ü"/>
            </a:pPr>
            <a:r>
              <a:rPr lang="en-US" sz="1700">
                <a:latin typeface="Calibri" charset="0"/>
              </a:rPr>
              <a:t>analytical formulae for simple geometries (e.g. tapers, steps)</a:t>
            </a:r>
          </a:p>
          <a:p>
            <a:pPr lvl="3">
              <a:buFont typeface="Wingdings" charset="2"/>
              <a:buChar char="ü"/>
            </a:pPr>
            <a:r>
              <a:rPr lang="en-US" sz="1700">
                <a:latin typeface="Calibri" charset="0"/>
              </a:rPr>
              <a:t>bench measurements</a:t>
            </a:r>
          </a:p>
          <a:p>
            <a:pPr lvl="2">
              <a:spcAft>
                <a:spcPts val="600"/>
              </a:spcAft>
              <a:buFont typeface="Lucida Grande" charset="0"/>
              <a:buChar char="∗"/>
            </a:pPr>
            <a:r>
              <a:rPr lang="en-US" sz="1700">
                <a:latin typeface="Calibri" charset="0"/>
              </a:rPr>
              <a:t> It is the broad–band approximation of the accelerator</a:t>
            </a:r>
          </a:p>
          <a:p>
            <a:pPr>
              <a:spcAft>
                <a:spcPts val="600"/>
              </a:spcAft>
              <a:buFont typeface="Arial" charset="0"/>
              <a:buChar char="•"/>
            </a:pPr>
            <a:r>
              <a:rPr lang="en-US">
                <a:latin typeface="Calibri" charset="0"/>
              </a:rPr>
              <a:t> </a:t>
            </a:r>
            <a:r>
              <a:rPr lang="en-US" b="1">
                <a:solidFill>
                  <a:srgbClr val="0000FF"/>
                </a:solidFill>
                <a:latin typeface="Calibri" charset="0"/>
              </a:rPr>
              <a:t>Two stream</a:t>
            </a:r>
            <a:r>
              <a:rPr lang="en-US">
                <a:latin typeface="Calibri" charset="0"/>
              </a:rPr>
              <a:t>:</a:t>
            </a:r>
          </a:p>
          <a:p>
            <a:pPr lvl="1">
              <a:spcAft>
                <a:spcPts val="600"/>
              </a:spcAft>
              <a:buFont typeface="Arial" charset="0"/>
              <a:buChar char="•"/>
            </a:pPr>
            <a:r>
              <a:rPr lang="en-US">
                <a:latin typeface="Calibri" charset="0"/>
              </a:rPr>
              <a:t> relies on a numerical model of electron cloud formation/ion accumulation</a:t>
            </a:r>
          </a:p>
        </p:txBody>
      </p:sp>
      <p:sp>
        <p:nvSpPr>
          <p:cNvPr id="5" name="Slide Number Placeholder 5"/>
          <p:cNvSpPr>
            <a:spLocks noGrp="1"/>
          </p:cNvSpPr>
          <p:nvPr>
            <p:ph type="sldNum" sz="quarter" idx="12"/>
          </p:nvPr>
        </p:nvSpPr>
        <p:spPr/>
        <p:txBody>
          <a:bodyPr/>
          <a:lstStyle/>
          <a:p>
            <a:pPr>
              <a:defRPr/>
            </a:pPr>
            <a:fld id="{6812C099-6EFE-A04D-A761-0323FE3F1189}"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Slide Number Placeholder 3"/>
          <p:cNvSpPr>
            <a:spLocks noGrp="1"/>
          </p:cNvSpPr>
          <p:nvPr>
            <p:ph type="sldNum" sz="quarter" idx="12"/>
          </p:nvPr>
        </p:nvSpPr>
        <p:spPr>
          <a:noFill/>
        </p:spPr>
        <p:txBody>
          <a:bodyPr/>
          <a:lstStyle/>
          <a:p>
            <a:fld id="{36DDFE31-A7EC-5742-AFE4-2F1226974EAE}" type="slidenum">
              <a:rPr lang="de-DE" smtClean="0">
                <a:latin typeface="Times" pitchFamily="-65" charset="0"/>
              </a:rPr>
              <a:pPr/>
              <a:t>40</a:t>
            </a:fld>
            <a:endParaRPr lang="de-DE" dirty="0" smtClean="0">
              <a:latin typeface="Times" pitchFamily="-65" charset="0"/>
            </a:endParaRPr>
          </a:p>
        </p:txBody>
      </p:sp>
      <p:sp>
        <p:nvSpPr>
          <p:cNvPr id="41989" name="Text Box 2"/>
          <p:cNvSpPr txBox="1">
            <a:spLocks noChangeArrowheads="1"/>
          </p:cNvSpPr>
          <p:nvPr/>
        </p:nvSpPr>
        <p:spPr bwMode="auto">
          <a:xfrm>
            <a:off x="1905000" y="838200"/>
            <a:ext cx="6477000" cy="42703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200" b="1" i="1" dirty="0" err="1"/>
              <a:t>Benchmarking</a:t>
            </a:r>
            <a:r>
              <a:rPr lang="de-DE" sz="2200" b="1" i="1" dirty="0"/>
              <a:t> MOSES and HEADTAIL (</a:t>
            </a:r>
            <a:r>
              <a:rPr lang="de-DE" sz="2200" b="1" i="1" dirty="0" smtClean="0"/>
              <a:t>III)</a:t>
            </a:r>
            <a:endParaRPr lang="de-DE" sz="2200" b="1" i="1" dirty="0"/>
          </a:p>
        </p:txBody>
      </p:sp>
      <p:sp>
        <p:nvSpPr>
          <p:cNvPr id="41990" name="Text Box 3"/>
          <p:cNvSpPr txBox="1">
            <a:spLocks noChangeArrowheads="1"/>
          </p:cNvSpPr>
          <p:nvPr/>
        </p:nvSpPr>
        <p:spPr bwMode="auto">
          <a:xfrm>
            <a:off x="457200" y="1371600"/>
            <a:ext cx="8229600" cy="350838"/>
          </a:xfrm>
          <a:prstGeom prst="rect">
            <a:avLst/>
          </a:prstGeom>
          <a:noFill/>
          <a:ln w="9525">
            <a:noFill/>
            <a:miter lim="800000"/>
            <a:headEnd/>
            <a:tailEnd/>
          </a:ln>
        </p:spPr>
        <p:txBody>
          <a:bodyPr>
            <a:prstTxWarp prst="textNoShape">
              <a:avLst/>
            </a:prstTxWarp>
            <a:spAutoFit/>
          </a:bodyPr>
          <a:lstStyle/>
          <a:p>
            <a:pPr>
              <a:spcBef>
                <a:spcPct val="50000"/>
              </a:spcBef>
            </a:pPr>
            <a:r>
              <a:rPr lang="fr-FR" sz="1700">
                <a:solidFill>
                  <a:schemeClr val="tx2"/>
                </a:solidFill>
                <a:latin typeface="Arial" pitchFamily="-65" charset="0"/>
              </a:rPr>
              <a:t>Round beam pipe / no chromaticity / no coupling - </a:t>
            </a:r>
            <a:r>
              <a:rPr lang="fr-FR" sz="1700">
                <a:solidFill>
                  <a:schemeClr val="tx2"/>
                </a:solidFill>
                <a:latin typeface="Arial" pitchFamily="-65" charset="0"/>
                <a:sym typeface="Wingdings" pitchFamily="-65" charset="2"/>
              </a:rPr>
              <a:t>displaying </a:t>
            </a:r>
            <a:r>
              <a:rPr lang="fr-FR" sz="1700" b="1" i="1">
                <a:solidFill>
                  <a:schemeClr val="tx2"/>
                </a:solidFill>
                <a:latin typeface="Arial" pitchFamily="-65" charset="0"/>
                <a:sym typeface="Wingdings" pitchFamily="-65" charset="2"/>
              </a:rPr>
              <a:t>Re[</a:t>
            </a:r>
            <a:r>
              <a:rPr lang="fr-FR" sz="1700" b="1" i="1">
                <a:solidFill>
                  <a:schemeClr val="tx2"/>
                </a:solidFill>
                <a:latin typeface="Arial" pitchFamily="-65" charset="0"/>
                <a:sym typeface="Symbol" pitchFamily="-65" charset="2"/>
              </a:rPr>
              <a:t>Q</a:t>
            </a:r>
            <a:r>
              <a:rPr lang="fr-FR" sz="1700" b="1" i="1">
                <a:solidFill>
                  <a:schemeClr val="tx2"/>
                </a:solidFill>
                <a:latin typeface="Arial" pitchFamily="-65" charset="0"/>
                <a:sym typeface="Wingdings" pitchFamily="-65" charset="2"/>
              </a:rPr>
              <a:t>]=f(I</a:t>
            </a:r>
            <a:r>
              <a:rPr lang="fr-FR" sz="1700" b="1" i="1" baseline="-25000">
                <a:solidFill>
                  <a:schemeClr val="tx2"/>
                </a:solidFill>
                <a:latin typeface="Arial" pitchFamily="-65" charset="0"/>
                <a:sym typeface="Wingdings" pitchFamily="-65" charset="2"/>
              </a:rPr>
              <a:t>b</a:t>
            </a:r>
            <a:r>
              <a:rPr lang="fr-FR" sz="1700" b="1" i="1">
                <a:solidFill>
                  <a:schemeClr val="tx2"/>
                </a:solidFill>
                <a:latin typeface="Arial" pitchFamily="-65" charset="0"/>
                <a:sym typeface="Wingdings" pitchFamily="-65" charset="2"/>
              </a:rPr>
              <a:t>)</a:t>
            </a:r>
            <a:endParaRPr lang="de-DE" sz="1700" b="1" i="1">
              <a:solidFill>
                <a:schemeClr val="tx2"/>
              </a:solidFill>
              <a:latin typeface="Arial" pitchFamily="-65" charset="0"/>
              <a:sym typeface="Wingdings" pitchFamily="-65" charset="2"/>
            </a:endParaRPr>
          </a:p>
        </p:txBody>
      </p:sp>
      <p:pic>
        <p:nvPicPr>
          <p:cNvPr id="41991" name="Picture 7" descr="/Users/grumolo/Desktop/Old portable/Desktop/CERN/AB Seminar/Picture3.mov">
            <a:hlinkClick r:id="" action="ppaction://ole?verb=0"/>
            <a:hlinkHover r:id="" action="ppaction://ole?verb=0"/>
          </p:cNvPr>
          <p:cNvPicPr/>
          <p:nvPr>
            <a:videoFile r:link="rId1"/>
          </p:nvPr>
        </p:nvPicPr>
        <p:blipFill>
          <a:blip r:embed="rId4"/>
          <a:srcRect/>
          <a:stretch>
            <a:fillRect/>
          </a:stretch>
        </p:blipFill>
        <p:spPr bwMode="auto">
          <a:xfrm>
            <a:off x="5181600" y="2895600"/>
            <a:ext cx="3557588" cy="2193925"/>
          </a:xfrm>
          <a:prstGeom prst="rect">
            <a:avLst/>
          </a:prstGeom>
          <a:noFill/>
          <a:ln w="9525">
            <a:noFill/>
            <a:miter lim="800000"/>
            <a:headEnd/>
            <a:tailEnd/>
          </a:ln>
        </p:spPr>
      </p:pic>
      <p:pic>
        <p:nvPicPr>
          <p:cNvPr id="41992" name="Picture 8" descr="/Users/grumolo/Desktop/Old portable/Desktop/CERN/AB Seminar/Picture2.mov">
            <a:hlinkClick r:id="" action="ppaction://ole?verb=0"/>
          </p:cNvPr>
          <p:cNvPicPr/>
          <p:nvPr>
            <a:videoFile r:link="rId2"/>
          </p:nvPr>
        </p:nvPicPr>
        <p:blipFill>
          <a:blip r:embed="rId5"/>
          <a:srcRect/>
          <a:stretch>
            <a:fillRect/>
          </a:stretch>
        </p:blipFill>
        <p:spPr bwMode="auto">
          <a:xfrm>
            <a:off x="762000" y="1828800"/>
            <a:ext cx="4295775" cy="429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00" fill="hold"/>
                                        <p:tgtEl>
                                          <p:spTgt spid="41992"/>
                                        </p:tgtEl>
                                      </p:cBhvr>
                                    </p:cmd>
                                  </p:childTnLst>
                                </p:cTn>
                              </p:par>
                              <p:par>
                                <p:cTn id="7" presetID="1" presetClass="mediacall" presetSubtype="0" fill="hold" nodeType="withEffect">
                                  <p:stCondLst>
                                    <p:cond delay="0"/>
                                  </p:stCondLst>
                                  <p:childTnLst>
                                    <p:cmd type="call" cmd="playFrom(0.0)">
                                      <p:cBhvr>
                                        <p:cTn id="8" dur="15200" fill="hold"/>
                                        <p:tgtEl>
                                          <p:spTgt spid="419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41992"/>
                </p:tgtEl>
              </p:cMediaNode>
            </p:video>
            <p:seq concurrent="1" nextAc="seek">
              <p:cTn id="10" restart="whenNotActive" fill="hold" evtFilter="cancelBubble" nodeType="interactiveSeq">
                <p:stCondLst>
                  <p:cond evt="onClick" delay="0">
                    <p:tgtEl>
                      <p:spTgt spid="4199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1992"/>
                                        </p:tgtEl>
                                      </p:cBhvr>
                                    </p:cmd>
                                  </p:childTnLst>
                                </p:cTn>
                              </p:par>
                            </p:childTnLst>
                          </p:cTn>
                        </p:par>
                      </p:childTnLst>
                    </p:cTn>
                  </p:par>
                </p:childTnLst>
              </p:cTn>
              <p:nextCondLst>
                <p:cond evt="onClick" delay="0">
                  <p:tgtEl>
                    <p:spTgt spid="41992"/>
                  </p:tgtEl>
                </p:cond>
              </p:nextCondLst>
            </p:seq>
            <p:video>
              <p:cMediaNode>
                <p:cTn id="15" repeatCount="indefinite" fill="hold" display="0">
                  <p:stCondLst>
                    <p:cond delay="indefinite"/>
                  </p:stCondLst>
                  <p:endCondLst>
                    <p:cond evt="onNext" delay="0">
                      <p:tgtEl>
                        <p:sldTgt/>
                      </p:tgtEl>
                    </p:cond>
                    <p:cond evt="onPrev" delay="0">
                      <p:tgtEl>
                        <p:sldTgt/>
                      </p:tgtEl>
                    </p:cond>
                  </p:endCondLst>
                </p:cTn>
                <p:tgtEl>
                  <p:spTgt spid="41991"/>
                </p:tgtEl>
              </p:cMediaNode>
            </p:video>
            <p:seq concurrent="1" nextAc="seek">
              <p:cTn id="16" restart="whenNotActive" fill="hold" evtFilter="cancelBubble" nodeType="interactiveSeq">
                <p:stCondLst>
                  <p:cond evt="onClick" delay="0">
                    <p:tgtEl>
                      <p:spTgt spid="41991"/>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1991"/>
                                        </p:tgtEl>
                                      </p:cBhvr>
                                    </p:cmd>
                                  </p:childTnLst>
                                </p:cTn>
                              </p:par>
                            </p:childTnLst>
                          </p:cTn>
                        </p:par>
                      </p:childTnLst>
                    </p:cTn>
                  </p:par>
                </p:childTnLst>
              </p:cTn>
              <p:nextCondLst>
                <p:cond evt="onClick" delay="0">
                  <p:tgtEl>
                    <p:spTgt spid="41991"/>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Slide Number Placeholder 3"/>
          <p:cNvSpPr>
            <a:spLocks noGrp="1"/>
          </p:cNvSpPr>
          <p:nvPr>
            <p:ph type="sldNum" sz="quarter" idx="12"/>
          </p:nvPr>
        </p:nvSpPr>
        <p:spPr>
          <a:noFill/>
        </p:spPr>
        <p:txBody>
          <a:bodyPr/>
          <a:lstStyle/>
          <a:p>
            <a:fld id="{A60FEF80-E89D-F94B-BA74-8F905C5EC8F1}" type="slidenum">
              <a:rPr lang="de-DE" smtClean="0">
                <a:latin typeface="Times" pitchFamily="-65" charset="0"/>
              </a:rPr>
              <a:pPr/>
              <a:t>41</a:t>
            </a:fld>
            <a:endParaRPr lang="de-DE" dirty="0" smtClean="0">
              <a:latin typeface="Times" pitchFamily="-65" charset="0"/>
            </a:endParaRPr>
          </a:p>
        </p:txBody>
      </p:sp>
      <p:sp>
        <p:nvSpPr>
          <p:cNvPr id="43013" name="Text Box 2"/>
          <p:cNvSpPr txBox="1">
            <a:spLocks noChangeArrowheads="1"/>
          </p:cNvSpPr>
          <p:nvPr/>
        </p:nvSpPr>
        <p:spPr bwMode="auto">
          <a:xfrm>
            <a:off x="1676400" y="838200"/>
            <a:ext cx="6705600" cy="42703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200" b="1" i="1" dirty="0" err="1"/>
              <a:t>Benchmarking</a:t>
            </a:r>
            <a:r>
              <a:rPr lang="de-DE" sz="2200" b="1" i="1" dirty="0"/>
              <a:t> MOSES and HEADTAIL </a:t>
            </a:r>
            <a:r>
              <a:rPr lang="de-DE" sz="2200" b="1" i="1" dirty="0" smtClean="0"/>
              <a:t>(</a:t>
            </a:r>
            <a:r>
              <a:rPr lang="de-DE" sz="2200" b="1" i="1" dirty="0" err="1" smtClean="0"/>
              <a:t>iV</a:t>
            </a:r>
            <a:r>
              <a:rPr lang="de-DE" sz="2200" b="1" i="1" dirty="0"/>
              <a:t>)</a:t>
            </a:r>
          </a:p>
        </p:txBody>
      </p:sp>
      <p:pic>
        <p:nvPicPr>
          <p:cNvPr id="43014" name="Picture 6" descr="CompareMosesHeadTailRealSPS_Round_10MOhm"/>
          <p:cNvPicPr>
            <a:picLocks noChangeAspect="1" noChangeArrowheads="1"/>
          </p:cNvPicPr>
          <p:nvPr/>
        </p:nvPicPr>
        <p:blipFill>
          <a:blip r:embed="rId2"/>
          <a:srcRect/>
          <a:stretch>
            <a:fillRect/>
          </a:stretch>
        </p:blipFill>
        <p:spPr bwMode="auto">
          <a:xfrm>
            <a:off x="457200" y="1447800"/>
            <a:ext cx="4373563" cy="4570413"/>
          </a:xfrm>
          <a:prstGeom prst="rect">
            <a:avLst/>
          </a:prstGeom>
          <a:noFill/>
          <a:ln w="9525">
            <a:solidFill>
              <a:schemeClr val="bg1"/>
            </a:solidFill>
            <a:miter lim="800000"/>
            <a:headEnd/>
            <a:tailEnd/>
          </a:ln>
        </p:spPr>
      </p:pic>
      <p:sp>
        <p:nvSpPr>
          <p:cNvPr id="43015" name="Text Box 7"/>
          <p:cNvSpPr txBox="1">
            <a:spLocks noChangeArrowheads="1"/>
          </p:cNvSpPr>
          <p:nvPr/>
        </p:nvSpPr>
        <p:spPr bwMode="auto">
          <a:xfrm>
            <a:off x="5181600" y="2057400"/>
            <a:ext cx="3581400" cy="3370263"/>
          </a:xfrm>
          <a:prstGeom prst="rect">
            <a:avLst/>
          </a:prstGeom>
          <a:noFill/>
          <a:ln w="9525">
            <a:noFill/>
            <a:miter lim="800000"/>
            <a:headEnd/>
            <a:tailEnd/>
          </a:ln>
        </p:spPr>
        <p:txBody>
          <a:bodyPr>
            <a:prstTxWarp prst="textNoShape">
              <a:avLst/>
            </a:prstTxWarp>
            <a:spAutoFit/>
          </a:bodyPr>
          <a:lstStyle/>
          <a:p>
            <a:pPr>
              <a:spcBef>
                <a:spcPct val="50000"/>
              </a:spcBef>
            </a:pPr>
            <a:r>
              <a:rPr lang="de-DE" sz="2000"/>
              <a:t>Results from </a:t>
            </a:r>
            <a:r>
              <a:rPr lang="de-DE" sz="2000" b="1">
                <a:solidFill>
                  <a:srgbClr val="FF3538"/>
                </a:solidFill>
              </a:rPr>
              <a:t>MOSES</a:t>
            </a:r>
            <a:r>
              <a:rPr lang="de-DE" sz="2000">
                <a:solidFill>
                  <a:srgbClr val="FF3538"/>
                </a:solidFill>
              </a:rPr>
              <a:t> </a:t>
            </a:r>
            <a:r>
              <a:rPr lang="de-DE" sz="2000"/>
              <a:t>coherent mode analysis and </a:t>
            </a:r>
            <a:r>
              <a:rPr lang="de-DE" sz="2000" b="1"/>
              <a:t>HEADTAIL</a:t>
            </a:r>
            <a:r>
              <a:rPr lang="de-DE" sz="2000"/>
              <a:t> are superimposed and the agreement is excellent</a:t>
            </a:r>
            <a:endParaRPr lang="de-DE"/>
          </a:p>
          <a:p>
            <a:pPr>
              <a:spcBef>
                <a:spcPct val="50000"/>
              </a:spcBef>
              <a:buFont typeface="Symbol" pitchFamily="-65" charset="2"/>
              <a:buChar char="Þ"/>
            </a:pPr>
            <a:r>
              <a:rPr lang="de-DE">
                <a:sym typeface="Symbol" pitchFamily="-65" charset="2"/>
              </a:rPr>
              <a:t> </a:t>
            </a:r>
            <a:r>
              <a:rPr lang="de-DE" sz="1800">
                <a:sym typeface="Symbol" pitchFamily="-65" charset="2"/>
              </a:rPr>
              <a:t>Most of the radial modes per azimuthal number can be seen from HEADTAIL</a:t>
            </a:r>
          </a:p>
          <a:p>
            <a:pPr>
              <a:spcBef>
                <a:spcPct val="50000"/>
              </a:spcBef>
              <a:buFont typeface="Symbol" pitchFamily="-65" charset="2"/>
              <a:buChar char="Þ"/>
            </a:pPr>
            <a:r>
              <a:rPr lang="de-DE" sz="1800"/>
              <a:t> There are few </a:t>
            </a:r>
            <a:r>
              <a:rPr lang="de-DE" sz="1800" i="1"/>
              <a:t>ghost</a:t>
            </a:r>
            <a:r>
              <a:rPr lang="de-DE" sz="1800"/>
              <a:t> lines, probably due to a small initial mismatch of the bunch in the bucket</a:t>
            </a:r>
          </a:p>
        </p:txBody>
      </p:sp>
      <p:sp>
        <p:nvSpPr>
          <p:cNvPr id="43016" name="Text Box 8"/>
          <p:cNvSpPr txBox="1">
            <a:spLocks noChangeArrowheads="1"/>
          </p:cNvSpPr>
          <p:nvPr/>
        </p:nvSpPr>
        <p:spPr bwMode="auto">
          <a:xfrm>
            <a:off x="3733800" y="1447800"/>
            <a:ext cx="4703763" cy="366713"/>
          </a:xfrm>
          <a:prstGeom prst="rect">
            <a:avLst/>
          </a:prstGeom>
          <a:noFill/>
          <a:ln w="9525">
            <a:noFill/>
            <a:miter lim="800000"/>
            <a:headEnd/>
            <a:tailEnd/>
          </a:ln>
        </p:spPr>
        <p:txBody>
          <a:bodyPr wrap="none">
            <a:prstTxWarp prst="textNoShape">
              <a:avLst/>
            </a:prstTxWarp>
            <a:spAutoFit/>
          </a:bodyPr>
          <a:lstStyle/>
          <a:p>
            <a:r>
              <a:rPr lang="fr-FR" sz="1800" b="1" i="1">
                <a:solidFill>
                  <a:srgbClr val="3140FF"/>
                </a:solidFill>
                <a:latin typeface="Arial" pitchFamily="-65" charset="0"/>
                <a:sym typeface="Wingdings" pitchFamily="-65" charset="2"/>
              </a:rPr>
              <a:t>Re[</a:t>
            </a:r>
            <a:r>
              <a:rPr lang="fr-FR" sz="1800" b="1" i="1">
                <a:solidFill>
                  <a:srgbClr val="3140FF"/>
                </a:solidFill>
                <a:latin typeface="Arial" pitchFamily="-65" charset="0"/>
                <a:sym typeface="Symbol" pitchFamily="-65" charset="2"/>
              </a:rPr>
              <a:t>Q</a:t>
            </a:r>
            <a:r>
              <a:rPr lang="fr-FR" sz="1800" b="1" i="1">
                <a:solidFill>
                  <a:srgbClr val="3140FF"/>
                </a:solidFill>
                <a:latin typeface="Arial" pitchFamily="-65" charset="0"/>
                <a:sym typeface="Wingdings" pitchFamily="-65" charset="2"/>
              </a:rPr>
              <a:t>]=f(I</a:t>
            </a:r>
            <a:r>
              <a:rPr lang="fr-FR" sz="1800" b="1" i="1" baseline="-25000">
                <a:solidFill>
                  <a:srgbClr val="3140FF"/>
                </a:solidFill>
                <a:latin typeface="Arial" pitchFamily="-65" charset="0"/>
                <a:sym typeface="Wingdings" pitchFamily="-65" charset="2"/>
              </a:rPr>
              <a:t>b</a:t>
            </a:r>
            <a:r>
              <a:rPr lang="fr-FR" sz="1800" b="1" i="1">
                <a:solidFill>
                  <a:srgbClr val="3140FF"/>
                </a:solidFill>
                <a:latin typeface="Arial" pitchFamily="-65" charset="0"/>
                <a:sym typeface="Wingdings" pitchFamily="-65" charset="2"/>
              </a:rPr>
              <a:t>) and comparison with MOSES</a:t>
            </a:r>
            <a:endParaRPr lang="de-DE" sz="1800" b="1" i="1">
              <a:solidFill>
                <a:srgbClr val="3140FF"/>
              </a:solidFill>
              <a:latin typeface="Arial" pitchFamily="-65" charset="0"/>
              <a:sym typeface="Wingdings" pitchFamily="-65" charset="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Slide Number Placeholder 3"/>
          <p:cNvSpPr>
            <a:spLocks noGrp="1"/>
          </p:cNvSpPr>
          <p:nvPr>
            <p:ph type="sldNum" sz="quarter" idx="12"/>
          </p:nvPr>
        </p:nvSpPr>
        <p:spPr>
          <a:noFill/>
        </p:spPr>
        <p:txBody>
          <a:bodyPr/>
          <a:lstStyle/>
          <a:p>
            <a:fld id="{4BD3B867-2BC9-CF41-923D-ABED5FBF8180}" type="slidenum">
              <a:rPr lang="de-DE" smtClean="0">
                <a:latin typeface="Times" pitchFamily="-65" charset="0"/>
              </a:rPr>
              <a:pPr/>
              <a:t>42</a:t>
            </a:fld>
            <a:endParaRPr lang="de-DE" dirty="0" smtClean="0">
              <a:latin typeface="Times" pitchFamily="-65" charset="0"/>
            </a:endParaRPr>
          </a:p>
        </p:txBody>
      </p:sp>
      <p:sp>
        <p:nvSpPr>
          <p:cNvPr id="44037" name="Text Box 2"/>
          <p:cNvSpPr txBox="1">
            <a:spLocks noChangeArrowheads="1"/>
          </p:cNvSpPr>
          <p:nvPr/>
        </p:nvSpPr>
        <p:spPr bwMode="auto">
          <a:xfrm>
            <a:off x="1752600" y="838200"/>
            <a:ext cx="6629400" cy="42703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200" b="1" i="1" dirty="0" err="1"/>
              <a:t>Benchmarking</a:t>
            </a:r>
            <a:r>
              <a:rPr lang="de-DE" sz="2200" b="1" i="1" dirty="0"/>
              <a:t> MOSES and HEADTAIL (</a:t>
            </a:r>
            <a:r>
              <a:rPr lang="de-DE" sz="2200" b="1" i="1" dirty="0" smtClean="0"/>
              <a:t>V)</a:t>
            </a:r>
            <a:endParaRPr lang="de-DE" sz="2200" b="1" i="1" dirty="0"/>
          </a:p>
        </p:txBody>
      </p:sp>
      <p:sp>
        <p:nvSpPr>
          <p:cNvPr id="44038" name="Text Box 5"/>
          <p:cNvSpPr txBox="1">
            <a:spLocks noChangeArrowheads="1"/>
          </p:cNvSpPr>
          <p:nvPr/>
        </p:nvSpPr>
        <p:spPr bwMode="auto">
          <a:xfrm>
            <a:off x="3733800" y="1447800"/>
            <a:ext cx="4678363" cy="366713"/>
          </a:xfrm>
          <a:prstGeom prst="rect">
            <a:avLst/>
          </a:prstGeom>
          <a:noFill/>
          <a:ln w="9525">
            <a:noFill/>
            <a:miter lim="800000"/>
            <a:headEnd/>
            <a:tailEnd/>
          </a:ln>
        </p:spPr>
        <p:txBody>
          <a:bodyPr wrap="none">
            <a:prstTxWarp prst="textNoShape">
              <a:avLst/>
            </a:prstTxWarp>
            <a:spAutoFit/>
          </a:bodyPr>
          <a:lstStyle/>
          <a:p>
            <a:r>
              <a:rPr lang="fr-FR" sz="1800" b="1" i="1">
                <a:solidFill>
                  <a:srgbClr val="3140FF"/>
                </a:solidFill>
                <a:latin typeface="Arial" pitchFamily="-65" charset="0"/>
                <a:sym typeface="Wingdings" pitchFamily="-65" charset="2"/>
              </a:rPr>
              <a:t>Im[</a:t>
            </a:r>
            <a:r>
              <a:rPr lang="fr-FR" sz="1800" b="1" i="1">
                <a:solidFill>
                  <a:srgbClr val="3140FF"/>
                </a:solidFill>
                <a:latin typeface="Arial" pitchFamily="-65" charset="0"/>
                <a:sym typeface="Symbol" pitchFamily="-65" charset="2"/>
              </a:rPr>
              <a:t>Q</a:t>
            </a:r>
            <a:r>
              <a:rPr lang="fr-FR" sz="1800" b="1" i="1">
                <a:solidFill>
                  <a:srgbClr val="3140FF"/>
                </a:solidFill>
                <a:latin typeface="Arial" pitchFamily="-65" charset="0"/>
                <a:sym typeface="Wingdings" pitchFamily="-65" charset="2"/>
              </a:rPr>
              <a:t>]=f(I</a:t>
            </a:r>
            <a:r>
              <a:rPr lang="fr-FR" sz="1800" b="1" i="1" baseline="-25000">
                <a:solidFill>
                  <a:srgbClr val="3140FF"/>
                </a:solidFill>
                <a:latin typeface="Arial" pitchFamily="-65" charset="0"/>
                <a:sym typeface="Wingdings" pitchFamily="-65" charset="2"/>
              </a:rPr>
              <a:t>b</a:t>
            </a:r>
            <a:r>
              <a:rPr lang="fr-FR" sz="1800" b="1" i="1">
                <a:solidFill>
                  <a:srgbClr val="3140FF"/>
                </a:solidFill>
                <a:latin typeface="Arial" pitchFamily="-65" charset="0"/>
                <a:sym typeface="Wingdings" pitchFamily="-65" charset="2"/>
              </a:rPr>
              <a:t>) and comparison with MOSES</a:t>
            </a:r>
            <a:endParaRPr lang="de-DE" sz="1800" b="1" i="1">
              <a:solidFill>
                <a:srgbClr val="3140FF"/>
              </a:solidFill>
              <a:latin typeface="Arial" pitchFamily="-65" charset="0"/>
              <a:sym typeface="Wingdings" pitchFamily="-65" charset="2"/>
            </a:endParaRPr>
          </a:p>
        </p:txBody>
      </p:sp>
      <p:pic>
        <p:nvPicPr>
          <p:cNvPr id="44039" name="Picture 6" descr="CompareMosesHeadTailImagLegendSPS_Round_10MOhm_horizontal"/>
          <p:cNvPicPr>
            <a:picLocks noChangeAspect="1" noChangeArrowheads="1"/>
          </p:cNvPicPr>
          <p:nvPr/>
        </p:nvPicPr>
        <p:blipFill>
          <a:blip r:embed="rId2"/>
          <a:srcRect/>
          <a:stretch>
            <a:fillRect/>
          </a:stretch>
        </p:blipFill>
        <p:spPr bwMode="auto">
          <a:xfrm>
            <a:off x="838200" y="1752600"/>
            <a:ext cx="6670675" cy="4113213"/>
          </a:xfrm>
          <a:prstGeom prst="rect">
            <a:avLst/>
          </a:prstGeom>
          <a:noFill/>
          <a:ln w="9525">
            <a:noFill/>
            <a:miter lim="800000"/>
            <a:headEnd/>
            <a:tailEnd/>
          </a:ln>
        </p:spPr>
      </p:pic>
      <p:sp>
        <p:nvSpPr>
          <p:cNvPr id="44040" name="Text Box 7"/>
          <p:cNvSpPr txBox="1">
            <a:spLocks noChangeArrowheads="1"/>
          </p:cNvSpPr>
          <p:nvPr/>
        </p:nvSpPr>
        <p:spPr bwMode="auto">
          <a:xfrm>
            <a:off x="914400" y="5867400"/>
            <a:ext cx="7391400" cy="350838"/>
          </a:xfrm>
          <a:prstGeom prst="rect">
            <a:avLst/>
          </a:prstGeom>
          <a:noFill/>
          <a:ln w="9525">
            <a:noFill/>
            <a:miter lim="800000"/>
            <a:headEnd/>
            <a:tailEnd/>
          </a:ln>
        </p:spPr>
        <p:txBody>
          <a:bodyPr>
            <a:prstTxWarp prst="textNoShape">
              <a:avLst/>
            </a:prstTxWarp>
            <a:spAutoFit/>
          </a:bodyPr>
          <a:lstStyle/>
          <a:p>
            <a:pPr>
              <a:spcBef>
                <a:spcPct val="50000"/>
              </a:spcBef>
            </a:pPr>
            <a:r>
              <a:rPr lang="de-DE" sz="1700"/>
              <a:t>Also the agreement between the predicted instability growth rates is very good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Slide Number Placeholder 3"/>
          <p:cNvSpPr>
            <a:spLocks noGrp="1"/>
          </p:cNvSpPr>
          <p:nvPr>
            <p:ph type="sldNum" sz="quarter" idx="12"/>
          </p:nvPr>
        </p:nvSpPr>
        <p:spPr>
          <a:noFill/>
        </p:spPr>
        <p:txBody>
          <a:bodyPr/>
          <a:lstStyle/>
          <a:p>
            <a:fld id="{4A2B9E5E-ED53-474B-8A6A-7CC92B7C8556}" type="slidenum">
              <a:rPr lang="de-DE" smtClean="0">
                <a:latin typeface="Times" pitchFamily="-65" charset="0"/>
              </a:rPr>
              <a:pPr/>
              <a:t>43</a:t>
            </a:fld>
            <a:endParaRPr lang="de-DE" dirty="0" smtClean="0">
              <a:latin typeface="Times" pitchFamily="-65" charset="0"/>
            </a:endParaRPr>
          </a:p>
        </p:txBody>
      </p:sp>
      <p:sp>
        <p:nvSpPr>
          <p:cNvPr id="45061" name="Text Box 1026"/>
          <p:cNvSpPr txBox="1">
            <a:spLocks noChangeArrowheads="1"/>
          </p:cNvSpPr>
          <p:nvPr/>
        </p:nvSpPr>
        <p:spPr bwMode="auto">
          <a:xfrm>
            <a:off x="2667000" y="838200"/>
            <a:ext cx="5715000" cy="427038"/>
          </a:xfrm>
          <a:prstGeom prst="rect">
            <a:avLst/>
          </a:prstGeom>
          <a:noFill/>
          <a:ln w="9525">
            <a:noFill/>
            <a:miter lim="800000"/>
            <a:headEnd/>
            <a:tailEnd/>
          </a:ln>
        </p:spPr>
        <p:txBody>
          <a:bodyPr>
            <a:prstTxWarp prst="textNoShape">
              <a:avLst/>
            </a:prstTxWarp>
            <a:spAutoFit/>
          </a:bodyPr>
          <a:lstStyle/>
          <a:p>
            <a:pPr>
              <a:spcBef>
                <a:spcPct val="50000"/>
              </a:spcBef>
            </a:pPr>
            <a:r>
              <a:rPr lang="de-DE" sz="2200" b="1" i="1"/>
              <a:t>HEADTAIL with flat pipe</a:t>
            </a:r>
          </a:p>
        </p:txBody>
      </p:sp>
      <p:grpSp>
        <p:nvGrpSpPr>
          <p:cNvPr id="2" name="Group 1035"/>
          <p:cNvGrpSpPr>
            <a:grpSpLocks/>
          </p:cNvGrpSpPr>
          <p:nvPr/>
        </p:nvGrpSpPr>
        <p:grpSpPr bwMode="auto">
          <a:xfrm>
            <a:off x="228600" y="3529013"/>
            <a:ext cx="1762125" cy="1317625"/>
            <a:chOff x="295" y="2917"/>
            <a:chExt cx="1445" cy="1023"/>
          </a:xfrm>
        </p:grpSpPr>
        <p:sp>
          <p:nvSpPr>
            <p:cNvPr id="45073" name="Rectangle 1036"/>
            <p:cNvSpPr>
              <a:spLocks noChangeArrowheads="1"/>
            </p:cNvSpPr>
            <p:nvPr/>
          </p:nvSpPr>
          <p:spPr bwMode="auto">
            <a:xfrm>
              <a:off x="295" y="2942"/>
              <a:ext cx="1406" cy="99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1" hangingPunct="1"/>
              <a:endParaRPr lang="fr-FR" sz="1800">
                <a:latin typeface="Arial" pitchFamily="-65" charset="0"/>
              </a:endParaRPr>
            </a:p>
          </p:txBody>
        </p:sp>
        <p:sp>
          <p:nvSpPr>
            <p:cNvPr id="45074" name="Oval 1037"/>
            <p:cNvSpPr>
              <a:spLocks noChangeArrowheads="1"/>
            </p:cNvSpPr>
            <p:nvPr/>
          </p:nvSpPr>
          <p:spPr bwMode="auto">
            <a:xfrm>
              <a:off x="860" y="3441"/>
              <a:ext cx="136" cy="90"/>
            </a:xfrm>
            <a:prstGeom prst="ellipse">
              <a:avLst/>
            </a:prstGeom>
            <a:solidFill>
              <a:srgbClr val="FF9900"/>
            </a:solidFill>
            <a:ln w="9525">
              <a:solidFill>
                <a:schemeClr val="tx1"/>
              </a:solidFill>
              <a:round/>
              <a:headEnd/>
              <a:tailEnd/>
            </a:ln>
          </p:spPr>
          <p:txBody>
            <a:bodyPr wrap="none" anchor="ctr">
              <a:prstTxWarp prst="textNoShape">
                <a:avLst/>
              </a:prstTxWarp>
            </a:bodyPr>
            <a:lstStyle/>
            <a:p>
              <a:endParaRPr lang="en-US"/>
            </a:p>
          </p:txBody>
        </p:sp>
        <p:sp>
          <p:nvSpPr>
            <p:cNvPr id="45075" name="Line 1038"/>
            <p:cNvSpPr>
              <a:spLocks noChangeShapeType="1"/>
            </p:cNvSpPr>
            <p:nvPr/>
          </p:nvSpPr>
          <p:spPr bwMode="auto">
            <a:xfrm>
              <a:off x="361" y="3259"/>
              <a:ext cx="1134" cy="0"/>
            </a:xfrm>
            <a:prstGeom prst="line">
              <a:avLst/>
            </a:prstGeom>
            <a:noFill/>
            <a:ln w="57150">
              <a:solidFill>
                <a:schemeClr val="tx1"/>
              </a:solidFill>
              <a:round/>
              <a:headEnd/>
              <a:tailEnd/>
            </a:ln>
          </p:spPr>
          <p:txBody>
            <a:bodyPr>
              <a:prstTxWarp prst="textNoShape">
                <a:avLst/>
              </a:prstTxWarp>
            </a:bodyPr>
            <a:lstStyle/>
            <a:p>
              <a:endParaRPr lang="en-US"/>
            </a:p>
          </p:txBody>
        </p:sp>
        <p:sp>
          <p:nvSpPr>
            <p:cNvPr id="45076" name="Line 1039"/>
            <p:cNvSpPr>
              <a:spLocks noChangeShapeType="1"/>
            </p:cNvSpPr>
            <p:nvPr/>
          </p:nvSpPr>
          <p:spPr bwMode="auto">
            <a:xfrm>
              <a:off x="361" y="3713"/>
              <a:ext cx="1134" cy="0"/>
            </a:xfrm>
            <a:prstGeom prst="line">
              <a:avLst/>
            </a:prstGeom>
            <a:noFill/>
            <a:ln w="57150">
              <a:solidFill>
                <a:schemeClr val="tx1"/>
              </a:solidFill>
              <a:round/>
              <a:headEnd/>
              <a:tailEnd/>
            </a:ln>
          </p:spPr>
          <p:txBody>
            <a:bodyPr>
              <a:prstTxWarp prst="textNoShape">
                <a:avLst/>
              </a:prstTxWarp>
            </a:bodyPr>
            <a:lstStyle/>
            <a:p>
              <a:endParaRPr lang="en-US"/>
            </a:p>
          </p:txBody>
        </p:sp>
        <p:sp>
          <p:nvSpPr>
            <p:cNvPr id="45077" name="Line 1040"/>
            <p:cNvSpPr>
              <a:spLocks noChangeShapeType="1"/>
            </p:cNvSpPr>
            <p:nvPr/>
          </p:nvSpPr>
          <p:spPr bwMode="auto">
            <a:xfrm>
              <a:off x="1268" y="3531"/>
              <a:ext cx="272"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5078" name="Line 1041"/>
            <p:cNvSpPr>
              <a:spLocks noChangeShapeType="1"/>
            </p:cNvSpPr>
            <p:nvPr/>
          </p:nvSpPr>
          <p:spPr bwMode="auto">
            <a:xfrm flipV="1">
              <a:off x="1268" y="3350"/>
              <a:ext cx="0" cy="181"/>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5079" name="Text Box 1042"/>
            <p:cNvSpPr txBox="1">
              <a:spLocks noChangeArrowheads="1"/>
            </p:cNvSpPr>
            <p:nvPr/>
          </p:nvSpPr>
          <p:spPr bwMode="auto">
            <a:xfrm>
              <a:off x="1495" y="3408"/>
              <a:ext cx="245" cy="284"/>
            </a:xfrm>
            <a:prstGeom prst="rect">
              <a:avLst/>
            </a:prstGeom>
            <a:noFill/>
            <a:ln w="9525">
              <a:noFill/>
              <a:miter lim="800000"/>
              <a:headEnd/>
              <a:tailEnd/>
            </a:ln>
          </p:spPr>
          <p:txBody>
            <a:bodyPr wrap="none">
              <a:prstTxWarp prst="textNoShape">
                <a:avLst/>
              </a:prstTxWarp>
              <a:spAutoFit/>
            </a:bodyPr>
            <a:lstStyle/>
            <a:p>
              <a:pPr eaLnBrk="1" hangingPunct="1"/>
              <a:r>
                <a:rPr lang="fr-FR" sz="1800">
                  <a:latin typeface="Arial" pitchFamily="-65" charset="0"/>
                </a:rPr>
                <a:t>x</a:t>
              </a:r>
            </a:p>
          </p:txBody>
        </p:sp>
        <p:sp>
          <p:nvSpPr>
            <p:cNvPr id="45080" name="Text Box 1043"/>
            <p:cNvSpPr txBox="1">
              <a:spLocks noChangeArrowheads="1"/>
            </p:cNvSpPr>
            <p:nvPr/>
          </p:nvSpPr>
          <p:spPr bwMode="auto">
            <a:xfrm>
              <a:off x="1086" y="3209"/>
              <a:ext cx="245" cy="285"/>
            </a:xfrm>
            <a:prstGeom prst="rect">
              <a:avLst/>
            </a:prstGeom>
            <a:noFill/>
            <a:ln w="9525">
              <a:noFill/>
              <a:miter lim="800000"/>
              <a:headEnd/>
              <a:tailEnd/>
            </a:ln>
          </p:spPr>
          <p:txBody>
            <a:bodyPr wrap="none">
              <a:prstTxWarp prst="textNoShape">
                <a:avLst/>
              </a:prstTxWarp>
              <a:spAutoFit/>
            </a:bodyPr>
            <a:lstStyle/>
            <a:p>
              <a:pPr eaLnBrk="1" hangingPunct="1"/>
              <a:r>
                <a:rPr lang="fr-FR" sz="1800">
                  <a:latin typeface="Arial" pitchFamily="-65" charset="0"/>
                </a:rPr>
                <a:t>y</a:t>
              </a:r>
            </a:p>
          </p:txBody>
        </p:sp>
        <p:sp>
          <p:nvSpPr>
            <p:cNvPr id="45081" name="Text Box 1044"/>
            <p:cNvSpPr txBox="1">
              <a:spLocks noChangeArrowheads="1"/>
            </p:cNvSpPr>
            <p:nvPr/>
          </p:nvSpPr>
          <p:spPr bwMode="auto">
            <a:xfrm>
              <a:off x="397" y="2917"/>
              <a:ext cx="1159" cy="261"/>
            </a:xfrm>
            <a:prstGeom prst="rect">
              <a:avLst/>
            </a:prstGeom>
            <a:noFill/>
            <a:ln w="9525">
              <a:noFill/>
              <a:miter lim="800000"/>
              <a:headEnd/>
              <a:tailEnd/>
            </a:ln>
          </p:spPr>
          <p:txBody>
            <a:bodyPr wrap="none">
              <a:prstTxWarp prst="textNoShape">
                <a:avLst/>
              </a:prstTxWarp>
              <a:spAutoFit/>
            </a:bodyPr>
            <a:lstStyle/>
            <a:p>
              <a:pPr eaLnBrk="1" hangingPunct="1"/>
              <a:r>
                <a:rPr lang="fr-FR" sz="1600">
                  <a:solidFill>
                    <a:srgbClr val="FF0000"/>
                  </a:solidFill>
                  <a:latin typeface="Arial" pitchFamily="-65" charset="0"/>
                </a:rPr>
                <a:t>Flat Chamber</a:t>
              </a:r>
            </a:p>
          </p:txBody>
        </p:sp>
      </p:grpSp>
      <p:pic>
        <p:nvPicPr>
          <p:cNvPr id="45063" name="Picture 1030"/>
          <p:cNvPicPr>
            <a:picLocks noChangeAspect="1" noChangeArrowheads="1"/>
          </p:cNvPicPr>
          <p:nvPr/>
        </p:nvPicPr>
        <p:blipFill>
          <a:blip r:embed="rId2"/>
          <a:srcRect/>
          <a:stretch>
            <a:fillRect/>
          </a:stretch>
        </p:blipFill>
        <p:spPr bwMode="auto">
          <a:xfrm>
            <a:off x="2438400" y="1981200"/>
            <a:ext cx="2895600" cy="2895600"/>
          </a:xfrm>
          <a:prstGeom prst="rect">
            <a:avLst/>
          </a:prstGeom>
          <a:noFill/>
          <a:ln w="28575">
            <a:solidFill>
              <a:schemeClr val="tx1"/>
            </a:solidFill>
            <a:miter lim="800000"/>
            <a:headEnd type="none" w="sm" len="sm"/>
            <a:tailEnd type="none" w="sm" len="sm"/>
          </a:ln>
        </p:spPr>
      </p:pic>
      <p:pic>
        <p:nvPicPr>
          <p:cNvPr id="45064" name="Picture 1032"/>
          <p:cNvPicPr>
            <a:picLocks noChangeAspect="1" noChangeArrowheads="1"/>
          </p:cNvPicPr>
          <p:nvPr/>
        </p:nvPicPr>
        <p:blipFill>
          <a:blip r:embed="rId3"/>
          <a:srcRect/>
          <a:stretch>
            <a:fillRect/>
          </a:stretch>
        </p:blipFill>
        <p:spPr bwMode="auto">
          <a:xfrm>
            <a:off x="5638800" y="1981200"/>
            <a:ext cx="2895600" cy="2895600"/>
          </a:xfrm>
          <a:prstGeom prst="rect">
            <a:avLst/>
          </a:prstGeom>
          <a:noFill/>
          <a:ln w="28575">
            <a:solidFill>
              <a:schemeClr val="tx1"/>
            </a:solidFill>
            <a:miter lim="800000"/>
            <a:headEnd type="none" w="sm" len="sm"/>
            <a:tailEnd type="none" w="sm" len="sm"/>
          </a:ln>
        </p:spPr>
      </p:pic>
      <p:sp>
        <p:nvSpPr>
          <p:cNvPr id="45065" name="Text Box 1033"/>
          <p:cNvSpPr txBox="1">
            <a:spLocks noChangeArrowheads="1"/>
          </p:cNvSpPr>
          <p:nvPr/>
        </p:nvSpPr>
        <p:spPr bwMode="auto">
          <a:xfrm>
            <a:off x="2438400" y="1600200"/>
            <a:ext cx="895350" cy="366713"/>
          </a:xfrm>
          <a:prstGeom prst="rect">
            <a:avLst/>
          </a:prstGeom>
          <a:solidFill>
            <a:srgbClr val="FFFF00"/>
          </a:solidFill>
          <a:ln w="9525">
            <a:noFill/>
            <a:miter lim="800000"/>
            <a:headEnd/>
            <a:tailEnd/>
          </a:ln>
        </p:spPr>
        <p:txBody>
          <a:bodyPr wrap="none">
            <a:prstTxWarp prst="textNoShape">
              <a:avLst/>
            </a:prstTxWarp>
            <a:spAutoFit/>
          </a:bodyPr>
          <a:lstStyle/>
          <a:p>
            <a:pPr eaLnBrk="1" hangingPunct="1"/>
            <a:r>
              <a:rPr lang="fr-FR" sz="1800">
                <a:latin typeface="Arial" pitchFamily="-65" charset="0"/>
              </a:rPr>
              <a:t>Flat (x)</a:t>
            </a:r>
          </a:p>
        </p:txBody>
      </p:sp>
      <p:sp>
        <p:nvSpPr>
          <p:cNvPr id="45066" name="Text Box 1034"/>
          <p:cNvSpPr txBox="1">
            <a:spLocks noChangeArrowheads="1"/>
          </p:cNvSpPr>
          <p:nvPr/>
        </p:nvSpPr>
        <p:spPr bwMode="auto">
          <a:xfrm>
            <a:off x="5638800" y="1600200"/>
            <a:ext cx="895350" cy="366713"/>
          </a:xfrm>
          <a:prstGeom prst="rect">
            <a:avLst/>
          </a:prstGeom>
          <a:solidFill>
            <a:srgbClr val="FFFF00"/>
          </a:solidFill>
          <a:ln w="9525">
            <a:noFill/>
            <a:miter lim="800000"/>
            <a:headEnd/>
            <a:tailEnd/>
          </a:ln>
        </p:spPr>
        <p:txBody>
          <a:bodyPr wrap="none">
            <a:prstTxWarp prst="textNoShape">
              <a:avLst/>
            </a:prstTxWarp>
            <a:spAutoFit/>
          </a:bodyPr>
          <a:lstStyle/>
          <a:p>
            <a:pPr eaLnBrk="1" hangingPunct="1"/>
            <a:r>
              <a:rPr lang="fr-FR" sz="1800">
                <a:latin typeface="Arial" pitchFamily="-65" charset="0"/>
              </a:rPr>
              <a:t>Flat (y)</a:t>
            </a:r>
          </a:p>
        </p:txBody>
      </p:sp>
      <p:sp>
        <p:nvSpPr>
          <p:cNvPr id="45067" name="Line 1045"/>
          <p:cNvSpPr>
            <a:spLocks noChangeShapeType="1"/>
          </p:cNvSpPr>
          <p:nvPr/>
        </p:nvSpPr>
        <p:spPr bwMode="auto">
          <a:xfrm>
            <a:off x="4857750" y="2124075"/>
            <a:ext cx="19050" cy="2447925"/>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5068" name="Line 1046"/>
          <p:cNvSpPr>
            <a:spLocks noChangeShapeType="1"/>
          </p:cNvSpPr>
          <p:nvPr/>
        </p:nvSpPr>
        <p:spPr bwMode="auto">
          <a:xfrm>
            <a:off x="8153400" y="2133600"/>
            <a:ext cx="3175" cy="2386013"/>
          </a:xfrm>
          <a:prstGeom prst="line">
            <a:avLst/>
          </a:prstGeom>
          <a:noFill/>
          <a:ln w="38100">
            <a:solidFill>
              <a:srgbClr val="3140FF"/>
            </a:solidFill>
            <a:round/>
            <a:headEnd/>
            <a:tailEnd/>
          </a:ln>
        </p:spPr>
        <p:txBody>
          <a:bodyPr>
            <a:prstTxWarp prst="textNoShape">
              <a:avLst/>
            </a:prstTxWarp>
          </a:bodyPr>
          <a:lstStyle/>
          <a:p>
            <a:endParaRPr lang="en-US"/>
          </a:p>
        </p:txBody>
      </p:sp>
      <p:sp>
        <p:nvSpPr>
          <p:cNvPr id="45069" name="Text Box 1049"/>
          <p:cNvSpPr txBox="1">
            <a:spLocks noChangeArrowheads="1"/>
          </p:cNvSpPr>
          <p:nvPr/>
        </p:nvSpPr>
        <p:spPr bwMode="auto">
          <a:xfrm>
            <a:off x="685800" y="5029200"/>
            <a:ext cx="7696200" cy="733425"/>
          </a:xfrm>
          <a:prstGeom prst="rect">
            <a:avLst/>
          </a:prstGeom>
          <a:noFill/>
          <a:ln w="9525">
            <a:noFill/>
            <a:miter lim="800000"/>
            <a:headEnd/>
            <a:tailEnd/>
          </a:ln>
        </p:spPr>
        <p:txBody>
          <a:bodyPr>
            <a:prstTxWarp prst="textNoShape">
              <a:avLst/>
            </a:prstTxWarp>
            <a:spAutoFit/>
          </a:bodyPr>
          <a:lstStyle/>
          <a:p>
            <a:pPr>
              <a:spcBef>
                <a:spcPct val="50000"/>
              </a:spcBef>
            </a:pPr>
            <a:r>
              <a:rPr lang="de-DE" sz="1800"/>
              <a:t>Mode analysis with flat pipe:</a:t>
            </a:r>
          </a:p>
          <a:p>
            <a:pPr>
              <a:spcBef>
                <a:spcPct val="50000"/>
              </a:spcBef>
            </a:pPr>
            <a:r>
              <a:rPr lang="de-DE" sz="1600">
                <a:sym typeface="Symbol" pitchFamily="-65" charset="2"/>
              </a:rPr>
              <a:t>  Modes shift differently in x and y</a:t>
            </a:r>
            <a:endParaRPr lang="de-DE" sz="1600"/>
          </a:p>
        </p:txBody>
      </p:sp>
      <p:grpSp>
        <p:nvGrpSpPr>
          <p:cNvPr id="3" name="Group 1052"/>
          <p:cNvGrpSpPr>
            <a:grpSpLocks/>
          </p:cNvGrpSpPr>
          <p:nvPr/>
        </p:nvGrpSpPr>
        <p:grpSpPr bwMode="auto">
          <a:xfrm>
            <a:off x="685800" y="2057400"/>
            <a:ext cx="7491413" cy="4365625"/>
            <a:chOff x="432" y="1296"/>
            <a:chExt cx="4719" cy="2750"/>
          </a:xfrm>
        </p:grpSpPr>
        <p:pic>
          <p:nvPicPr>
            <p:cNvPr id="45071" name="Picture 1047"/>
            <p:cNvPicPr>
              <a:picLocks noChangeAspect="1" noChangeArrowheads="1"/>
            </p:cNvPicPr>
            <p:nvPr/>
          </p:nvPicPr>
          <p:blipFill>
            <a:blip r:embed="rId4"/>
            <a:srcRect/>
            <a:stretch>
              <a:fillRect/>
            </a:stretch>
          </p:blipFill>
          <p:spPr bwMode="auto">
            <a:xfrm>
              <a:off x="1872" y="1296"/>
              <a:ext cx="3279" cy="1843"/>
            </a:xfrm>
            <a:prstGeom prst="rect">
              <a:avLst/>
            </a:prstGeom>
            <a:noFill/>
            <a:ln w="12700">
              <a:noFill/>
              <a:miter lim="800000"/>
              <a:headEnd type="none" w="sm" len="sm"/>
              <a:tailEnd type="none" w="sm" len="sm"/>
            </a:ln>
          </p:spPr>
        </p:pic>
        <p:sp>
          <p:nvSpPr>
            <p:cNvPr id="45072" name="Text Box 1050"/>
            <p:cNvSpPr txBox="1">
              <a:spLocks noChangeArrowheads="1"/>
            </p:cNvSpPr>
            <p:nvPr/>
          </p:nvSpPr>
          <p:spPr bwMode="auto">
            <a:xfrm>
              <a:off x="432" y="3600"/>
              <a:ext cx="4382" cy="446"/>
            </a:xfrm>
            <a:prstGeom prst="rect">
              <a:avLst/>
            </a:prstGeom>
            <a:noFill/>
            <a:ln w="9525">
              <a:noFill/>
              <a:miter lim="800000"/>
              <a:headEnd/>
              <a:tailEnd/>
            </a:ln>
          </p:spPr>
          <p:txBody>
            <a:bodyPr wrap="none">
              <a:prstTxWarp prst="textNoShape">
                <a:avLst/>
              </a:prstTxWarp>
              <a:spAutoFit/>
            </a:bodyPr>
            <a:lstStyle/>
            <a:p>
              <a:pPr>
                <a:spcBef>
                  <a:spcPct val="50000"/>
                </a:spcBef>
                <a:buFont typeface="Symbol" pitchFamily="-65" charset="2"/>
                <a:buChar char="®"/>
              </a:pPr>
              <a:r>
                <a:rPr lang="de-DE" sz="1600" dirty="0" smtClean="0">
                  <a:sym typeface="Symbol" pitchFamily="-65" charset="2"/>
                </a:rPr>
                <a:t> </a:t>
              </a:r>
              <a:r>
                <a:rPr lang="de-DE" sz="1600" dirty="0" err="1" smtClean="0">
                  <a:sym typeface="Symbol" pitchFamily="-65" charset="2"/>
                </a:rPr>
                <a:t>The</a:t>
              </a:r>
              <a:r>
                <a:rPr lang="de-DE" sz="1600" dirty="0" smtClean="0">
                  <a:sym typeface="Symbol" pitchFamily="-65" charset="2"/>
                </a:rPr>
                <a:t> </a:t>
              </a:r>
              <a:r>
                <a:rPr lang="de-DE" sz="1600" dirty="0" err="1">
                  <a:sym typeface="Symbol" pitchFamily="-65" charset="2"/>
                </a:rPr>
                <a:t>instability</a:t>
              </a:r>
              <a:r>
                <a:rPr lang="de-DE" sz="1600" dirty="0">
                  <a:sym typeface="Symbol" pitchFamily="-65" charset="2"/>
                </a:rPr>
                <a:t> </a:t>
              </a:r>
              <a:r>
                <a:rPr lang="de-DE" sz="1600" dirty="0" err="1">
                  <a:sym typeface="Symbol" pitchFamily="-65" charset="2"/>
                </a:rPr>
                <a:t>threshold</a:t>
              </a:r>
              <a:r>
                <a:rPr lang="de-DE" sz="1600" dirty="0">
                  <a:sym typeface="Symbol" pitchFamily="-65" charset="2"/>
                </a:rPr>
                <a:t> in</a:t>
              </a:r>
              <a:r>
                <a:rPr lang="de-DE" sz="1600" dirty="0">
                  <a:solidFill>
                    <a:srgbClr val="3140FF"/>
                  </a:solidFill>
                  <a:sym typeface="Symbol" pitchFamily="-65" charset="2"/>
                </a:rPr>
                <a:t> </a:t>
              </a:r>
              <a:r>
                <a:rPr lang="de-DE" sz="1600" b="1" i="1" dirty="0">
                  <a:solidFill>
                    <a:srgbClr val="3140FF"/>
                  </a:solidFill>
                  <a:sym typeface="Symbol" pitchFamily="-65" charset="2"/>
                </a:rPr>
                <a:t>x</a:t>
              </a:r>
              <a:r>
                <a:rPr lang="de-DE" sz="1600" dirty="0">
                  <a:sym typeface="Symbol" pitchFamily="-65" charset="2"/>
                </a:rPr>
                <a:t> </a:t>
              </a:r>
              <a:r>
                <a:rPr lang="de-DE" sz="1600" dirty="0" err="1">
                  <a:sym typeface="Symbol" pitchFamily="-65" charset="2"/>
                </a:rPr>
                <a:t>is</a:t>
              </a:r>
              <a:r>
                <a:rPr lang="de-DE" sz="1600" dirty="0">
                  <a:sym typeface="Symbol" pitchFamily="-65" charset="2"/>
                </a:rPr>
                <a:t> </a:t>
              </a:r>
              <a:r>
                <a:rPr lang="de-DE" sz="1600" dirty="0" err="1">
                  <a:sym typeface="Symbol" pitchFamily="-65" charset="2"/>
                </a:rPr>
                <a:t>found</a:t>
              </a:r>
              <a:r>
                <a:rPr lang="de-DE" sz="1600" dirty="0">
                  <a:sym typeface="Symbol" pitchFamily="-65" charset="2"/>
                </a:rPr>
                <a:t> to </a:t>
              </a:r>
              <a:r>
                <a:rPr lang="de-DE" sz="1600" dirty="0" err="1">
                  <a:sym typeface="Symbol" pitchFamily="-65" charset="2"/>
                </a:rPr>
                <a:t>be</a:t>
              </a:r>
              <a:r>
                <a:rPr lang="de-DE" sz="1600" dirty="0">
                  <a:sym typeface="Symbol" pitchFamily="-65" charset="2"/>
                </a:rPr>
                <a:t> </a:t>
              </a:r>
              <a:r>
                <a:rPr lang="de-DE" sz="1600" dirty="0" err="1">
                  <a:sym typeface="Symbol" pitchFamily="-65" charset="2"/>
                </a:rPr>
                <a:t>about</a:t>
              </a:r>
              <a:r>
                <a:rPr lang="de-DE" sz="1600" dirty="0">
                  <a:sym typeface="Symbol" pitchFamily="-65" charset="2"/>
                </a:rPr>
                <a:t> </a:t>
              </a:r>
              <a:r>
                <a:rPr lang="de-DE" sz="1600" dirty="0" err="1">
                  <a:sym typeface="Symbol" pitchFamily="-65" charset="2"/>
                </a:rPr>
                <a:t>twice</a:t>
              </a:r>
              <a:r>
                <a:rPr lang="de-DE" sz="1600" dirty="0">
                  <a:sym typeface="Symbol" pitchFamily="-65" charset="2"/>
                </a:rPr>
                <a:t> </a:t>
              </a:r>
              <a:r>
                <a:rPr lang="de-DE" sz="1600" dirty="0" err="1">
                  <a:sym typeface="Symbol" pitchFamily="-65" charset="2"/>
                </a:rPr>
                <a:t>the</a:t>
              </a:r>
              <a:r>
                <a:rPr lang="de-DE" sz="1600" dirty="0">
                  <a:sym typeface="Symbol" pitchFamily="-65" charset="2"/>
                </a:rPr>
                <a:t> </a:t>
              </a:r>
              <a:r>
                <a:rPr lang="de-DE" sz="1600" dirty="0" err="1">
                  <a:sym typeface="Symbol" pitchFamily="-65" charset="2"/>
                </a:rPr>
                <a:t>threshold</a:t>
              </a:r>
              <a:r>
                <a:rPr lang="de-DE" sz="1600" dirty="0">
                  <a:sym typeface="Symbol" pitchFamily="-65" charset="2"/>
                </a:rPr>
                <a:t> in </a:t>
              </a:r>
              <a:r>
                <a:rPr lang="de-DE" sz="1600" b="1" i="1" dirty="0" smtClean="0">
                  <a:solidFill>
                    <a:srgbClr val="FF3538"/>
                  </a:solidFill>
                  <a:sym typeface="Symbol" pitchFamily="-65" charset="2"/>
                </a:rPr>
                <a:t>y</a:t>
              </a:r>
            </a:p>
            <a:p>
              <a:pPr>
                <a:spcBef>
                  <a:spcPct val="50000"/>
                </a:spcBef>
                <a:buFont typeface="Symbol" pitchFamily="-65" charset="2"/>
                <a:buChar char="®"/>
              </a:pPr>
              <a:r>
                <a:rPr lang="de-DE" sz="1600" b="1" i="1" dirty="0" smtClean="0">
                  <a:solidFill>
                    <a:srgbClr val="FF3538"/>
                  </a:solidFill>
                  <a:sym typeface="Symbol" pitchFamily="-65" charset="2"/>
                </a:rPr>
                <a:t> </a:t>
              </a:r>
              <a:r>
                <a:rPr lang="de-DE" sz="1600" dirty="0" err="1" smtClean="0">
                  <a:sym typeface="Symbol" pitchFamily="-65" charset="2"/>
                </a:rPr>
                <a:t>This</a:t>
              </a:r>
              <a:r>
                <a:rPr lang="de-DE" sz="1600" dirty="0" smtClean="0">
                  <a:sym typeface="Symbol" pitchFamily="-65" charset="2"/>
                </a:rPr>
                <a:t> </a:t>
              </a:r>
              <a:r>
                <a:rPr lang="de-DE" sz="1600" dirty="0" err="1" smtClean="0">
                  <a:sym typeface="Symbol" pitchFamily="-65" charset="2"/>
                </a:rPr>
                <a:t>suggests</a:t>
              </a:r>
              <a:r>
                <a:rPr lang="de-DE" sz="1600" dirty="0" smtClean="0">
                  <a:sym typeface="Symbol" pitchFamily="-65" charset="2"/>
                </a:rPr>
                <a:t> </a:t>
              </a:r>
              <a:r>
                <a:rPr lang="de-DE" sz="1600" dirty="0" err="1" smtClean="0">
                  <a:sym typeface="Symbol" pitchFamily="-65" charset="2"/>
                </a:rPr>
                <a:t>that</a:t>
              </a:r>
              <a:r>
                <a:rPr lang="de-DE" sz="1600" dirty="0" smtClean="0">
                  <a:sym typeface="Symbol" pitchFamily="-65" charset="2"/>
                </a:rPr>
                <a:t> linear </a:t>
              </a:r>
              <a:r>
                <a:rPr lang="de-DE" sz="1600" dirty="0" err="1" smtClean="0">
                  <a:sym typeface="Symbol" pitchFamily="-65" charset="2"/>
                </a:rPr>
                <a:t>coupling</a:t>
              </a:r>
              <a:r>
                <a:rPr lang="de-DE" sz="1600" dirty="0" smtClean="0">
                  <a:sym typeface="Symbol" pitchFamily="-65" charset="2"/>
                </a:rPr>
                <a:t> </a:t>
              </a:r>
              <a:r>
                <a:rPr lang="de-DE" sz="1600" dirty="0" err="1" smtClean="0">
                  <a:sym typeface="Symbol" pitchFamily="-65" charset="2"/>
                </a:rPr>
                <a:t>could</a:t>
              </a:r>
              <a:r>
                <a:rPr lang="de-DE" sz="1600" dirty="0" smtClean="0">
                  <a:sym typeface="Symbol" pitchFamily="-65" charset="2"/>
                </a:rPr>
                <a:t> </a:t>
              </a:r>
              <a:r>
                <a:rPr lang="de-DE" sz="1600" dirty="0" err="1" smtClean="0">
                  <a:sym typeface="Symbol" pitchFamily="-65" charset="2"/>
                </a:rPr>
                <a:t>help</a:t>
              </a:r>
              <a:r>
                <a:rPr lang="de-DE" sz="1600" dirty="0" smtClean="0">
                  <a:sym typeface="Symbol" pitchFamily="-65" charset="2"/>
                </a:rPr>
                <a:t> in </a:t>
              </a:r>
              <a:r>
                <a:rPr lang="de-DE" sz="1600" dirty="0" err="1" smtClean="0">
                  <a:sym typeface="Symbol" pitchFamily="-65" charset="2"/>
                </a:rPr>
                <a:t>this</a:t>
              </a:r>
              <a:r>
                <a:rPr lang="de-DE" sz="1600" dirty="0" smtClean="0">
                  <a:sym typeface="Symbol" pitchFamily="-65" charset="2"/>
                </a:rPr>
                <a:t> </a:t>
              </a:r>
              <a:r>
                <a:rPr lang="de-DE" sz="1600" dirty="0" err="1" smtClean="0">
                  <a:sym typeface="Symbol" pitchFamily="-65" charset="2"/>
                </a:rPr>
                <a:t>case</a:t>
              </a:r>
              <a:r>
                <a:rPr lang="de-DE" sz="1600" dirty="0" smtClean="0">
                  <a:sym typeface="Symbol" pitchFamily="-65" charset="2"/>
                </a:rPr>
                <a:t>....</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457200" y="457200"/>
            <a:ext cx="8369300" cy="83026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 </a:t>
            </a:r>
            <a:r>
              <a:rPr lang="en-US" sz="2000" b="1" dirty="0">
                <a:solidFill>
                  <a:srgbClr val="FF0000"/>
                </a:solidFill>
                <a:latin typeface="Calibri" charset="0"/>
              </a:rPr>
              <a:t>Tune shift</a:t>
            </a:r>
          </a:p>
          <a:p>
            <a:endParaRPr lang="en-US" sz="1000" dirty="0">
              <a:latin typeface="Calibri" charset="0"/>
            </a:endParaRPr>
          </a:p>
          <a:p>
            <a:pPr>
              <a:spcAft>
                <a:spcPts val="600"/>
              </a:spcAft>
              <a:buFont typeface="Arial" charset="0"/>
              <a:buChar char="•"/>
            </a:pPr>
            <a:r>
              <a:rPr lang="en-US" dirty="0">
                <a:latin typeface="Calibri" charset="0"/>
              </a:rPr>
              <a:t> </a:t>
            </a:r>
            <a:r>
              <a:rPr lang="en-US" sz="1600" dirty="0">
                <a:latin typeface="Calibri" charset="0"/>
              </a:rPr>
              <a:t>What we can measure below the TMCI </a:t>
            </a:r>
            <a:r>
              <a:rPr lang="en-US" sz="1600" dirty="0" smtClean="0">
                <a:latin typeface="Calibri" charset="0"/>
              </a:rPr>
              <a:t>threshold (B. </a:t>
            </a:r>
            <a:r>
              <a:rPr lang="en-US" sz="1600" dirty="0" err="1" smtClean="0">
                <a:latin typeface="Calibri" charset="0"/>
              </a:rPr>
              <a:t>Salvant</a:t>
            </a:r>
            <a:r>
              <a:rPr lang="en-US" sz="1600" dirty="0" smtClean="0">
                <a:latin typeface="Calibri" charset="0"/>
              </a:rPr>
              <a:t> et al.)…</a:t>
            </a:r>
            <a:r>
              <a:rPr lang="en-US" sz="1600" dirty="0">
                <a:latin typeface="Calibri" charset="0"/>
              </a:rPr>
              <a:t>.</a:t>
            </a:r>
          </a:p>
        </p:txBody>
      </p:sp>
      <p:sp>
        <p:nvSpPr>
          <p:cNvPr id="6" name="Slide Number Placeholder 5"/>
          <p:cNvSpPr>
            <a:spLocks noGrp="1"/>
          </p:cNvSpPr>
          <p:nvPr>
            <p:ph type="sldNum" sz="quarter" idx="12"/>
          </p:nvPr>
        </p:nvSpPr>
        <p:spPr/>
        <p:txBody>
          <a:bodyPr/>
          <a:lstStyle/>
          <a:p>
            <a:pPr>
              <a:defRPr/>
            </a:pPr>
            <a:fld id="{4A193108-A32C-C441-826E-74E81C13DDC7}" type="slidenum">
              <a:rPr lang="en-US"/>
              <a:pPr>
                <a:defRPr/>
              </a:pPr>
              <a:t>44</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4039" name="Picture 7" descr="/Users/grumolo/Desktop/Old MACgio/Desktop/CERN/CAS2008/SPSimp2oct08Current.gif">
            <a:hlinkClick r:id="" action="ppaction://media"/>
          </p:cNvPr>
          <p:cNvPicPr/>
          <p:nvPr>
            <a:videoFile r:link="rId1"/>
          </p:nvPr>
        </p:nvPicPr>
        <p:blipFill>
          <a:blip r:embed="rId6"/>
          <a:srcRect/>
          <a:stretch>
            <a:fillRect/>
          </a:stretch>
        </p:blipFill>
        <p:spPr bwMode="auto">
          <a:xfrm>
            <a:off x="457200" y="1290638"/>
            <a:ext cx="3360738" cy="2519362"/>
          </a:xfrm>
          <a:prstGeom prst="rect">
            <a:avLst/>
          </a:prstGeom>
          <a:noFill/>
          <a:ln w="9525">
            <a:noFill/>
            <a:miter lim="800000"/>
            <a:headEnd/>
            <a:tailEnd/>
          </a:ln>
        </p:spPr>
      </p:pic>
      <p:pic>
        <p:nvPicPr>
          <p:cNvPr id="44040" name="Picture 8" descr="/Users/grumolo/Desktop/Old MACgio/Desktop/CERN/CAS2008/SPSimp2oct08SussixFFT.gif">
            <a:hlinkClick r:id="" action="ppaction://media"/>
          </p:cNvPr>
          <p:cNvPicPr/>
          <p:nvPr>
            <a:videoFile r:link="rId2"/>
          </p:nvPr>
        </p:nvPicPr>
        <p:blipFill>
          <a:blip r:embed="rId7"/>
          <a:srcRect/>
          <a:stretch>
            <a:fillRect/>
          </a:stretch>
        </p:blipFill>
        <p:spPr bwMode="auto">
          <a:xfrm>
            <a:off x="457200" y="3870325"/>
            <a:ext cx="3360738" cy="2520950"/>
          </a:xfrm>
          <a:prstGeom prst="rect">
            <a:avLst/>
          </a:prstGeom>
          <a:noFill/>
          <a:ln w="9525">
            <a:noFill/>
            <a:miter lim="800000"/>
            <a:headEnd/>
            <a:tailEnd/>
          </a:ln>
        </p:spPr>
      </p:pic>
      <p:pic>
        <p:nvPicPr>
          <p:cNvPr id="44041" name="Picture 9" descr="/Users/grumolo/Desktop/Old MACgio/Desktop/CERN/CAS2008/SPSimp2oct08TuneVsCurrent.gif">
            <a:hlinkClick r:id="" action="ppaction://media"/>
          </p:cNvPr>
          <p:cNvPicPr/>
          <p:nvPr>
            <a:videoFile r:link="rId3"/>
          </p:nvPr>
        </p:nvPicPr>
        <p:blipFill>
          <a:blip r:embed="rId8"/>
          <a:srcRect/>
          <a:stretch>
            <a:fillRect/>
          </a:stretch>
        </p:blipFill>
        <p:spPr bwMode="auto">
          <a:xfrm>
            <a:off x="4551363" y="3870325"/>
            <a:ext cx="3360737" cy="2520950"/>
          </a:xfrm>
          <a:prstGeom prst="rect">
            <a:avLst/>
          </a:prstGeom>
          <a:noFill/>
          <a:ln w="9525">
            <a:noFill/>
            <a:miter lim="800000"/>
            <a:headEnd/>
            <a:tailEnd/>
          </a:ln>
        </p:spPr>
      </p:pic>
      <p:pic>
        <p:nvPicPr>
          <p:cNvPr id="44042" name="Picture 10" descr="/Users/grumolo/Desktop/Old MACgio/Desktop/CERN/CAS2008/SPSimp2oct08Tune.gif">
            <a:hlinkClick r:id="" action="ppaction://media"/>
          </p:cNvPr>
          <p:cNvPicPr/>
          <p:nvPr>
            <a:videoFile r:link="rId4"/>
          </p:nvPr>
        </p:nvPicPr>
        <p:blipFill>
          <a:blip r:embed="rId9"/>
          <a:srcRect/>
          <a:stretch>
            <a:fillRect/>
          </a:stretch>
        </p:blipFill>
        <p:spPr bwMode="auto">
          <a:xfrm>
            <a:off x="4551363" y="1287463"/>
            <a:ext cx="3360737" cy="252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100" fill="hold"/>
                                        <p:tgtEl>
                                          <p:spTgt spid="44039"/>
                                        </p:tgtEl>
                                      </p:cBhvr>
                                    </p:cmd>
                                  </p:childTnLst>
                                </p:cTn>
                              </p:par>
                              <p:par>
                                <p:cTn id="7" presetID="1" presetClass="mediacall" presetSubtype="0" fill="hold" nodeType="withEffect">
                                  <p:stCondLst>
                                    <p:cond delay="0"/>
                                  </p:stCondLst>
                                  <p:childTnLst>
                                    <p:cmd type="call" cmd="playFrom(0.0)">
                                      <p:cBhvr>
                                        <p:cTn id="8" dur="38100" fill="hold"/>
                                        <p:tgtEl>
                                          <p:spTgt spid="44040"/>
                                        </p:tgtEl>
                                      </p:cBhvr>
                                    </p:cmd>
                                  </p:childTnLst>
                                </p:cTn>
                              </p:par>
                              <p:par>
                                <p:cTn id="9" presetID="1" presetClass="mediacall" presetSubtype="0" fill="hold" nodeType="withEffect">
                                  <p:stCondLst>
                                    <p:cond delay="0"/>
                                  </p:stCondLst>
                                  <p:childTnLst>
                                    <p:cmd type="call" cmd="playFrom(0.0)">
                                      <p:cBhvr>
                                        <p:cTn id="10" dur="38100" fill="hold"/>
                                        <p:tgtEl>
                                          <p:spTgt spid="44041"/>
                                        </p:tgtEl>
                                      </p:cBhvr>
                                    </p:cmd>
                                  </p:childTnLst>
                                </p:cTn>
                              </p:par>
                              <p:par>
                                <p:cTn id="11" presetID="1" presetClass="mediacall" presetSubtype="0" fill="hold" nodeType="withEffect">
                                  <p:stCondLst>
                                    <p:cond delay="0"/>
                                  </p:stCondLst>
                                  <p:childTnLst>
                                    <p:cmd type="call" cmd="playFrom(0.0)">
                                      <p:cBhvr>
                                        <p:cTn id="12" dur="38100" fill="hold"/>
                                        <p:tgtEl>
                                          <p:spTgt spid="440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44039"/>
                </p:tgtEl>
              </p:cMediaNode>
            </p:video>
            <p:seq concurrent="1" nextAc="seek">
              <p:cTn id="14" restart="whenNotActive" fill="hold" evtFilter="cancelBubble" nodeType="interactiveSeq">
                <p:stCondLst>
                  <p:cond evt="onClick" delay="0">
                    <p:tgtEl>
                      <p:spTgt spid="4403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4039"/>
                                        </p:tgtEl>
                                      </p:cBhvr>
                                    </p:cmd>
                                  </p:childTnLst>
                                </p:cTn>
                              </p:par>
                            </p:childTnLst>
                          </p:cTn>
                        </p:par>
                      </p:childTnLst>
                    </p:cTn>
                  </p:par>
                </p:childTnLst>
              </p:cTn>
              <p:nextCondLst>
                <p:cond evt="onClick" delay="0">
                  <p:tgtEl>
                    <p:spTgt spid="44039"/>
                  </p:tgtEl>
                </p:cond>
              </p:nextCondLst>
            </p:seq>
            <p:video>
              <p:cMediaNode>
                <p:cTn id="19" fill="hold" display="0">
                  <p:stCondLst>
                    <p:cond delay="indefinite"/>
                  </p:stCondLst>
                  <p:endCondLst>
                    <p:cond evt="onNext" delay="0">
                      <p:tgtEl>
                        <p:sldTgt/>
                      </p:tgtEl>
                    </p:cond>
                    <p:cond evt="onPrev" delay="0">
                      <p:tgtEl>
                        <p:sldTgt/>
                      </p:tgtEl>
                    </p:cond>
                  </p:endCondLst>
                </p:cTn>
                <p:tgtEl>
                  <p:spTgt spid="44040"/>
                </p:tgtEl>
              </p:cMediaNode>
            </p:video>
            <p:seq concurrent="1" nextAc="seek">
              <p:cTn id="20" restart="whenNotActive" fill="hold" evtFilter="cancelBubble" nodeType="interactiveSeq">
                <p:stCondLst>
                  <p:cond evt="onClick" delay="0">
                    <p:tgtEl>
                      <p:spTgt spid="44040"/>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4040"/>
                                        </p:tgtEl>
                                      </p:cBhvr>
                                    </p:cmd>
                                  </p:childTnLst>
                                </p:cTn>
                              </p:par>
                            </p:childTnLst>
                          </p:cTn>
                        </p:par>
                      </p:childTnLst>
                    </p:cTn>
                  </p:par>
                </p:childTnLst>
              </p:cTn>
              <p:nextCondLst>
                <p:cond evt="onClick" delay="0">
                  <p:tgtEl>
                    <p:spTgt spid="44040"/>
                  </p:tgtEl>
                </p:cond>
              </p:nextCondLst>
            </p:seq>
            <p:video>
              <p:cMediaNode>
                <p:cTn id="25" fill="hold" display="0">
                  <p:stCondLst>
                    <p:cond delay="indefinite"/>
                  </p:stCondLst>
                  <p:endCondLst>
                    <p:cond evt="onNext" delay="0">
                      <p:tgtEl>
                        <p:sldTgt/>
                      </p:tgtEl>
                    </p:cond>
                    <p:cond evt="onPrev" delay="0">
                      <p:tgtEl>
                        <p:sldTgt/>
                      </p:tgtEl>
                    </p:cond>
                  </p:endCondLst>
                </p:cTn>
                <p:tgtEl>
                  <p:spTgt spid="44041"/>
                </p:tgtEl>
              </p:cMediaNode>
            </p:video>
            <p:seq concurrent="1" nextAc="seek">
              <p:cTn id="26" restart="whenNotActive" fill="hold" evtFilter="cancelBubble" nodeType="interactiveSeq">
                <p:stCondLst>
                  <p:cond evt="onClick" delay="0">
                    <p:tgtEl>
                      <p:spTgt spid="44041"/>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4041"/>
                                        </p:tgtEl>
                                      </p:cBhvr>
                                    </p:cmd>
                                  </p:childTnLst>
                                </p:cTn>
                              </p:par>
                            </p:childTnLst>
                          </p:cTn>
                        </p:par>
                      </p:childTnLst>
                    </p:cTn>
                  </p:par>
                </p:childTnLst>
              </p:cTn>
              <p:nextCondLst>
                <p:cond evt="onClick" delay="0">
                  <p:tgtEl>
                    <p:spTgt spid="44041"/>
                  </p:tgtEl>
                </p:cond>
              </p:nextCondLst>
            </p:seq>
            <p:video>
              <p:cMediaNode>
                <p:cTn id="31" fill="hold" display="0">
                  <p:stCondLst>
                    <p:cond delay="indefinite"/>
                  </p:stCondLst>
                  <p:endCondLst>
                    <p:cond evt="onNext" delay="0">
                      <p:tgtEl>
                        <p:sldTgt/>
                      </p:tgtEl>
                    </p:cond>
                    <p:cond evt="onPrev" delay="0">
                      <p:tgtEl>
                        <p:sldTgt/>
                      </p:tgtEl>
                    </p:cond>
                  </p:endCondLst>
                </p:cTn>
                <p:tgtEl>
                  <p:spTgt spid="44042"/>
                </p:tgtEl>
              </p:cMediaNode>
            </p:video>
            <p:seq concurrent="1" nextAc="seek">
              <p:cTn id="32" restart="whenNotActive" fill="hold" evtFilter="cancelBubble" nodeType="interactiveSeq">
                <p:stCondLst>
                  <p:cond evt="onClick" delay="0">
                    <p:tgtEl>
                      <p:spTgt spid="44042"/>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44042"/>
                                        </p:tgtEl>
                                      </p:cBhvr>
                                    </p:cmd>
                                  </p:childTnLst>
                                </p:cTn>
                              </p:par>
                            </p:childTnLst>
                          </p:cTn>
                        </p:par>
                      </p:childTnLst>
                    </p:cTn>
                  </p:par>
                </p:childTnLst>
              </p:cTn>
              <p:nextCondLst>
                <p:cond evt="onClick" delay="0">
                  <p:tgtEl>
                    <p:spTgt spid="44042"/>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457200" y="457200"/>
            <a:ext cx="8369300" cy="2586038"/>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measurements: </a:t>
            </a:r>
            <a:r>
              <a:rPr lang="en-US" sz="2000" b="1">
                <a:solidFill>
                  <a:srgbClr val="FF0000"/>
                </a:solidFill>
                <a:latin typeface="Calibri" charset="0"/>
              </a:rPr>
              <a:t>Tune shift</a:t>
            </a:r>
          </a:p>
          <a:p>
            <a:endParaRPr lang="en-US">
              <a:latin typeface="Calibri" charset="0"/>
            </a:endParaRPr>
          </a:p>
          <a:p>
            <a:pPr>
              <a:spcAft>
                <a:spcPts val="600"/>
              </a:spcAft>
              <a:buFont typeface="Arial" charset="0"/>
              <a:buChar char="•"/>
            </a:pPr>
            <a:r>
              <a:rPr lang="en-US">
                <a:latin typeface="Calibri" charset="0"/>
              </a:rPr>
              <a:t> </a:t>
            </a:r>
            <a:r>
              <a:rPr lang="en-US" sz="1600">
                <a:latin typeface="Calibri" charset="0"/>
              </a:rPr>
              <a:t>Measurements of coherent tune shift as function of intensity in the CERN-SPS (H. Burkhardt, G. Rumolo, F. Zimmermann) </a:t>
            </a:r>
          </a:p>
          <a:p>
            <a:pPr lvl="1">
              <a:spcAft>
                <a:spcPts val="600"/>
              </a:spcAft>
              <a:buFont typeface="Lucida Grande" charset="0"/>
              <a:buChar char="⇒"/>
            </a:pPr>
            <a:r>
              <a:rPr lang="en-US" sz="1600">
                <a:latin typeface="Calibri" charset="0"/>
              </a:rPr>
              <a:t> From the slope of the tune shift one can infer the low frequency imaginary part of the machine impedance (iZ</a:t>
            </a:r>
            <a:r>
              <a:rPr lang="en-US" sz="1600" baseline="-25000">
                <a:latin typeface="Calibri" charset="0"/>
              </a:rPr>
              <a:t>eff</a:t>
            </a:r>
            <a:r>
              <a:rPr lang="en-US" sz="1600">
                <a:latin typeface="Calibri" charset="0"/>
              </a:rPr>
              <a:t>). Machines with flat beam pipes show usually no tune shift in the horizontal plane and significant tune shift in the vertical plane</a:t>
            </a:r>
          </a:p>
          <a:p>
            <a:pPr lvl="1">
              <a:spcAft>
                <a:spcPts val="600"/>
              </a:spcAft>
              <a:buFont typeface="Lucida Grande" charset="0"/>
              <a:buChar char="⇒"/>
            </a:pPr>
            <a:r>
              <a:rPr lang="en-US" sz="1600">
                <a:latin typeface="Calibri" charset="0"/>
              </a:rPr>
              <a:t> Tune shift measurements done with high longitudinal emittance bunches can extend to high intensities because the TMCI threshold is higher</a:t>
            </a:r>
          </a:p>
        </p:txBody>
      </p:sp>
      <p:sp>
        <p:nvSpPr>
          <p:cNvPr id="6" name="Slide Number Placeholder 5"/>
          <p:cNvSpPr>
            <a:spLocks noGrp="1"/>
          </p:cNvSpPr>
          <p:nvPr>
            <p:ph type="sldNum" sz="quarter" idx="12"/>
          </p:nvPr>
        </p:nvSpPr>
        <p:spPr/>
        <p:txBody>
          <a:bodyPr/>
          <a:lstStyle/>
          <a:p>
            <a:pPr>
              <a:defRPr/>
            </a:pPr>
            <a:fld id="{66B69894-D514-B54D-8D5A-08D2B860D41E}" type="slidenum">
              <a:rPr lang="en-US"/>
              <a:pPr>
                <a:defRPr/>
              </a:pPr>
              <a:t>45</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5063" name="Picture 10"/>
          <p:cNvPicPr>
            <a:picLocks noChangeAspect="1"/>
          </p:cNvPicPr>
          <p:nvPr/>
        </p:nvPicPr>
        <p:blipFill>
          <a:blip r:embed="rId2"/>
          <a:srcRect/>
          <a:stretch>
            <a:fillRect/>
          </a:stretch>
        </p:blipFill>
        <p:spPr bwMode="auto">
          <a:xfrm>
            <a:off x="2752725" y="3190875"/>
            <a:ext cx="4316413"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457200" y="457200"/>
            <a:ext cx="8369300" cy="2016125"/>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measurements: </a:t>
            </a:r>
            <a:r>
              <a:rPr lang="en-US" sz="2000" b="1">
                <a:solidFill>
                  <a:srgbClr val="FF0000"/>
                </a:solidFill>
                <a:latin typeface="Calibri" charset="0"/>
              </a:rPr>
              <a:t>Tune shift</a:t>
            </a:r>
          </a:p>
          <a:p>
            <a:endParaRPr lang="en-US">
              <a:latin typeface="Calibri" charset="0"/>
            </a:endParaRPr>
          </a:p>
          <a:p>
            <a:pPr>
              <a:spcAft>
                <a:spcPts val="600"/>
              </a:spcAft>
              <a:buFont typeface="Arial" charset="0"/>
              <a:buChar char="•"/>
            </a:pPr>
            <a:r>
              <a:rPr lang="en-US">
                <a:latin typeface="Calibri" charset="0"/>
              </a:rPr>
              <a:t> </a:t>
            </a:r>
            <a:r>
              <a:rPr lang="en-US" sz="1600">
                <a:latin typeface="Calibri" charset="0"/>
              </a:rPr>
              <a:t>Measurements of coherent tune shift as function of intensity at the SSRF (Shangai Synchrotron Radiation Facility)</a:t>
            </a:r>
          </a:p>
          <a:p>
            <a:pPr lvl="1">
              <a:spcAft>
                <a:spcPts val="600"/>
              </a:spcAft>
              <a:buFont typeface="Lucida Grande" charset="0"/>
              <a:buChar char="⇒"/>
            </a:pPr>
            <a:r>
              <a:rPr lang="en-US" sz="1600">
                <a:latin typeface="Calibri" charset="0"/>
              </a:rPr>
              <a:t> J. Bocheng, C. Guanglin, C. Jianhui, “Collective effects of SRRF storage ring 3 GeV Phase I commissioning”, SSRF internal note, April 2008; J. Bocheng, “Impedance budget of SSRF storage ring”, SSRF internal note, April 2008. </a:t>
            </a:r>
          </a:p>
        </p:txBody>
      </p:sp>
      <p:sp>
        <p:nvSpPr>
          <p:cNvPr id="6" name="Slide Number Placeholder 5"/>
          <p:cNvSpPr>
            <a:spLocks noGrp="1"/>
          </p:cNvSpPr>
          <p:nvPr>
            <p:ph type="sldNum" sz="quarter" idx="12"/>
          </p:nvPr>
        </p:nvSpPr>
        <p:spPr/>
        <p:txBody>
          <a:bodyPr/>
          <a:lstStyle/>
          <a:p>
            <a:pPr>
              <a:defRPr/>
            </a:pPr>
            <a:fld id="{D340039F-61AF-6446-9EF7-C29A42F7F40D}" type="slidenum">
              <a:rPr lang="en-US"/>
              <a:pPr>
                <a:defRPr/>
              </a:pPr>
              <a:t>46</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6087" name="Picture 7"/>
          <p:cNvPicPr>
            <a:picLocks noChangeAspect="1"/>
          </p:cNvPicPr>
          <p:nvPr/>
        </p:nvPicPr>
        <p:blipFill>
          <a:blip r:embed="rId2"/>
          <a:srcRect/>
          <a:stretch>
            <a:fillRect/>
          </a:stretch>
        </p:blipFill>
        <p:spPr bwMode="auto">
          <a:xfrm>
            <a:off x="477838" y="2697163"/>
            <a:ext cx="8072437"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457200" y="457200"/>
            <a:ext cx="8369300" cy="2092325"/>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measurements: </a:t>
            </a:r>
            <a:r>
              <a:rPr lang="en-US" sz="2000" b="1">
                <a:solidFill>
                  <a:srgbClr val="FF0000"/>
                </a:solidFill>
                <a:latin typeface="Calibri" charset="0"/>
              </a:rPr>
              <a:t>Tune shift</a:t>
            </a:r>
          </a:p>
          <a:p>
            <a:endParaRPr lang="en-US">
              <a:latin typeface="Calibri" charset="0"/>
            </a:endParaRPr>
          </a:p>
          <a:p>
            <a:pPr>
              <a:spcAft>
                <a:spcPts val="600"/>
              </a:spcAft>
              <a:buFont typeface="Arial" charset="0"/>
              <a:buChar char="•"/>
            </a:pPr>
            <a:r>
              <a:rPr lang="en-US">
                <a:latin typeface="Calibri" charset="0"/>
              </a:rPr>
              <a:t> </a:t>
            </a:r>
            <a:r>
              <a:rPr lang="en-US" sz="1600">
                <a:latin typeface="Calibri" charset="0"/>
              </a:rPr>
              <a:t>Measurements of coherent tune shift as function of intensity at the Soleil</a:t>
            </a:r>
          </a:p>
          <a:p>
            <a:pPr lvl="1">
              <a:spcAft>
                <a:spcPts val="600"/>
              </a:spcAft>
              <a:buFont typeface="Lucida Grande" charset="0"/>
              <a:buChar char="⇒"/>
            </a:pPr>
            <a:r>
              <a:rPr lang="en-US" sz="1600">
                <a:latin typeface="Calibri" charset="0"/>
              </a:rPr>
              <a:t> R. Nagaoka, MP. Level, L. Cassinari, ME. Couprie, M. Labat, C. Mariette, A. Rodriguez, R. Sreedharan, PAC07</a:t>
            </a:r>
          </a:p>
          <a:p>
            <a:pPr lvl="1">
              <a:spcAft>
                <a:spcPts val="600"/>
              </a:spcAft>
              <a:buFont typeface="Lucida Grande" charset="0"/>
              <a:buChar char="⇒"/>
            </a:pPr>
            <a:r>
              <a:rPr lang="en-US" sz="1600">
                <a:latin typeface="Calibri" charset="0"/>
              </a:rPr>
              <a:t> Measured Z</a:t>
            </a:r>
            <a:r>
              <a:rPr lang="en-US" sz="1600" baseline="-25000">
                <a:latin typeface="Calibri" charset="0"/>
              </a:rPr>
              <a:t>eff </a:t>
            </a:r>
            <a:r>
              <a:rPr lang="en-US" sz="1600">
                <a:latin typeface="Calibri" charset="0"/>
              </a:rPr>
              <a:t>is measured to be larger than expected by a factor of ~2 both in H and V planes.</a:t>
            </a:r>
          </a:p>
        </p:txBody>
      </p:sp>
      <p:sp>
        <p:nvSpPr>
          <p:cNvPr id="6" name="Slide Number Placeholder 5"/>
          <p:cNvSpPr>
            <a:spLocks noGrp="1"/>
          </p:cNvSpPr>
          <p:nvPr>
            <p:ph type="sldNum" sz="quarter" idx="12"/>
          </p:nvPr>
        </p:nvSpPr>
        <p:spPr/>
        <p:txBody>
          <a:bodyPr/>
          <a:lstStyle/>
          <a:p>
            <a:pPr>
              <a:defRPr/>
            </a:pPr>
            <a:fld id="{52D20DB8-C227-2A46-B885-0CE79EAF27BC}" type="slidenum">
              <a:rPr lang="en-US"/>
              <a:pPr>
                <a:defRPr/>
              </a:pPr>
              <a:t>47</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111" name="Picture 8"/>
          <p:cNvPicPr>
            <a:picLocks noChangeAspect="1"/>
          </p:cNvPicPr>
          <p:nvPr/>
        </p:nvPicPr>
        <p:blipFill>
          <a:blip r:embed="rId2"/>
          <a:srcRect/>
          <a:stretch>
            <a:fillRect/>
          </a:stretch>
        </p:blipFill>
        <p:spPr bwMode="auto">
          <a:xfrm>
            <a:off x="944563" y="2936875"/>
            <a:ext cx="7372350"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457200" y="457200"/>
            <a:ext cx="8369300" cy="2339102"/>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 </a:t>
            </a:r>
            <a:r>
              <a:rPr lang="en-US" sz="2000" b="1" dirty="0">
                <a:solidFill>
                  <a:srgbClr val="FF0000"/>
                </a:solidFill>
                <a:latin typeface="Calibri" charset="0"/>
              </a:rPr>
              <a:t>Tune shift</a:t>
            </a:r>
          </a:p>
          <a:p>
            <a:endParaRPr lang="en-US" dirty="0">
              <a:latin typeface="Calibri" charset="0"/>
            </a:endParaRPr>
          </a:p>
          <a:p>
            <a:pPr>
              <a:spcAft>
                <a:spcPts val="600"/>
              </a:spcAft>
              <a:buFont typeface="Arial" charset="0"/>
              <a:buChar char="•"/>
            </a:pPr>
            <a:r>
              <a:rPr lang="en-US" dirty="0">
                <a:latin typeface="Calibri" charset="0"/>
              </a:rPr>
              <a:t> </a:t>
            </a:r>
            <a:r>
              <a:rPr lang="en-US" sz="1600" dirty="0">
                <a:latin typeface="Calibri" charset="0"/>
              </a:rPr>
              <a:t>Measurements of coherent tune shift as function of intensity in low energy machines is more tricky because the contribution of the beam images (indirect</a:t>
            </a:r>
            <a:r>
              <a:rPr lang="en-US" sz="1600" dirty="0" smtClean="0">
                <a:latin typeface="Calibri" charset="0"/>
              </a:rPr>
              <a:t> </a:t>
            </a:r>
            <a:r>
              <a:rPr lang="en-US" sz="1600" b="1" dirty="0" smtClean="0">
                <a:latin typeface="Calibri" charset="0"/>
              </a:rPr>
              <a:t>S</a:t>
            </a:r>
            <a:r>
              <a:rPr lang="en-US" sz="1600" dirty="0" smtClean="0">
                <a:latin typeface="Calibri" charset="0"/>
              </a:rPr>
              <a:t>pace </a:t>
            </a:r>
            <a:r>
              <a:rPr lang="en-US" sz="1600" b="1" dirty="0" smtClean="0">
                <a:latin typeface="Calibri" charset="0"/>
              </a:rPr>
              <a:t>C</a:t>
            </a:r>
            <a:r>
              <a:rPr lang="en-US" sz="1600" dirty="0" smtClean="0">
                <a:latin typeface="Calibri" charset="0"/>
              </a:rPr>
              <a:t>harge</a:t>
            </a:r>
            <a:r>
              <a:rPr lang="en-US" sz="1600" dirty="0">
                <a:latin typeface="Calibri" charset="0"/>
              </a:rPr>
              <a:t>) has to be disentangled from the contribution of the</a:t>
            </a:r>
            <a:r>
              <a:rPr lang="en-US" sz="1600" dirty="0" smtClean="0">
                <a:latin typeface="Calibri" charset="0"/>
              </a:rPr>
              <a:t> </a:t>
            </a:r>
            <a:r>
              <a:rPr lang="en-US" sz="1600" b="1" dirty="0" smtClean="0">
                <a:latin typeface="Calibri" charset="0"/>
              </a:rPr>
              <a:t>M</a:t>
            </a:r>
            <a:r>
              <a:rPr lang="en-US" sz="1600" dirty="0" smtClean="0">
                <a:latin typeface="Calibri" charset="0"/>
              </a:rPr>
              <a:t>achine </a:t>
            </a:r>
            <a:r>
              <a:rPr lang="en-US" sz="1600" b="1" dirty="0" smtClean="0">
                <a:latin typeface="Calibri" charset="0"/>
              </a:rPr>
              <a:t>I</a:t>
            </a:r>
            <a:r>
              <a:rPr lang="en-US" sz="1600" dirty="0" smtClean="0">
                <a:latin typeface="Calibri" charset="0"/>
              </a:rPr>
              <a:t>mpedance </a:t>
            </a:r>
            <a:r>
              <a:rPr lang="en-US" sz="1600" dirty="0">
                <a:latin typeface="Calibri" charset="0"/>
              </a:rPr>
              <a:t>(in principle independent of energy)</a:t>
            </a:r>
          </a:p>
          <a:p>
            <a:pPr lvl="1">
              <a:spcAft>
                <a:spcPts val="600"/>
              </a:spcAft>
              <a:buFont typeface="Lucida Grande" charset="0"/>
              <a:buChar char="⇒"/>
            </a:pPr>
            <a:r>
              <a:rPr lang="en-US" sz="1600" dirty="0">
                <a:latin typeface="Calibri" charset="0"/>
              </a:rPr>
              <a:t> Measurements at different energies can be used for this purpose</a:t>
            </a:r>
          </a:p>
          <a:p>
            <a:pPr lvl="1">
              <a:spcAft>
                <a:spcPts val="600"/>
              </a:spcAft>
              <a:buFont typeface="Lucida Grande" charset="0"/>
              <a:buChar char="⇒"/>
            </a:pPr>
            <a:r>
              <a:rPr lang="en-US" sz="1600" dirty="0">
                <a:latin typeface="Calibri" charset="0"/>
              </a:rPr>
              <a:t> The method has been applied recently to the CERN-</a:t>
            </a:r>
            <a:r>
              <a:rPr lang="en-US" sz="1600" dirty="0" smtClean="0">
                <a:latin typeface="Calibri" charset="0"/>
              </a:rPr>
              <a:t>PSB (D. </a:t>
            </a:r>
            <a:r>
              <a:rPr lang="en-US" sz="1600" dirty="0" err="1" smtClean="0">
                <a:latin typeface="Calibri" charset="0"/>
              </a:rPr>
              <a:t>Quatraro</a:t>
            </a:r>
            <a:r>
              <a:rPr lang="en-US" sz="1600" dirty="0" smtClean="0">
                <a:latin typeface="Calibri" charset="0"/>
              </a:rPr>
              <a:t>, M. Chanel, B. </a:t>
            </a:r>
            <a:r>
              <a:rPr lang="en-US" sz="1600" dirty="0" err="1" smtClean="0">
                <a:latin typeface="Calibri" charset="0"/>
              </a:rPr>
              <a:t>Mikulec</a:t>
            </a:r>
            <a:r>
              <a:rPr lang="en-US" sz="1600" dirty="0" smtClean="0">
                <a:latin typeface="Calibri" charset="0"/>
              </a:rPr>
              <a:t>, G. </a:t>
            </a:r>
            <a:r>
              <a:rPr lang="en-US" sz="1600" dirty="0" err="1" smtClean="0">
                <a:latin typeface="Calibri" charset="0"/>
              </a:rPr>
              <a:t>Rumolo</a:t>
            </a:r>
            <a:r>
              <a:rPr lang="en-US" sz="1600" dirty="0" smtClean="0">
                <a:latin typeface="Calibri" charset="0"/>
              </a:rPr>
              <a:t>)</a:t>
            </a:r>
            <a:endParaRPr lang="en-US" sz="1600" dirty="0">
              <a:latin typeface="Calibri" charset="0"/>
            </a:endParaRPr>
          </a:p>
        </p:txBody>
      </p:sp>
      <p:sp>
        <p:nvSpPr>
          <p:cNvPr id="6" name="Slide Number Placeholder 5"/>
          <p:cNvSpPr>
            <a:spLocks noGrp="1"/>
          </p:cNvSpPr>
          <p:nvPr>
            <p:ph type="sldNum" sz="quarter" idx="12"/>
          </p:nvPr>
        </p:nvSpPr>
        <p:spPr/>
        <p:txBody>
          <a:bodyPr/>
          <a:lstStyle/>
          <a:p>
            <a:pPr>
              <a:defRPr/>
            </a:pPr>
            <a:fld id="{BDA7AE73-0A57-7D43-AF5D-91DB8F980396}" type="slidenum">
              <a:rPr lang="en-US"/>
              <a:pPr>
                <a:defRPr/>
              </a:pPr>
              <a:t>48</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8135" name="Picture 7"/>
          <p:cNvPicPr>
            <a:picLocks noChangeAspect="1"/>
          </p:cNvPicPr>
          <p:nvPr/>
        </p:nvPicPr>
        <p:blipFill>
          <a:blip r:embed="rId2"/>
          <a:srcRect/>
          <a:stretch>
            <a:fillRect/>
          </a:stretch>
        </p:blipFill>
        <p:spPr bwMode="auto">
          <a:xfrm>
            <a:off x="457200" y="2971800"/>
            <a:ext cx="4279900" cy="2519363"/>
          </a:xfrm>
          <a:prstGeom prst="rect">
            <a:avLst/>
          </a:prstGeom>
          <a:noFill/>
          <a:ln w="9525">
            <a:noFill/>
            <a:miter lim="800000"/>
            <a:headEnd/>
            <a:tailEnd/>
          </a:ln>
        </p:spPr>
      </p:pic>
      <p:pic>
        <p:nvPicPr>
          <p:cNvPr id="48136" name="Picture 9"/>
          <p:cNvPicPr>
            <a:picLocks noChangeAspect="1"/>
          </p:cNvPicPr>
          <p:nvPr/>
        </p:nvPicPr>
        <p:blipFill>
          <a:blip r:embed="rId3"/>
          <a:srcRect/>
          <a:stretch>
            <a:fillRect/>
          </a:stretch>
        </p:blipFill>
        <p:spPr bwMode="auto">
          <a:xfrm>
            <a:off x="4551363" y="2971800"/>
            <a:ext cx="4541837" cy="2519363"/>
          </a:xfrm>
          <a:prstGeom prst="rect">
            <a:avLst/>
          </a:prstGeom>
          <a:noFill/>
          <a:ln w="9525">
            <a:noFill/>
            <a:miter lim="800000"/>
            <a:headEnd/>
            <a:tailEnd/>
          </a:ln>
        </p:spPr>
      </p:pic>
      <p:sp>
        <p:nvSpPr>
          <p:cNvPr id="48137" name="TextBox 10"/>
          <p:cNvSpPr txBox="1">
            <a:spLocks noChangeArrowheads="1"/>
          </p:cNvSpPr>
          <p:nvPr/>
        </p:nvSpPr>
        <p:spPr bwMode="auto">
          <a:xfrm>
            <a:off x="1143000" y="5573713"/>
            <a:ext cx="3262313"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Z</a:t>
            </a:r>
            <a:r>
              <a:rPr lang="en-US" baseline="-25000">
                <a:latin typeface="Calibri" charset="0"/>
              </a:rPr>
              <a:t>eff</a:t>
            </a:r>
            <a:r>
              <a:rPr lang="en-US">
                <a:latin typeface="Calibri" charset="0"/>
              </a:rPr>
              <a:t>=14 M</a:t>
            </a:r>
            <a:r>
              <a:rPr lang="en-US">
                <a:latin typeface="Symbol" charset="2"/>
                <a:ea typeface="Symbol" charset="2"/>
                <a:cs typeface="Symbol" charset="2"/>
              </a:rPr>
              <a:t>W</a:t>
            </a:r>
            <a:r>
              <a:rPr lang="en-US">
                <a:latin typeface="Calibri" charset="0"/>
              </a:rPr>
              <a:t>/m=Z</a:t>
            </a:r>
            <a:r>
              <a:rPr lang="en-US" baseline="-25000">
                <a:latin typeface="Calibri" charset="0"/>
              </a:rPr>
              <a:t>MI</a:t>
            </a:r>
            <a:r>
              <a:rPr lang="en-US">
                <a:latin typeface="Calibri" charset="0"/>
              </a:rPr>
              <a:t>+Z</a:t>
            </a:r>
            <a:r>
              <a:rPr lang="en-US" baseline="-25000">
                <a:latin typeface="Calibri" charset="0"/>
              </a:rPr>
              <a:t>SC</a:t>
            </a:r>
            <a:r>
              <a:rPr lang="en-US">
                <a:latin typeface="Calibri" charset="0"/>
              </a:rPr>
              <a:t>(160 MeV)</a:t>
            </a:r>
          </a:p>
        </p:txBody>
      </p:sp>
      <p:sp>
        <p:nvSpPr>
          <p:cNvPr id="48138" name="TextBox 11"/>
          <p:cNvSpPr txBox="1">
            <a:spLocks noChangeArrowheads="1"/>
          </p:cNvSpPr>
          <p:nvPr/>
        </p:nvSpPr>
        <p:spPr bwMode="auto">
          <a:xfrm>
            <a:off x="5424488" y="5573713"/>
            <a:ext cx="2859087" cy="369887"/>
          </a:xfrm>
          <a:prstGeom prst="rect">
            <a:avLst/>
          </a:prstGeom>
          <a:noFill/>
          <a:ln w="9525">
            <a:noFill/>
            <a:miter lim="800000"/>
            <a:headEnd/>
            <a:tailEnd/>
          </a:ln>
        </p:spPr>
        <p:txBody>
          <a:bodyPr wrap="none">
            <a:prstTxWarp prst="textNoShape">
              <a:avLst/>
            </a:prstTxWarp>
            <a:spAutoFit/>
          </a:bodyPr>
          <a:lstStyle/>
          <a:p>
            <a:r>
              <a:rPr lang="en-US" dirty="0" err="1">
                <a:latin typeface="Calibri" charset="0"/>
              </a:rPr>
              <a:t>Z</a:t>
            </a:r>
            <a:r>
              <a:rPr lang="en-US" baseline="-25000" dirty="0" err="1">
                <a:latin typeface="Calibri" charset="0"/>
              </a:rPr>
              <a:t>eff</a:t>
            </a:r>
            <a:r>
              <a:rPr lang="en-US" dirty="0">
                <a:latin typeface="Calibri" charset="0"/>
              </a:rPr>
              <a:t>=5 M</a:t>
            </a:r>
            <a:r>
              <a:rPr lang="en-US" dirty="0">
                <a:latin typeface="Symbol" charset="2"/>
                <a:ea typeface="Symbol" charset="2"/>
                <a:cs typeface="Symbol" charset="2"/>
              </a:rPr>
              <a:t>W</a:t>
            </a:r>
            <a:r>
              <a:rPr lang="en-US" dirty="0">
                <a:latin typeface="Calibri" charset="0"/>
              </a:rPr>
              <a:t>/</a:t>
            </a:r>
            <a:r>
              <a:rPr lang="en-US" dirty="0" err="1">
                <a:latin typeface="Calibri" charset="0"/>
              </a:rPr>
              <a:t>m</a:t>
            </a:r>
            <a:r>
              <a:rPr lang="en-US" dirty="0">
                <a:latin typeface="Calibri" charset="0"/>
              </a:rPr>
              <a:t>=Z</a:t>
            </a:r>
            <a:r>
              <a:rPr lang="en-US" baseline="-25000" dirty="0">
                <a:latin typeface="Calibri" charset="0"/>
              </a:rPr>
              <a:t>MI</a:t>
            </a:r>
            <a:r>
              <a:rPr lang="en-US" dirty="0">
                <a:latin typeface="Calibri" charset="0"/>
              </a:rPr>
              <a:t>+Z</a:t>
            </a:r>
            <a:r>
              <a:rPr lang="en-US" baseline="-25000" dirty="0">
                <a:latin typeface="Calibri" charset="0"/>
              </a:rPr>
              <a:t>SC</a:t>
            </a:r>
            <a:r>
              <a:rPr lang="en-US" dirty="0">
                <a:latin typeface="Calibri" charset="0"/>
              </a:rPr>
              <a:t>(1 </a:t>
            </a:r>
            <a:r>
              <a:rPr lang="en-US" dirty="0" err="1">
                <a:latin typeface="Calibri" charset="0"/>
              </a:rPr>
              <a:t>GeV</a:t>
            </a:r>
            <a:r>
              <a:rPr lang="en-US" dirty="0">
                <a:latin typeface="Calibri"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457200" y="457200"/>
            <a:ext cx="8369300" cy="258532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measurements: </a:t>
            </a:r>
            <a:r>
              <a:rPr lang="en-US" sz="2000" b="1" dirty="0">
                <a:solidFill>
                  <a:srgbClr val="FF0000"/>
                </a:solidFill>
                <a:latin typeface="Calibri" charset="0"/>
              </a:rPr>
              <a:t>Tune shift</a:t>
            </a:r>
          </a:p>
          <a:p>
            <a:endParaRPr lang="en-US" dirty="0">
              <a:latin typeface="Calibri" charset="0"/>
            </a:endParaRPr>
          </a:p>
          <a:p>
            <a:pPr>
              <a:spcAft>
                <a:spcPts val="600"/>
              </a:spcAft>
              <a:buFont typeface="Arial" charset="0"/>
              <a:buChar char="•"/>
            </a:pPr>
            <a:r>
              <a:rPr lang="en-US" dirty="0" smtClean="0">
                <a:latin typeface="Calibri" charset="0"/>
              </a:rPr>
              <a:t> </a:t>
            </a:r>
            <a:r>
              <a:rPr lang="en-US" sz="1600" dirty="0" smtClean="0">
                <a:latin typeface="Calibri" charset="0"/>
              </a:rPr>
              <a:t>Some times the tune shift can be measured changing in a controlled way a known impedance source inside the machine</a:t>
            </a:r>
          </a:p>
          <a:p>
            <a:pPr lvl="1">
              <a:spcAft>
                <a:spcPts val="600"/>
              </a:spcAft>
              <a:buFont typeface="Lucida Grande" charset="0"/>
              <a:buChar char="⇒"/>
            </a:pPr>
            <a:r>
              <a:rPr lang="en-US" sz="1600" dirty="0" smtClean="0">
                <a:latin typeface="Calibri" charset="0"/>
              </a:rPr>
              <a:t> Typical “tunable” impedance sources are </a:t>
            </a:r>
            <a:r>
              <a:rPr lang="en-US" sz="1600" dirty="0" smtClean="0">
                <a:solidFill>
                  <a:srgbClr val="0000FF"/>
                </a:solidFill>
                <a:latin typeface="Calibri" charset="0"/>
              </a:rPr>
              <a:t>movable collimators, scrapers or other intercepting devices</a:t>
            </a:r>
            <a:r>
              <a:rPr lang="en-US" sz="1600" dirty="0" smtClean="0">
                <a:latin typeface="Calibri" charset="0"/>
              </a:rPr>
              <a:t>, as the transverse impedance scales like </a:t>
            </a:r>
            <a:r>
              <a:rPr lang="en-US" sz="1600" i="1" dirty="0" smtClean="0">
                <a:latin typeface="Calibri" charset="0"/>
              </a:rPr>
              <a:t>g</a:t>
            </a:r>
            <a:r>
              <a:rPr lang="en-US" sz="1600" i="1" baseline="30000" dirty="0" smtClean="0">
                <a:latin typeface="Calibri" charset="0"/>
              </a:rPr>
              <a:t>-3</a:t>
            </a:r>
            <a:r>
              <a:rPr lang="en-US" sz="1600" dirty="0" smtClean="0">
                <a:latin typeface="Calibri" charset="0"/>
              </a:rPr>
              <a:t> (</a:t>
            </a:r>
            <a:r>
              <a:rPr lang="en-US" sz="1600" i="1" dirty="0" err="1" smtClean="0">
                <a:latin typeface="Calibri" charset="0"/>
              </a:rPr>
              <a:t>g</a:t>
            </a:r>
            <a:r>
              <a:rPr lang="en-US" sz="1600" dirty="0" smtClean="0">
                <a:latin typeface="Calibri" charset="0"/>
              </a:rPr>
              <a:t> being the device gap)</a:t>
            </a:r>
          </a:p>
          <a:p>
            <a:pPr lvl="1">
              <a:spcAft>
                <a:spcPts val="600"/>
              </a:spcAft>
              <a:buFont typeface="Lucida Grande" charset="0"/>
              <a:buChar char="⇒"/>
            </a:pPr>
            <a:r>
              <a:rPr lang="en-US" sz="1600" dirty="0" smtClean="0">
                <a:latin typeface="Calibri" charset="0"/>
              </a:rPr>
              <a:t> </a:t>
            </a:r>
            <a:r>
              <a:rPr lang="en-US" sz="1600" dirty="0">
                <a:latin typeface="Calibri" charset="0"/>
              </a:rPr>
              <a:t>T</a:t>
            </a:r>
            <a:r>
              <a:rPr lang="en-US" sz="1600" dirty="0" smtClean="0">
                <a:latin typeface="Calibri" charset="0"/>
              </a:rPr>
              <a:t>une measurement in the CERN-SPS while a prototype of LHC collimator (installed in the machine for test purposes) was being moved inward and outward in the horizontal plane. The vertical tune variation is due to the beam loss caused by the collimator when moved in</a:t>
            </a:r>
            <a:endParaRPr lang="en-US" sz="1600" dirty="0">
              <a:latin typeface="Calibri" charset="0"/>
            </a:endParaRPr>
          </a:p>
        </p:txBody>
      </p:sp>
      <p:sp>
        <p:nvSpPr>
          <p:cNvPr id="6" name="Slide Number Placeholder 5"/>
          <p:cNvSpPr>
            <a:spLocks noGrp="1"/>
          </p:cNvSpPr>
          <p:nvPr>
            <p:ph type="sldNum" sz="quarter" idx="12"/>
          </p:nvPr>
        </p:nvSpPr>
        <p:spPr/>
        <p:txBody>
          <a:bodyPr/>
          <a:lstStyle/>
          <a:p>
            <a:pPr>
              <a:defRPr/>
            </a:pPr>
            <a:fld id="{BDA7AE73-0A57-7D43-AF5D-91DB8F980396}" type="slidenum">
              <a:rPr lang="en-US"/>
              <a:pPr>
                <a:defRPr/>
              </a:pPr>
              <a:t>49</a:t>
            </a:fld>
            <a:endParaRPr lang="en-US"/>
          </a:p>
        </p:txBody>
      </p:sp>
      <p:pic>
        <p:nvPicPr>
          <p:cNvPr id="13" name="Picture 12"/>
          <p:cNvPicPr>
            <a:picLocks noChangeAspect="1"/>
          </p:cNvPicPr>
          <p:nvPr/>
        </p:nvPicPr>
        <p:blipFill>
          <a:blip r:embed="rId2"/>
          <a:stretch>
            <a:fillRect/>
          </a:stretch>
        </p:blipFill>
        <p:spPr>
          <a:xfrm>
            <a:off x="747125" y="3288744"/>
            <a:ext cx="3687349" cy="2700000"/>
          </a:xfrm>
          <a:prstGeom prst="rect">
            <a:avLst/>
          </a:prstGeom>
        </p:spPr>
      </p:pic>
      <p:pic>
        <p:nvPicPr>
          <p:cNvPr id="14" name="Picture 13"/>
          <p:cNvPicPr>
            <a:picLocks noChangeAspect="1"/>
          </p:cNvPicPr>
          <p:nvPr/>
        </p:nvPicPr>
        <p:blipFill>
          <a:blip r:embed="rId3"/>
          <a:stretch>
            <a:fillRect/>
          </a:stretch>
        </p:blipFill>
        <p:spPr>
          <a:xfrm>
            <a:off x="5035371" y="3288744"/>
            <a:ext cx="3651429" cy="2520000"/>
          </a:xfrm>
          <a:prstGeom prst="rect">
            <a:avLst/>
          </a:prstGeom>
        </p:spPr>
      </p:pic>
      <p:sp>
        <p:nvSpPr>
          <p:cNvPr id="8" name="TextBox 14"/>
          <p:cNvSpPr txBox="1">
            <a:spLocks noChangeArrowheads="1"/>
          </p:cNvSpPr>
          <p:nvPr/>
        </p:nvSpPr>
        <p:spPr bwMode="auto">
          <a:xfrm>
            <a:off x="782373" y="5971176"/>
            <a:ext cx="7912100" cy="307777"/>
          </a:xfrm>
          <a:prstGeom prst="rect">
            <a:avLst/>
          </a:prstGeom>
          <a:noFill/>
          <a:ln w="9525">
            <a:noFill/>
            <a:miter lim="800000"/>
            <a:headEnd/>
            <a:tailEnd/>
          </a:ln>
        </p:spPr>
        <p:txBody>
          <a:bodyPr wrap="square">
            <a:prstTxWarp prst="textNoShape">
              <a:avLst/>
            </a:prstTxWarp>
            <a:spAutoFit/>
          </a:bodyPr>
          <a:lstStyle/>
          <a:p>
            <a:r>
              <a:rPr lang="en-US" sz="1400" dirty="0" smtClean="0">
                <a:latin typeface="Calibri" charset="0"/>
              </a:rPr>
              <a:t>Collimator MD@SPS on the 1 November 2006 (E. </a:t>
            </a:r>
            <a:r>
              <a:rPr lang="en-US" sz="1400" dirty="0" err="1" smtClean="0">
                <a:latin typeface="Calibri" charset="0"/>
              </a:rPr>
              <a:t>Métral</a:t>
            </a:r>
            <a:r>
              <a:rPr lang="en-US" sz="1400" dirty="0" smtClean="0">
                <a:latin typeface="Calibri" charset="0"/>
              </a:rPr>
              <a:t>, S. </a:t>
            </a:r>
            <a:r>
              <a:rPr lang="en-US" sz="1400" dirty="0" err="1" smtClean="0">
                <a:latin typeface="Calibri" charset="0"/>
              </a:rPr>
              <a:t>Redaelli</a:t>
            </a:r>
            <a:r>
              <a:rPr lang="en-US" sz="1400" dirty="0" smtClean="0">
                <a:latin typeface="Calibri" charset="0"/>
              </a:rPr>
              <a:t>, B. </a:t>
            </a:r>
            <a:r>
              <a:rPr lang="en-US" sz="1400" dirty="0" err="1" smtClean="0">
                <a:latin typeface="Calibri" charset="0"/>
              </a:rPr>
              <a:t>Salvant</a:t>
            </a:r>
            <a:r>
              <a:rPr lang="en-US" sz="1400" dirty="0" smtClean="0">
                <a:latin typeface="Calibri" charset="0"/>
              </a:rPr>
              <a:t>, R. </a:t>
            </a:r>
            <a:r>
              <a:rPr lang="en-US" sz="1400" dirty="0" err="1" smtClean="0">
                <a:latin typeface="Calibri" charset="0"/>
              </a:rPr>
              <a:t>Steinhagen</a:t>
            </a:r>
            <a:r>
              <a:rPr lang="en-US" sz="1400" dirty="0" smtClean="0">
                <a:latin typeface="Calibri" charset="0"/>
              </a:rPr>
              <a:t>, etc.)</a:t>
            </a:r>
            <a:endParaRPr lang="en-US" sz="1400" dirty="0">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57200" y="457200"/>
            <a:ext cx="8369300" cy="6308725"/>
          </a:xfrm>
          <a:prstGeom prst="rect">
            <a:avLst/>
          </a:prstGeom>
          <a:noFill/>
          <a:ln w="9525">
            <a:noFill/>
            <a:miter lim="800000"/>
            <a:headEnd/>
            <a:tailEnd/>
          </a:ln>
        </p:spPr>
        <p:txBody>
          <a:bodyPr>
            <a:prstTxWarp prst="textNoShape">
              <a:avLst/>
            </a:prstTxWarp>
            <a:spAutoFit/>
          </a:bodyPr>
          <a:lstStyle/>
          <a:p>
            <a:r>
              <a:rPr lang="en-US" sz="2000">
                <a:latin typeface="Calibri" charset="0"/>
              </a:rPr>
              <a:t>How do we simulate numerically a multi-particle effect on a particle beam ?  (2</a:t>
            </a:r>
            <a:r>
              <a:rPr lang="en-US" sz="2000" baseline="30000">
                <a:latin typeface="Calibri" charset="0"/>
              </a:rPr>
              <a:t>nd</a:t>
            </a:r>
            <a:r>
              <a:rPr lang="en-US" sz="2000">
                <a:latin typeface="Calibri" charset="0"/>
              </a:rPr>
              <a:t> step –</a:t>
            </a:r>
            <a:r>
              <a:rPr lang="en-US" sz="2000" b="1">
                <a:solidFill>
                  <a:srgbClr val="FF0000"/>
                </a:solidFill>
                <a:latin typeface="Calibri" charset="0"/>
              </a:rPr>
              <a:t>the beam dynamics problem</a:t>
            </a:r>
            <a:r>
              <a:rPr lang="en-US" sz="2000">
                <a:latin typeface="Calibri" charset="0"/>
              </a:rPr>
              <a:t>)</a:t>
            </a:r>
          </a:p>
          <a:p>
            <a:endParaRPr lang="en-US">
              <a:latin typeface="Calibri" charset="0"/>
            </a:endParaRPr>
          </a:p>
          <a:p>
            <a:pPr>
              <a:spcAft>
                <a:spcPts val="600"/>
              </a:spcAft>
              <a:buFont typeface="Arial" charset="0"/>
              <a:buChar char="•"/>
            </a:pPr>
            <a:r>
              <a:rPr lang="en-US">
                <a:latin typeface="Calibri" charset="0"/>
              </a:rPr>
              <a:t> </a:t>
            </a:r>
            <a:r>
              <a:rPr lang="en-US" b="1">
                <a:solidFill>
                  <a:srgbClr val="0000FF"/>
                </a:solidFill>
                <a:latin typeface="Calibri" charset="0"/>
              </a:rPr>
              <a:t>Space charge</a:t>
            </a:r>
            <a:r>
              <a:rPr lang="en-US">
                <a:latin typeface="Calibri" charset="0"/>
              </a:rPr>
              <a:t>:</a:t>
            </a:r>
          </a:p>
          <a:p>
            <a:pPr lvl="1">
              <a:spcAft>
                <a:spcPts val="600"/>
              </a:spcAft>
              <a:buFont typeface="Wingdings" charset="2"/>
              <a:buChar char="ü"/>
            </a:pPr>
            <a:r>
              <a:rPr lang="en-US" sz="1700">
                <a:latin typeface="Calibri" charset="0"/>
              </a:rPr>
              <a:t> the additional space charge force is included in the single particle tracking by localizing it in some selected kick points along the lattice  </a:t>
            </a:r>
          </a:p>
          <a:p>
            <a:pPr>
              <a:spcAft>
                <a:spcPts val="600"/>
              </a:spcAft>
              <a:buFont typeface="Arial" charset="0"/>
              <a:buChar char="•"/>
            </a:pPr>
            <a:r>
              <a:rPr lang="en-US">
                <a:latin typeface="Calibri" charset="0"/>
              </a:rPr>
              <a:t> </a:t>
            </a:r>
            <a:r>
              <a:rPr lang="en-US" b="1">
                <a:solidFill>
                  <a:srgbClr val="0000FF"/>
                </a:solidFill>
                <a:latin typeface="Calibri" charset="0"/>
              </a:rPr>
              <a:t>Impedance</a:t>
            </a:r>
            <a:r>
              <a:rPr lang="en-US">
                <a:latin typeface="Calibri" charset="0"/>
              </a:rPr>
              <a:t>. Once the response of the ring to a pulse excitation is known, it can be used for calculating the corresponding kick on each particle of a bunch</a:t>
            </a:r>
          </a:p>
          <a:p>
            <a:pPr lvl="1">
              <a:spcAft>
                <a:spcPts val="600"/>
              </a:spcAft>
              <a:buFont typeface="Wingdings" charset="2"/>
              <a:buChar char="ü"/>
            </a:pPr>
            <a:r>
              <a:rPr lang="en-US" sz="1700">
                <a:latin typeface="Calibri" charset="0"/>
              </a:rPr>
              <a:t> single bunch effects have to be studied with full 6D bunches subdivided into longitudinal slices and calculating on each particle the effect of the kicks from the wakes of all preceding  slices</a:t>
            </a:r>
          </a:p>
          <a:p>
            <a:pPr lvl="1">
              <a:spcAft>
                <a:spcPts val="600"/>
              </a:spcAft>
              <a:buFont typeface="Wingdings" charset="2"/>
              <a:buChar char="ü"/>
            </a:pPr>
            <a:r>
              <a:rPr lang="en-US" sz="1700">
                <a:latin typeface="Calibri" charset="0"/>
              </a:rPr>
              <a:t> multi bunch effects can be usually modeled with 4D bunches (x-y), which feel the effect of the wakes of all the preceding bunches</a:t>
            </a:r>
          </a:p>
          <a:p>
            <a:pPr>
              <a:spcAft>
                <a:spcPts val="600"/>
              </a:spcAft>
              <a:buFont typeface="Arial" charset="0"/>
              <a:buChar char="•"/>
            </a:pPr>
            <a:r>
              <a:rPr lang="en-US">
                <a:latin typeface="Calibri" charset="0"/>
              </a:rPr>
              <a:t> </a:t>
            </a:r>
            <a:r>
              <a:rPr lang="en-US" b="1">
                <a:solidFill>
                  <a:srgbClr val="0000FF"/>
                </a:solidFill>
                <a:latin typeface="Calibri" charset="0"/>
              </a:rPr>
              <a:t>Two stream</a:t>
            </a:r>
            <a:r>
              <a:rPr lang="en-US">
                <a:latin typeface="Calibri" charset="0"/>
              </a:rPr>
              <a:t>:</a:t>
            </a:r>
          </a:p>
          <a:p>
            <a:pPr lvl="1">
              <a:spcAft>
                <a:spcPts val="600"/>
              </a:spcAft>
              <a:buFont typeface="Wingdings" charset="2"/>
              <a:buChar char="ü"/>
            </a:pPr>
            <a:r>
              <a:rPr lang="en-US" sz="1700">
                <a:latin typeface="Calibri" charset="0"/>
              </a:rPr>
              <a:t> electron cloud: beam particles are tracked through the accelerator and interact electromagnetically with an electron cloud lumped at some selected locations (single bunch)</a:t>
            </a:r>
          </a:p>
          <a:p>
            <a:pPr lvl="1">
              <a:spcAft>
                <a:spcPts val="600"/>
              </a:spcAft>
              <a:buFont typeface="Wingdings" charset="2"/>
              <a:buChar char="ü"/>
            </a:pPr>
            <a:r>
              <a:rPr lang="en-US" sz="1700">
                <a:latin typeface="Calibri" charset="0"/>
              </a:rPr>
              <a:t> ions: usually the ions are generated and tracked together with the beam particles (multi bunch)     </a:t>
            </a:r>
          </a:p>
          <a:p>
            <a:pPr>
              <a:spcAft>
                <a:spcPts val="600"/>
              </a:spcAft>
            </a:pPr>
            <a:endParaRPr lang="en-US">
              <a:latin typeface="Calibri" charset="0"/>
            </a:endParaRPr>
          </a:p>
        </p:txBody>
      </p:sp>
      <p:sp>
        <p:nvSpPr>
          <p:cNvPr id="5" name="Slide Number Placeholder 5"/>
          <p:cNvSpPr>
            <a:spLocks noGrp="1"/>
          </p:cNvSpPr>
          <p:nvPr>
            <p:ph type="sldNum" sz="quarter" idx="12"/>
          </p:nvPr>
        </p:nvSpPr>
        <p:spPr/>
        <p:txBody>
          <a:bodyPr/>
          <a:lstStyle/>
          <a:p>
            <a:pPr>
              <a:defRPr/>
            </a:pPr>
            <a:fld id="{E8140F91-7E2B-5244-886C-A9EFD2249CF2}"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00" name="Slide Number Placeholder 3"/>
          <p:cNvSpPr>
            <a:spLocks noGrp="1"/>
          </p:cNvSpPr>
          <p:nvPr>
            <p:ph type="sldNum" sz="quarter" idx="12"/>
          </p:nvPr>
        </p:nvSpPr>
        <p:spPr>
          <a:noFill/>
        </p:spPr>
        <p:txBody>
          <a:bodyPr/>
          <a:lstStyle/>
          <a:p>
            <a:fld id="{5A548394-B87F-E84E-9E4C-F9827641E7A0}" type="slidenum">
              <a:rPr lang="de-DE" smtClean="0">
                <a:latin typeface="Times" pitchFamily="-65" charset="0"/>
              </a:rPr>
              <a:pPr/>
              <a:t>50</a:t>
            </a:fld>
            <a:endParaRPr lang="de-DE" dirty="0" smtClean="0">
              <a:latin typeface="Times" pitchFamily="-65" charset="0"/>
            </a:endParaRPr>
          </a:p>
        </p:txBody>
      </p:sp>
      <p:pic>
        <p:nvPicPr>
          <p:cNvPr id="55301" name="Picture 4" descr="shift_rw.pdf                                                   00274BB8Macintosh HD                   BC25E8C6:"/>
          <p:cNvPicPr>
            <a:picLocks noChangeAspect="1" noChangeArrowheads="1"/>
          </p:cNvPicPr>
          <p:nvPr/>
        </p:nvPicPr>
        <p:blipFill>
          <a:blip r:embed="rId2"/>
          <a:srcRect l="5455" t="7048" r="3636" b="7048"/>
          <a:stretch>
            <a:fillRect/>
          </a:stretch>
        </p:blipFill>
        <p:spPr bwMode="auto">
          <a:xfrm>
            <a:off x="609600" y="1447800"/>
            <a:ext cx="3521075" cy="2376488"/>
          </a:xfrm>
          <a:prstGeom prst="rect">
            <a:avLst/>
          </a:prstGeom>
          <a:noFill/>
          <a:ln w="9525">
            <a:noFill/>
            <a:miter lim="800000"/>
            <a:headEnd/>
            <a:tailEnd/>
          </a:ln>
        </p:spPr>
      </p:pic>
      <p:pic>
        <p:nvPicPr>
          <p:cNvPr id="55302" name="Picture 5" descr="shift_ib.pdf                                                   00274BB8Macintosh HD                   BC25E8C6:"/>
          <p:cNvPicPr>
            <a:picLocks noChangeAspect="1" noChangeArrowheads="1"/>
          </p:cNvPicPr>
          <p:nvPr/>
        </p:nvPicPr>
        <p:blipFill>
          <a:blip r:embed="rId3"/>
          <a:srcRect l="5455" t="7048" r="3636" b="7048"/>
          <a:stretch>
            <a:fillRect/>
          </a:stretch>
        </p:blipFill>
        <p:spPr bwMode="auto">
          <a:xfrm>
            <a:off x="4495800" y="1447800"/>
            <a:ext cx="3519488" cy="2376488"/>
          </a:xfrm>
          <a:prstGeom prst="rect">
            <a:avLst/>
          </a:prstGeom>
          <a:noFill/>
          <a:ln w="9525">
            <a:noFill/>
            <a:miter lim="800000"/>
            <a:headEnd/>
            <a:tailEnd/>
          </a:ln>
        </p:spPr>
      </p:pic>
      <p:pic>
        <p:nvPicPr>
          <p:cNvPr id="55303" name="Picture 6" descr="&#10;shift_cut.pdf                                                  00274BB8Macintosh HD                   BC25E8C6:"/>
          <p:cNvPicPr>
            <a:picLocks noChangeAspect="1" noChangeArrowheads="1"/>
          </p:cNvPicPr>
          <p:nvPr/>
        </p:nvPicPr>
        <p:blipFill>
          <a:blip r:embed="rId4"/>
          <a:srcRect l="5455" t="7048" r="3636" b="7048"/>
          <a:stretch>
            <a:fillRect/>
          </a:stretch>
        </p:blipFill>
        <p:spPr bwMode="auto">
          <a:xfrm>
            <a:off x="609600" y="3810000"/>
            <a:ext cx="3519488" cy="2376488"/>
          </a:xfrm>
          <a:prstGeom prst="rect">
            <a:avLst/>
          </a:prstGeom>
          <a:noFill/>
          <a:ln w="9525">
            <a:noFill/>
            <a:miter lim="800000"/>
            <a:headEnd/>
            <a:tailEnd/>
          </a:ln>
        </p:spPr>
      </p:pic>
      <p:pic>
        <p:nvPicPr>
          <p:cNvPr id="55304" name="Picture 7" descr="shift_nonlin.pdf                                               00274BB8Macintosh HD                   BC25E8C6:"/>
          <p:cNvPicPr>
            <a:picLocks noChangeAspect="1" noChangeArrowheads="1"/>
          </p:cNvPicPr>
          <p:nvPr/>
        </p:nvPicPr>
        <p:blipFill>
          <a:blip r:embed="rId5"/>
          <a:srcRect l="5455" t="7048" r="3636" b="7048"/>
          <a:stretch>
            <a:fillRect/>
          </a:stretch>
        </p:blipFill>
        <p:spPr bwMode="auto">
          <a:xfrm>
            <a:off x="4495800" y="3810000"/>
            <a:ext cx="3519488" cy="2376488"/>
          </a:xfrm>
          <a:prstGeom prst="rect">
            <a:avLst/>
          </a:prstGeom>
          <a:noFill/>
          <a:ln w="9525">
            <a:noFill/>
            <a:miter lim="800000"/>
            <a:headEnd/>
            <a:tailEnd/>
          </a:ln>
        </p:spPr>
      </p:pic>
      <p:sp>
        <p:nvSpPr>
          <p:cNvPr id="55305" name="Text Box 8"/>
          <p:cNvSpPr txBox="1">
            <a:spLocks noChangeArrowheads="1"/>
          </p:cNvSpPr>
          <p:nvPr/>
        </p:nvSpPr>
        <p:spPr bwMode="auto">
          <a:xfrm>
            <a:off x="685800" y="1600200"/>
            <a:ext cx="1646238" cy="274638"/>
          </a:xfrm>
          <a:prstGeom prst="rect">
            <a:avLst/>
          </a:prstGeom>
          <a:noFill/>
          <a:ln w="9525">
            <a:noFill/>
            <a:miter lim="800000"/>
            <a:headEnd/>
            <a:tailEnd/>
          </a:ln>
        </p:spPr>
        <p:txBody>
          <a:bodyPr wrap="none">
            <a:prstTxWarp prst="textNoShape">
              <a:avLst/>
            </a:prstTxWarp>
            <a:spAutoFit/>
          </a:bodyPr>
          <a:lstStyle/>
          <a:p>
            <a:r>
              <a:rPr lang="de-DE" sz="1200">
                <a:latin typeface="Helvetica Neue Black Condensed" pitchFamily="-65" charset="0"/>
              </a:rPr>
              <a:t>Classical resistive wall</a:t>
            </a:r>
          </a:p>
        </p:txBody>
      </p:sp>
      <p:sp>
        <p:nvSpPr>
          <p:cNvPr id="55306" name="Text Box 9"/>
          <p:cNvSpPr txBox="1">
            <a:spLocks noChangeArrowheads="1"/>
          </p:cNvSpPr>
          <p:nvPr/>
        </p:nvSpPr>
        <p:spPr bwMode="auto">
          <a:xfrm>
            <a:off x="6781800" y="2819400"/>
            <a:ext cx="1524000" cy="457200"/>
          </a:xfrm>
          <a:prstGeom prst="rect">
            <a:avLst/>
          </a:prstGeom>
          <a:noFill/>
          <a:ln w="9525">
            <a:noFill/>
            <a:miter lim="800000"/>
            <a:headEnd/>
            <a:tailEnd/>
          </a:ln>
        </p:spPr>
        <p:txBody>
          <a:bodyPr>
            <a:prstTxWarp prst="textNoShape">
              <a:avLst/>
            </a:prstTxWarp>
            <a:spAutoFit/>
          </a:bodyPr>
          <a:lstStyle/>
          <a:p>
            <a:r>
              <a:rPr lang="de-DE" sz="1200">
                <a:latin typeface="Helvetica Neue Black Condensed" pitchFamily="-65" charset="0"/>
              </a:rPr>
              <a:t>Resistive wall with inductive by-pass</a:t>
            </a:r>
          </a:p>
        </p:txBody>
      </p:sp>
      <p:sp>
        <p:nvSpPr>
          <p:cNvPr id="55307" name="Text Box 10"/>
          <p:cNvSpPr txBox="1">
            <a:spLocks noChangeArrowheads="1"/>
          </p:cNvSpPr>
          <p:nvPr/>
        </p:nvSpPr>
        <p:spPr bwMode="auto">
          <a:xfrm>
            <a:off x="762000" y="3962400"/>
            <a:ext cx="1524000" cy="457200"/>
          </a:xfrm>
          <a:prstGeom prst="rect">
            <a:avLst/>
          </a:prstGeom>
          <a:noFill/>
          <a:ln w="9525">
            <a:noFill/>
            <a:miter lim="800000"/>
            <a:headEnd/>
            <a:tailEnd/>
          </a:ln>
        </p:spPr>
        <p:txBody>
          <a:bodyPr>
            <a:prstTxWarp prst="textNoShape">
              <a:avLst/>
            </a:prstTxWarp>
            <a:spAutoFit/>
          </a:bodyPr>
          <a:lstStyle/>
          <a:p>
            <a:r>
              <a:rPr lang="de-DE" sz="1200">
                <a:latin typeface="Helvetica Neue Black Condensed" pitchFamily="-65" charset="0"/>
              </a:rPr>
              <a:t>Inductive by-pass with distribution cut</a:t>
            </a:r>
          </a:p>
        </p:txBody>
      </p:sp>
      <p:sp>
        <p:nvSpPr>
          <p:cNvPr id="55308" name="Text Box 11"/>
          <p:cNvSpPr txBox="1">
            <a:spLocks noChangeArrowheads="1"/>
          </p:cNvSpPr>
          <p:nvPr/>
        </p:nvSpPr>
        <p:spPr bwMode="auto">
          <a:xfrm>
            <a:off x="4648200" y="3962400"/>
            <a:ext cx="1676400" cy="457200"/>
          </a:xfrm>
          <a:prstGeom prst="rect">
            <a:avLst/>
          </a:prstGeom>
          <a:noFill/>
          <a:ln w="9525">
            <a:noFill/>
            <a:miter lim="800000"/>
            <a:headEnd/>
            <a:tailEnd/>
          </a:ln>
        </p:spPr>
        <p:txBody>
          <a:bodyPr>
            <a:prstTxWarp prst="textNoShape">
              <a:avLst/>
            </a:prstTxWarp>
            <a:spAutoFit/>
          </a:bodyPr>
          <a:lstStyle/>
          <a:p>
            <a:r>
              <a:rPr lang="de-DE" sz="1200">
                <a:latin typeface="Helvetica Neue Black Condensed" pitchFamily="-65" charset="0"/>
              </a:rPr>
              <a:t>Distribution cut with nonlinear wake terms</a:t>
            </a:r>
          </a:p>
        </p:txBody>
      </p:sp>
      <p:sp>
        <p:nvSpPr>
          <p:cNvPr id="55309" name="Text Box 12"/>
          <p:cNvSpPr txBox="1">
            <a:spLocks noChangeArrowheads="1"/>
          </p:cNvSpPr>
          <p:nvPr/>
        </p:nvSpPr>
        <p:spPr bwMode="auto">
          <a:xfrm>
            <a:off x="1524000" y="866745"/>
            <a:ext cx="6248400" cy="400110"/>
          </a:xfrm>
          <a:prstGeom prst="rect">
            <a:avLst/>
          </a:prstGeom>
          <a:noFill/>
          <a:ln w="9525">
            <a:noFill/>
            <a:miter lim="800000"/>
            <a:headEnd/>
            <a:tailEnd/>
          </a:ln>
        </p:spPr>
        <p:txBody>
          <a:bodyPr>
            <a:prstTxWarp prst="textNoShape">
              <a:avLst/>
            </a:prstTxWarp>
            <a:spAutoFit/>
          </a:bodyPr>
          <a:lstStyle/>
          <a:p>
            <a:pPr algn="ctr">
              <a:spcBef>
                <a:spcPct val="50000"/>
              </a:spcBef>
            </a:pPr>
            <a:r>
              <a:rPr lang="de-DE" sz="2000" b="1" dirty="0" err="1" smtClean="0">
                <a:latin typeface="New York" charset="0"/>
              </a:rPr>
              <a:t>Simulations</a:t>
            </a:r>
            <a:r>
              <a:rPr lang="de-DE" sz="2000" b="1" dirty="0" smtClean="0">
                <a:latin typeface="New York" charset="0"/>
              </a:rPr>
              <a:t> of </a:t>
            </a:r>
            <a:r>
              <a:rPr lang="de-DE" sz="2000" b="1" dirty="0" err="1" smtClean="0">
                <a:latin typeface="New York" charset="0"/>
              </a:rPr>
              <a:t>the</a:t>
            </a:r>
            <a:r>
              <a:rPr lang="de-DE" sz="2000" b="1" dirty="0" smtClean="0">
                <a:latin typeface="New York" charset="0"/>
              </a:rPr>
              <a:t> </a:t>
            </a:r>
            <a:r>
              <a:rPr lang="de-DE" sz="2000" b="1" dirty="0" err="1" smtClean="0">
                <a:latin typeface="New York" charset="0"/>
              </a:rPr>
              <a:t>collimator</a:t>
            </a:r>
            <a:r>
              <a:rPr lang="de-DE" sz="2000" b="1" dirty="0" smtClean="0">
                <a:latin typeface="New York" charset="0"/>
              </a:rPr>
              <a:t> </a:t>
            </a:r>
            <a:r>
              <a:rPr lang="de-DE" sz="2000" b="1" dirty="0" err="1" smtClean="0">
                <a:latin typeface="New York" charset="0"/>
              </a:rPr>
              <a:t>with</a:t>
            </a:r>
            <a:r>
              <a:rPr lang="de-DE" sz="2000" b="1" dirty="0" smtClean="0">
                <a:latin typeface="New York" charset="0"/>
              </a:rPr>
              <a:t> HEADTAIL</a:t>
            </a:r>
            <a:endParaRPr lang="de-DE" sz="2000" b="1" dirty="0">
              <a:latin typeface="New York"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Slide Number Placeholder 3"/>
          <p:cNvSpPr>
            <a:spLocks noGrp="1"/>
          </p:cNvSpPr>
          <p:nvPr>
            <p:ph type="sldNum" sz="quarter" idx="12"/>
          </p:nvPr>
        </p:nvSpPr>
        <p:spPr>
          <a:noFill/>
        </p:spPr>
        <p:txBody>
          <a:bodyPr/>
          <a:lstStyle/>
          <a:p>
            <a:fld id="{B23BE0D3-BFF2-9544-AE62-5AE348758B14}" type="slidenum">
              <a:rPr lang="de-DE" smtClean="0">
                <a:latin typeface="Times" pitchFamily="-65" charset="0"/>
              </a:rPr>
              <a:pPr/>
              <a:t>51</a:t>
            </a:fld>
            <a:endParaRPr lang="de-DE" dirty="0" smtClean="0">
              <a:latin typeface="Times" pitchFamily="-65" charset="0"/>
            </a:endParaRPr>
          </a:p>
        </p:txBody>
      </p:sp>
      <p:pic>
        <p:nvPicPr>
          <p:cNvPr id="56325" name="Picture 7"/>
          <p:cNvPicPr>
            <a:picLocks noChangeAspect="1" noChangeArrowheads="1"/>
          </p:cNvPicPr>
          <p:nvPr/>
        </p:nvPicPr>
        <p:blipFill>
          <a:blip r:embed="rId2"/>
          <a:srcRect r="5748"/>
          <a:stretch>
            <a:fillRect/>
          </a:stretch>
        </p:blipFill>
        <p:spPr bwMode="auto">
          <a:xfrm>
            <a:off x="4038600" y="1905000"/>
            <a:ext cx="4786313" cy="2741613"/>
          </a:xfrm>
          <a:prstGeom prst="rect">
            <a:avLst/>
          </a:prstGeom>
          <a:noFill/>
          <a:ln w="9525">
            <a:noFill/>
            <a:miter lim="800000"/>
            <a:headEnd/>
            <a:tailEnd/>
          </a:ln>
        </p:spPr>
      </p:pic>
      <p:sp>
        <p:nvSpPr>
          <p:cNvPr id="56326" name="Text Box 9"/>
          <p:cNvSpPr txBox="1">
            <a:spLocks noChangeArrowheads="1"/>
          </p:cNvSpPr>
          <p:nvPr/>
        </p:nvSpPr>
        <p:spPr bwMode="auto">
          <a:xfrm>
            <a:off x="685800" y="5257800"/>
            <a:ext cx="79248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56327" name="Text Box 10"/>
          <p:cNvSpPr txBox="1">
            <a:spLocks noChangeArrowheads="1"/>
          </p:cNvSpPr>
          <p:nvPr/>
        </p:nvSpPr>
        <p:spPr bwMode="auto">
          <a:xfrm>
            <a:off x="990600" y="5029200"/>
            <a:ext cx="7162800" cy="1127125"/>
          </a:xfrm>
          <a:prstGeom prst="rect">
            <a:avLst/>
          </a:prstGeom>
          <a:noFill/>
          <a:ln w="9525">
            <a:noFill/>
            <a:miter lim="800000"/>
            <a:headEnd/>
            <a:tailEnd/>
          </a:ln>
        </p:spPr>
        <p:txBody>
          <a:bodyPr>
            <a:prstTxWarp prst="textNoShape">
              <a:avLst/>
            </a:prstTxWarp>
            <a:spAutoFit/>
          </a:bodyPr>
          <a:lstStyle/>
          <a:p>
            <a:pPr>
              <a:spcBef>
                <a:spcPct val="50000"/>
              </a:spcBef>
            </a:pPr>
            <a:r>
              <a:rPr lang="de-DE" sz="1700"/>
              <a:t>Comparing the tune shifts extrapolated from </a:t>
            </a:r>
            <a:r>
              <a:rPr lang="de-DE" sz="1700" b="1"/>
              <a:t>HEADTAIL simulations</a:t>
            </a:r>
            <a:r>
              <a:rPr lang="de-DE" sz="1700"/>
              <a:t> (left plot) with the experimental ones (right plot, </a:t>
            </a:r>
            <a:r>
              <a:rPr lang="de-DE" sz="1700" b="1">
                <a:solidFill>
                  <a:srgbClr val="FF3538"/>
                </a:solidFill>
              </a:rPr>
              <a:t>red </a:t>
            </a:r>
            <a:r>
              <a:rPr lang="de-DE" sz="1700"/>
              <a:t>points) and those from analytical theory (right plot, </a:t>
            </a:r>
            <a:r>
              <a:rPr lang="de-DE" sz="1700" b="1">
                <a:solidFill>
                  <a:srgbClr val="42FF5C"/>
                </a:solidFill>
              </a:rPr>
              <a:t>green</a:t>
            </a:r>
            <a:r>
              <a:rPr lang="de-DE" sz="1700"/>
              <a:t>, </a:t>
            </a:r>
            <a:r>
              <a:rPr lang="de-DE" sz="1700" b="1">
                <a:solidFill>
                  <a:srgbClr val="FF2BF3"/>
                </a:solidFill>
              </a:rPr>
              <a:t>magenta</a:t>
            </a:r>
            <a:r>
              <a:rPr lang="de-DE" sz="1700"/>
              <a:t>, </a:t>
            </a:r>
            <a:r>
              <a:rPr lang="de-DE" sz="1700" b="1">
                <a:solidFill>
                  <a:srgbClr val="3140FF"/>
                </a:solidFill>
              </a:rPr>
              <a:t>blue</a:t>
            </a:r>
            <a:r>
              <a:rPr lang="de-DE" sz="1700"/>
              <a:t> points), the agreement is excellent.</a:t>
            </a:r>
          </a:p>
        </p:txBody>
      </p:sp>
      <p:pic>
        <p:nvPicPr>
          <p:cNvPr id="56328" name="Picture 11" descr="&#10;DeltaQ.pdf                                                     000FE860Macintosh HD                   BC25E8C6:"/>
          <p:cNvPicPr>
            <a:picLocks noChangeAspect="1" noChangeArrowheads="1"/>
          </p:cNvPicPr>
          <p:nvPr/>
        </p:nvPicPr>
        <p:blipFill>
          <a:blip r:embed="rId3"/>
          <a:srcRect l="5455" t="7048" r="5455" b="7048"/>
          <a:stretch>
            <a:fillRect/>
          </a:stretch>
        </p:blipFill>
        <p:spPr bwMode="auto">
          <a:xfrm>
            <a:off x="304800" y="2057400"/>
            <a:ext cx="3673475" cy="2741613"/>
          </a:xfrm>
          <a:prstGeom prst="rect">
            <a:avLst/>
          </a:prstGeom>
          <a:noFill/>
          <a:ln w="9525">
            <a:noFill/>
            <a:miter lim="800000"/>
            <a:headEnd/>
            <a:tailEnd/>
          </a:ln>
        </p:spPr>
      </p:pic>
      <p:sp>
        <p:nvSpPr>
          <p:cNvPr id="10" name="Text Box 12"/>
          <p:cNvSpPr txBox="1">
            <a:spLocks noChangeArrowheads="1"/>
          </p:cNvSpPr>
          <p:nvPr/>
        </p:nvSpPr>
        <p:spPr bwMode="auto">
          <a:xfrm>
            <a:off x="1524000" y="1266855"/>
            <a:ext cx="6248400" cy="400110"/>
          </a:xfrm>
          <a:prstGeom prst="rect">
            <a:avLst/>
          </a:prstGeom>
          <a:noFill/>
          <a:ln w="9525">
            <a:noFill/>
            <a:miter lim="800000"/>
            <a:headEnd/>
            <a:tailEnd/>
          </a:ln>
        </p:spPr>
        <p:txBody>
          <a:bodyPr>
            <a:prstTxWarp prst="textNoShape">
              <a:avLst/>
            </a:prstTxWarp>
            <a:spAutoFit/>
          </a:bodyPr>
          <a:lstStyle/>
          <a:p>
            <a:pPr algn="ctr">
              <a:spcBef>
                <a:spcPct val="50000"/>
              </a:spcBef>
            </a:pPr>
            <a:r>
              <a:rPr lang="de-DE" sz="2000" b="1" dirty="0" err="1" smtClean="0">
                <a:latin typeface="New York" charset="0"/>
              </a:rPr>
              <a:t>Simulations</a:t>
            </a:r>
            <a:r>
              <a:rPr lang="de-DE" sz="2000" b="1" dirty="0" smtClean="0">
                <a:latin typeface="New York" charset="0"/>
              </a:rPr>
              <a:t> of </a:t>
            </a:r>
            <a:r>
              <a:rPr lang="de-DE" sz="2000" b="1" dirty="0" err="1" smtClean="0">
                <a:latin typeface="New York" charset="0"/>
              </a:rPr>
              <a:t>the</a:t>
            </a:r>
            <a:r>
              <a:rPr lang="de-DE" sz="2000" b="1" dirty="0" smtClean="0">
                <a:latin typeface="New York" charset="0"/>
              </a:rPr>
              <a:t> </a:t>
            </a:r>
            <a:r>
              <a:rPr lang="de-DE" sz="2000" b="1" dirty="0" err="1" smtClean="0">
                <a:latin typeface="New York" charset="0"/>
              </a:rPr>
              <a:t>collimator</a:t>
            </a:r>
            <a:r>
              <a:rPr lang="de-DE" sz="2000" b="1" dirty="0" smtClean="0">
                <a:latin typeface="New York" charset="0"/>
              </a:rPr>
              <a:t> </a:t>
            </a:r>
            <a:r>
              <a:rPr lang="de-DE" sz="2000" b="1" dirty="0" err="1" smtClean="0">
                <a:latin typeface="New York" charset="0"/>
              </a:rPr>
              <a:t>with</a:t>
            </a:r>
            <a:r>
              <a:rPr lang="de-DE" sz="2000" b="1" dirty="0" smtClean="0">
                <a:latin typeface="New York" charset="0"/>
              </a:rPr>
              <a:t> HEADTAIL</a:t>
            </a:r>
            <a:endParaRPr lang="de-DE" sz="2000" b="1" dirty="0">
              <a:latin typeface="New York"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457200" y="457200"/>
            <a:ext cx="8369300" cy="2416175"/>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measurements: </a:t>
            </a:r>
            <a:r>
              <a:rPr lang="en-US" sz="2000" b="1">
                <a:solidFill>
                  <a:srgbClr val="FF0000"/>
                </a:solidFill>
                <a:latin typeface="Calibri" charset="0"/>
              </a:rPr>
              <a:t>Tune shift (longitudinal)</a:t>
            </a:r>
          </a:p>
          <a:p>
            <a:endParaRPr lang="en-US">
              <a:latin typeface="Calibri" charset="0"/>
            </a:endParaRPr>
          </a:p>
          <a:p>
            <a:pPr>
              <a:spcAft>
                <a:spcPts val="600"/>
              </a:spcAft>
              <a:buFont typeface="Arial" charset="0"/>
              <a:buChar char="•"/>
            </a:pPr>
            <a:r>
              <a:rPr lang="en-US">
                <a:latin typeface="Calibri" charset="0"/>
              </a:rPr>
              <a:t> </a:t>
            </a:r>
            <a:r>
              <a:rPr lang="en-US" sz="1600">
                <a:latin typeface="Calibri" charset="0"/>
              </a:rPr>
              <a:t>Measurements of synchrotron tune shift as function of intensity can be also done in the longitudinal plane in order to estimate the longitudinal impedance</a:t>
            </a:r>
          </a:p>
          <a:p>
            <a:pPr lvl="1">
              <a:spcAft>
                <a:spcPts val="600"/>
              </a:spcAft>
              <a:buFont typeface="Lucida Grande" charset="0"/>
              <a:buChar char="⇒"/>
            </a:pPr>
            <a:r>
              <a:rPr lang="en-US" sz="1600">
                <a:latin typeface="Calibri" charset="0"/>
              </a:rPr>
              <a:t> The shift appears in the quadrupole mode, therefore the technique uses e.g. the synchrotron oscillations of a bunch injected with a mismatch </a:t>
            </a:r>
          </a:p>
          <a:p>
            <a:pPr lvl="1">
              <a:spcAft>
                <a:spcPts val="600"/>
              </a:spcAft>
              <a:buFont typeface="Lucida Grande" charset="0"/>
              <a:buChar char="⇒"/>
            </a:pPr>
            <a:r>
              <a:rPr lang="en-US" sz="1600">
                <a:latin typeface="Calibri" charset="0"/>
              </a:rPr>
              <a:t> Q</a:t>
            </a:r>
            <a:r>
              <a:rPr lang="en-US" sz="1600" baseline="-25000">
                <a:latin typeface="Calibri" charset="0"/>
              </a:rPr>
              <a:t>s</a:t>
            </a:r>
            <a:r>
              <a:rPr lang="en-US" sz="1600">
                <a:latin typeface="Calibri" charset="0"/>
              </a:rPr>
              <a:t> can be extrapolated from bunch length or peak amplitude measurements</a:t>
            </a:r>
          </a:p>
          <a:p>
            <a:pPr lvl="1">
              <a:spcAft>
                <a:spcPts val="600"/>
              </a:spcAft>
              <a:buFont typeface="Lucida Grande" charset="0"/>
              <a:buChar char="⇒"/>
            </a:pPr>
            <a:r>
              <a:rPr lang="en-US" sz="1600">
                <a:latin typeface="Calibri" charset="0"/>
              </a:rPr>
              <a:t> Example: SPS measurements by E. Shaposhnikova, T. Bohl, J. Tuckmantel </a:t>
            </a:r>
          </a:p>
        </p:txBody>
      </p:sp>
      <p:sp>
        <p:nvSpPr>
          <p:cNvPr id="6" name="Slide Number Placeholder 5"/>
          <p:cNvSpPr>
            <a:spLocks noGrp="1"/>
          </p:cNvSpPr>
          <p:nvPr>
            <p:ph type="sldNum" sz="quarter" idx="12"/>
          </p:nvPr>
        </p:nvSpPr>
        <p:spPr/>
        <p:txBody>
          <a:bodyPr/>
          <a:lstStyle/>
          <a:p>
            <a:pPr>
              <a:defRPr/>
            </a:pPr>
            <a:fld id="{71A6338B-A034-B743-B95F-0ABBE7C38EEF}" type="slidenum">
              <a:rPr lang="en-US"/>
              <a:pPr>
                <a:defRPr/>
              </a:pPr>
              <a:t>52</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9159" name="Picture 12"/>
          <p:cNvPicPr>
            <a:picLocks noChangeAspect="1"/>
          </p:cNvPicPr>
          <p:nvPr/>
        </p:nvPicPr>
        <p:blipFill>
          <a:blip r:embed="rId2"/>
          <a:srcRect/>
          <a:stretch>
            <a:fillRect/>
          </a:stretch>
        </p:blipFill>
        <p:spPr bwMode="auto">
          <a:xfrm>
            <a:off x="828675" y="2959100"/>
            <a:ext cx="4241800" cy="2520950"/>
          </a:xfrm>
          <a:prstGeom prst="rect">
            <a:avLst/>
          </a:prstGeom>
          <a:noFill/>
          <a:ln w="9525">
            <a:noFill/>
            <a:miter lim="800000"/>
            <a:headEnd/>
            <a:tailEnd/>
          </a:ln>
        </p:spPr>
      </p:pic>
      <p:pic>
        <p:nvPicPr>
          <p:cNvPr id="49160" name="Picture 13"/>
          <p:cNvPicPr>
            <a:picLocks noChangeAspect="1"/>
          </p:cNvPicPr>
          <p:nvPr/>
        </p:nvPicPr>
        <p:blipFill>
          <a:blip r:embed="rId3"/>
          <a:srcRect/>
          <a:stretch>
            <a:fillRect/>
          </a:stretch>
        </p:blipFill>
        <p:spPr bwMode="auto">
          <a:xfrm>
            <a:off x="5019675" y="2828925"/>
            <a:ext cx="3482975" cy="3600450"/>
          </a:xfrm>
          <a:prstGeom prst="rect">
            <a:avLst/>
          </a:prstGeom>
          <a:noFill/>
          <a:ln w="9525">
            <a:noFill/>
            <a:miter lim="800000"/>
            <a:headEnd/>
            <a:tailEnd/>
          </a:ln>
        </p:spPr>
      </p:pic>
      <p:sp>
        <p:nvSpPr>
          <p:cNvPr id="49161" name="TextBox 14"/>
          <p:cNvSpPr txBox="1">
            <a:spLocks noChangeArrowheads="1"/>
          </p:cNvSpPr>
          <p:nvPr/>
        </p:nvSpPr>
        <p:spPr bwMode="auto">
          <a:xfrm>
            <a:off x="2133600" y="5573713"/>
            <a:ext cx="1339850"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Z</a:t>
            </a:r>
            <a:r>
              <a:rPr lang="en-US" baseline="-25000">
                <a:latin typeface="Calibri" charset="0"/>
              </a:rPr>
              <a:t>IIeff</a:t>
            </a:r>
            <a:r>
              <a:rPr lang="en-US">
                <a:latin typeface="Calibri" charset="0"/>
              </a:rPr>
              <a:t> /n ≈ 5 Ω</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20" name="Slide Number Placeholder 3"/>
          <p:cNvSpPr>
            <a:spLocks noGrp="1"/>
          </p:cNvSpPr>
          <p:nvPr>
            <p:ph type="sldNum" sz="quarter" idx="12"/>
          </p:nvPr>
        </p:nvSpPr>
        <p:spPr>
          <a:noFill/>
        </p:spPr>
        <p:txBody>
          <a:bodyPr/>
          <a:lstStyle/>
          <a:p>
            <a:fld id="{26D611A1-CA02-5740-A715-2605418889D9}" type="slidenum">
              <a:rPr lang="de-DE" smtClean="0">
                <a:latin typeface="Times" pitchFamily="-65" charset="0"/>
              </a:rPr>
              <a:pPr/>
              <a:t>53</a:t>
            </a:fld>
            <a:endParaRPr lang="de-DE" dirty="0" smtClean="0">
              <a:latin typeface="Times" pitchFamily="-65" charset="0"/>
            </a:endParaRPr>
          </a:p>
        </p:txBody>
      </p:sp>
      <p:pic>
        <p:nvPicPr>
          <p:cNvPr id="60422" name="Picture 8" descr="LMCimQ2"/>
          <p:cNvPicPr>
            <a:picLocks noChangeAspect="1" noChangeArrowheads="1"/>
          </p:cNvPicPr>
          <p:nvPr/>
        </p:nvPicPr>
        <mc:AlternateContent>
          <mc:Choice xmlns:ma="http://schemas.microsoft.com/office/mac/drawingml/2008/main" Requires="ma">
            <p:blipFill>
              <a:blip r:embed="rId2">
                <a:lum bright="-22000" contrast="6000"/>
              </a:blip>
              <a:srcRect/>
              <a:stretch>
                <a:fillRect/>
              </a:stretch>
            </p:blipFill>
          </mc:Choice>
          <mc:Fallback>
            <p:blipFill>
              <a:blip r:embed="rId3">
                <a:lum bright="-22000" contrast="6000"/>
              </a:blip>
              <a:srcRect/>
              <a:stretch>
                <a:fillRect/>
              </a:stretch>
            </p:blipFill>
          </mc:Fallback>
        </mc:AlternateContent>
        <p:spPr bwMode="auto">
          <a:xfrm>
            <a:off x="4116388" y="3289301"/>
            <a:ext cx="4860925" cy="2816225"/>
          </a:xfrm>
          <a:prstGeom prst="rect">
            <a:avLst/>
          </a:prstGeom>
          <a:noFill/>
          <a:ln w="9525">
            <a:noFill/>
            <a:miter lim="800000"/>
            <a:headEnd/>
            <a:tailEnd/>
          </a:ln>
        </p:spPr>
      </p:pic>
      <p:sp>
        <p:nvSpPr>
          <p:cNvPr id="60423" name="Line 9"/>
          <p:cNvSpPr>
            <a:spLocks noChangeShapeType="1"/>
          </p:cNvSpPr>
          <p:nvPr/>
        </p:nvSpPr>
        <p:spPr bwMode="auto">
          <a:xfrm>
            <a:off x="7467600" y="2424113"/>
            <a:ext cx="0" cy="3600450"/>
          </a:xfrm>
          <a:prstGeom prst="line">
            <a:avLst/>
          </a:prstGeom>
          <a:noFill/>
          <a:ln w="38100">
            <a:solidFill>
              <a:srgbClr val="FF0000"/>
            </a:solidFill>
            <a:prstDash val="dash"/>
            <a:round/>
            <a:headEnd/>
            <a:tailEnd/>
          </a:ln>
        </p:spPr>
        <p:txBody>
          <a:bodyPr>
            <a:prstTxWarp prst="textNoShape">
              <a:avLst/>
            </a:prstTxWarp>
          </a:bodyPr>
          <a:lstStyle/>
          <a:p>
            <a:endParaRPr lang="en-US"/>
          </a:p>
        </p:txBody>
      </p:sp>
      <p:pic>
        <p:nvPicPr>
          <p:cNvPr id="60424" name="Picture 10" descr="LMCreQ2"/>
          <p:cNvPicPr>
            <a:picLocks noChangeAspect="1" noChangeArrowheads="1"/>
          </p:cNvPicPr>
          <p:nvPr/>
        </p:nvPicPr>
        <mc:AlternateContent>
          <mc:Choice xmlns:ma="http://schemas.microsoft.com/office/mac/drawingml/2008/main" Requires="ma">
            <p:blipFill>
              <a:blip r:embed="rId4"/>
              <a:srcRect l="1144" t="1620" r="35313" b="3401"/>
              <a:stretch>
                <a:fillRect/>
              </a:stretch>
            </p:blipFill>
          </mc:Choice>
          <mc:Fallback>
            <p:blipFill>
              <a:blip r:embed="rId5"/>
              <a:srcRect l="1144" t="1620" r="35313" b="3401"/>
              <a:stretch>
                <a:fillRect/>
              </a:stretch>
            </p:blipFill>
          </mc:Fallback>
        </mc:AlternateContent>
        <p:spPr bwMode="auto">
          <a:xfrm>
            <a:off x="228600" y="2867026"/>
            <a:ext cx="3816350" cy="3733800"/>
          </a:xfrm>
          <a:prstGeom prst="rect">
            <a:avLst/>
          </a:prstGeom>
          <a:noFill/>
          <a:ln w="9525">
            <a:noFill/>
            <a:miter lim="800000"/>
            <a:headEnd/>
            <a:tailEnd/>
          </a:ln>
        </p:spPr>
      </p:pic>
      <p:sp>
        <p:nvSpPr>
          <p:cNvPr id="60425" name="Text Box 11"/>
          <p:cNvSpPr txBox="1">
            <a:spLocks noChangeArrowheads="1"/>
          </p:cNvSpPr>
          <p:nvPr/>
        </p:nvSpPr>
        <p:spPr bwMode="auto">
          <a:xfrm>
            <a:off x="5060950" y="2281238"/>
            <a:ext cx="2152650" cy="915988"/>
          </a:xfrm>
          <a:prstGeom prst="rect">
            <a:avLst/>
          </a:prstGeom>
          <a:noFill/>
          <a:ln w="9525">
            <a:noFill/>
            <a:miter lim="800000"/>
            <a:headEnd/>
            <a:tailEnd/>
          </a:ln>
        </p:spPr>
        <p:txBody>
          <a:bodyPr wrap="none">
            <a:prstTxWarp prst="textNoShape">
              <a:avLst/>
            </a:prstTxWarp>
            <a:spAutoFit/>
          </a:bodyPr>
          <a:lstStyle/>
          <a:p>
            <a:pPr algn="ctr" eaLnBrk="1" hangingPunct="1"/>
            <a:r>
              <a:rPr lang="fr-FR" sz="1800">
                <a:solidFill>
                  <a:srgbClr val="FF0000"/>
                </a:solidFill>
                <a:latin typeface="Arial" pitchFamily="-65" charset="0"/>
              </a:rPr>
              <a:t>Potential Well </a:t>
            </a:r>
            <a:br>
              <a:rPr lang="fr-FR" sz="1800">
                <a:solidFill>
                  <a:srgbClr val="FF0000"/>
                </a:solidFill>
                <a:latin typeface="Arial" pitchFamily="-65" charset="0"/>
              </a:rPr>
            </a:br>
            <a:r>
              <a:rPr lang="fr-FR" sz="1800">
                <a:solidFill>
                  <a:srgbClr val="FF0000"/>
                </a:solidFill>
                <a:latin typeface="Arial" pitchFamily="-65" charset="0"/>
              </a:rPr>
              <a:t>Bunch Lengthening</a:t>
            </a:r>
          </a:p>
          <a:p>
            <a:pPr algn="ctr" eaLnBrk="1" hangingPunct="1"/>
            <a:r>
              <a:rPr lang="fr-FR" sz="1800">
                <a:solidFill>
                  <a:srgbClr val="FF0000"/>
                </a:solidFill>
                <a:latin typeface="Arial" pitchFamily="-65" charset="0"/>
              </a:rPr>
              <a:t>regime</a:t>
            </a:r>
            <a:endParaRPr lang="pl-PL" sz="1800">
              <a:solidFill>
                <a:srgbClr val="FF0000"/>
              </a:solidFill>
              <a:latin typeface="Arial" pitchFamily="-65" charset="0"/>
            </a:endParaRPr>
          </a:p>
        </p:txBody>
      </p:sp>
      <p:sp>
        <p:nvSpPr>
          <p:cNvPr id="60426" name="Text Box 12"/>
          <p:cNvSpPr txBox="1">
            <a:spLocks noChangeArrowheads="1"/>
          </p:cNvSpPr>
          <p:nvPr/>
        </p:nvSpPr>
        <p:spPr bwMode="auto">
          <a:xfrm>
            <a:off x="7593013" y="2281238"/>
            <a:ext cx="1276350" cy="915988"/>
          </a:xfrm>
          <a:prstGeom prst="rect">
            <a:avLst/>
          </a:prstGeom>
          <a:noFill/>
          <a:ln w="9525">
            <a:noFill/>
            <a:miter lim="800000"/>
            <a:headEnd/>
            <a:tailEnd/>
          </a:ln>
        </p:spPr>
        <p:txBody>
          <a:bodyPr wrap="none">
            <a:prstTxWarp prst="textNoShape">
              <a:avLst/>
            </a:prstTxWarp>
            <a:spAutoFit/>
          </a:bodyPr>
          <a:lstStyle/>
          <a:p>
            <a:pPr algn="ctr" eaLnBrk="1" hangingPunct="1"/>
            <a:r>
              <a:rPr lang="fr-FR" sz="1800">
                <a:solidFill>
                  <a:srgbClr val="FF0000"/>
                </a:solidFill>
                <a:latin typeface="Arial" pitchFamily="-65" charset="0"/>
              </a:rPr>
              <a:t>Microwave</a:t>
            </a:r>
          </a:p>
          <a:p>
            <a:pPr algn="ctr" eaLnBrk="1" hangingPunct="1"/>
            <a:r>
              <a:rPr lang="fr-FR" sz="1800">
                <a:solidFill>
                  <a:srgbClr val="FF0000"/>
                </a:solidFill>
                <a:latin typeface="Arial" pitchFamily="-65" charset="0"/>
              </a:rPr>
              <a:t>Instability</a:t>
            </a:r>
          </a:p>
          <a:p>
            <a:pPr algn="ctr" eaLnBrk="1" hangingPunct="1"/>
            <a:r>
              <a:rPr lang="fr-FR" sz="1800">
                <a:solidFill>
                  <a:srgbClr val="FF0000"/>
                </a:solidFill>
                <a:latin typeface="Arial" pitchFamily="-65" charset="0"/>
              </a:rPr>
              <a:t>regime</a:t>
            </a:r>
            <a:endParaRPr lang="pl-PL" sz="1800">
              <a:solidFill>
                <a:srgbClr val="FF0000"/>
              </a:solidFill>
              <a:latin typeface="Arial" pitchFamily="-65" charset="0"/>
            </a:endParaRPr>
          </a:p>
        </p:txBody>
      </p:sp>
      <p:sp>
        <p:nvSpPr>
          <p:cNvPr id="60427" name="Line 13"/>
          <p:cNvSpPr>
            <a:spLocks noChangeShapeType="1"/>
          </p:cNvSpPr>
          <p:nvPr/>
        </p:nvSpPr>
        <p:spPr bwMode="auto">
          <a:xfrm>
            <a:off x="2819400" y="2867026"/>
            <a:ext cx="0" cy="3600450"/>
          </a:xfrm>
          <a:prstGeom prst="line">
            <a:avLst/>
          </a:prstGeom>
          <a:noFill/>
          <a:ln w="38100">
            <a:solidFill>
              <a:srgbClr val="FF0000"/>
            </a:solidFill>
            <a:prstDash val="dash"/>
            <a:round/>
            <a:headEnd/>
            <a:tailEnd/>
          </a:ln>
        </p:spPr>
        <p:txBody>
          <a:bodyPr>
            <a:prstTxWarp prst="textNoShape">
              <a:avLst/>
            </a:prstTxWarp>
          </a:bodyPr>
          <a:lstStyle/>
          <a:p>
            <a:endParaRPr lang="en-US"/>
          </a:p>
        </p:txBody>
      </p:sp>
      <p:sp>
        <p:nvSpPr>
          <p:cNvPr id="60428" name="Text Box 14"/>
          <p:cNvSpPr txBox="1">
            <a:spLocks noChangeArrowheads="1"/>
          </p:cNvSpPr>
          <p:nvPr/>
        </p:nvSpPr>
        <p:spPr bwMode="auto">
          <a:xfrm>
            <a:off x="4572000" y="6234113"/>
            <a:ext cx="3616325" cy="366713"/>
          </a:xfrm>
          <a:prstGeom prst="rect">
            <a:avLst/>
          </a:prstGeom>
          <a:noFill/>
          <a:ln w="9525">
            <a:noFill/>
            <a:miter lim="800000"/>
            <a:headEnd/>
            <a:tailEnd/>
          </a:ln>
        </p:spPr>
        <p:txBody>
          <a:bodyPr wrap="none">
            <a:prstTxWarp prst="textNoShape">
              <a:avLst/>
            </a:prstTxWarp>
            <a:spAutoFit/>
          </a:bodyPr>
          <a:lstStyle/>
          <a:p>
            <a:r>
              <a:rPr lang="de-DE" sz="1800"/>
              <a:t>Broad-band, </a:t>
            </a:r>
            <a:r>
              <a:rPr lang="de-DE" sz="1800" i="1"/>
              <a:t>Z</a:t>
            </a:r>
            <a:r>
              <a:rPr lang="de-DE" sz="1000" i="1" baseline="-25000">
                <a:sym typeface="Symbol" pitchFamily="-65" charset="2"/>
              </a:rPr>
              <a:t></a:t>
            </a:r>
            <a:r>
              <a:rPr lang="de-DE" sz="1800" i="1">
                <a:sym typeface="Symbol" pitchFamily="-65" charset="2"/>
              </a:rPr>
              <a:t>/n</a:t>
            </a:r>
            <a:r>
              <a:rPr lang="de-DE" sz="1800">
                <a:sym typeface="Symbol" pitchFamily="-65" charset="2"/>
              </a:rPr>
              <a:t>=10 </a:t>
            </a:r>
            <a:r>
              <a:rPr lang="de-DE" sz="1800">
                <a:latin typeface="Symbol" pitchFamily="-65" charset="2"/>
                <a:sym typeface="Symbol" pitchFamily="-65" charset="2"/>
              </a:rPr>
              <a:t>W, </a:t>
            </a:r>
            <a:r>
              <a:rPr lang="de-DE" sz="1800" i="1">
                <a:sym typeface="Symbol" pitchFamily="-65" charset="2"/>
              </a:rPr>
              <a:t>f</a:t>
            </a:r>
            <a:r>
              <a:rPr lang="de-DE" sz="1800" i="1" baseline="-25000">
                <a:sym typeface="Symbol" pitchFamily="-65" charset="2"/>
              </a:rPr>
              <a:t>r</a:t>
            </a:r>
            <a:r>
              <a:rPr lang="de-DE" sz="1800">
                <a:sym typeface="Symbol" pitchFamily="-65" charset="2"/>
              </a:rPr>
              <a:t>=700 MHz</a:t>
            </a:r>
            <a:endParaRPr lang="de-DE">
              <a:latin typeface="Symbol" pitchFamily="-65" charset="2"/>
            </a:endParaRPr>
          </a:p>
        </p:txBody>
      </p:sp>
      <p:sp>
        <p:nvSpPr>
          <p:cNvPr id="13" name="TextBox 2"/>
          <p:cNvSpPr txBox="1">
            <a:spLocks noChangeArrowheads="1"/>
          </p:cNvSpPr>
          <p:nvPr/>
        </p:nvSpPr>
        <p:spPr bwMode="auto">
          <a:xfrm>
            <a:off x="457200" y="457200"/>
            <a:ext cx="8369300" cy="206216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simulations: </a:t>
            </a:r>
            <a:r>
              <a:rPr lang="en-US" sz="2000" b="1" dirty="0">
                <a:solidFill>
                  <a:srgbClr val="FF0000"/>
                </a:solidFill>
                <a:latin typeface="Calibri" charset="0"/>
              </a:rPr>
              <a:t>Longitudinal impedance</a:t>
            </a:r>
            <a:r>
              <a:rPr lang="en-US" sz="2000" b="1" dirty="0" smtClean="0">
                <a:solidFill>
                  <a:srgbClr val="FF0000"/>
                </a:solidFill>
                <a:latin typeface="Calibri" charset="0"/>
              </a:rPr>
              <a:t> acting on </a:t>
            </a:r>
            <a:r>
              <a:rPr lang="en-US" sz="2000" b="1" dirty="0">
                <a:solidFill>
                  <a:srgbClr val="FF0000"/>
                </a:solidFill>
                <a:latin typeface="Calibri" charset="0"/>
              </a:rPr>
              <a:t>an SPS bunch</a:t>
            </a:r>
          </a:p>
          <a:p>
            <a:endParaRPr lang="en-US" dirty="0">
              <a:latin typeface="Calibri" charset="0"/>
            </a:endParaRPr>
          </a:p>
          <a:p>
            <a:pPr>
              <a:spcAft>
                <a:spcPts val="600"/>
              </a:spcAft>
              <a:buFont typeface="Arial" charset="0"/>
              <a:buChar char="•"/>
            </a:pPr>
            <a:r>
              <a:rPr lang="en-US" sz="1600" dirty="0">
                <a:latin typeface="Calibri" charset="0"/>
              </a:rPr>
              <a:t> Simulating the effect of a longitudinal impedance on an SPS bunch we can clearly distinguish the effects in lower and higher </a:t>
            </a:r>
            <a:r>
              <a:rPr lang="en-US" sz="1600" dirty="0" smtClean="0">
                <a:latin typeface="Calibri" charset="0"/>
              </a:rPr>
              <a:t>intensity regimes  </a:t>
            </a:r>
            <a:endParaRPr lang="en-US" sz="1600" dirty="0">
              <a:latin typeface="Calibri" charset="0"/>
            </a:endParaRPr>
          </a:p>
          <a:p>
            <a:pPr lvl="1">
              <a:spcAft>
                <a:spcPts val="600"/>
              </a:spcAft>
              <a:buFont typeface="Lucida Grande" charset="0"/>
              <a:buChar char="⇒"/>
            </a:pPr>
            <a:r>
              <a:rPr lang="en-US" sz="1600" dirty="0" smtClean="0">
                <a:latin typeface="Calibri" charset="0"/>
              </a:rPr>
              <a:t> Potential well distortion </a:t>
            </a:r>
            <a:r>
              <a:rPr lang="en-US" sz="1600" dirty="0">
                <a:latin typeface="Calibri" charset="0"/>
              </a:rPr>
              <a:t>regime shows with a linear increase of the bunch length as a function of the bunch </a:t>
            </a:r>
            <a:r>
              <a:rPr lang="en-US" sz="1600" dirty="0" smtClean="0">
                <a:latin typeface="Calibri" charset="0"/>
              </a:rPr>
              <a:t>intensity, while the unstable </a:t>
            </a:r>
            <a:r>
              <a:rPr lang="en-US" sz="1600" dirty="0">
                <a:latin typeface="Calibri" charset="0"/>
              </a:rPr>
              <a:t>regime is characterized by a change of slope in bunch lengthening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9"/>
          <p:cNvSpPr txBox="1">
            <a:spLocks noChangeArrowheads="1"/>
          </p:cNvSpPr>
          <p:nvPr/>
        </p:nvSpPr>
        <p:spPr bwMode="auto">
          <a:xfrm>
            <a:off x="1219200" y="5611813"/>
            <a:ext cx="6886575" cy="55399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1500" dirty="0" err="1">
                <a:latin typeface="Calibri" charset="0"/>
              </a:rPr>
              <a:t>Bunch</a:t>
            </a:r>
            <a:r>
              <a:rPr lang="de-DE" sz="1500" dirty="0">
                <a:latin typeface="Calibri" charset="0"/>
              </a:rPr>
              <a:t> </a:t>
            </a:r>
            <a:r>
              <a:rPr lang="de-DE" sz="1500" dirty="0" err="1">
                <a:latin typeface="Calibri" charset="0"/>
              </a:rPr>
              <a:t>shape</a:t>
            </a:r>
            <a:r>
              <a:rPr lang="de-DE" sz="1500" dirty="0">
                <a:latin typeface="Calibri" charset="0"/>
              </a:rPr>
              <a:t> </a:t>
            </a:r>
            <a:r>
              <a:rPr lang="de-DE" sz="1500" dirty="0" err="1">
                <a:latin typeface="Calibri" charset="0"/>
              </a:rPr>
              <a:t>evolution</a:t>
            </a:r>
            <a:r>
              <a:rPr lang="de-DE" sz="1500" dirty="0">
                <a:latin typeface="Calibri" charset="0"/>
              </a:rPr>
              <a:t> in </a:t>
            </a:r>
            <a:r>
              <a:rPr lang="de-DE" sz="1500" dirty="0" err="1">
                <a:latin typeface="Calibri" charset="0"/>
              </a:rPr>
              <a:t>the</a:t>
            </a:r>
            <a:r>
              <a:rPr lang="de-DE" sz="1500" dirty="0">
                <a:latin typeface="Calibri" charset="0"/>
              </a:rPr>
              <a:t> </a:t>
            </a:r>
            <a:r>
              <a:rPr lang="de-DE" sz="1500" dirty="0" err="1">
                <a:latin typeface="Calibri" charset="0"/>
              </a:rPr>
              <a:t>regime</a:t>
            </a:r>
            <a:r>
              <a:rPr lang="de-DE" sz="1500" dirty="0">
                <a:latin typeface="Calibri" charset="0"/>
              </a:rPr>
              <a:t> of</a:t>
            </a:r>
            <a:r>
              <a:rPr lang="de-DE" sz="1500" dirty="0" smtClean="0">
                <a:latin typeface="Calibri" charset="0"/>
              </a:rPr>
              <a:t> </a:t>
            </a:r>
            <a:r>
              <a:rPr lang="de-DE" sz="1500" dirty="0" smtClean="0">
                <a:solidFill>
                  <a:srgbClr val="FF3538"/>
                </a:solidFill>
                <a:latin typeface="Calibri" charset="0"/>
              </a:rPr>
              <a:t>potential well </a:t>
            </a:r>
            <a:r>
              <a:rPr lang="de-DE" sz="1500" dirty="0" err="1" smtClean="0">
                <a:solidFill>
                  <a:srgbClr val="FF3538"/>
                </a:solidFill>
                <a:latin typeface="Calibri" charset="0"/>
              </a:rPr>
              <a:t>distortion</a:t>
            </a:r>
            <a:r>
              <a:rPr lang="de-DE" sz="1500" dirty="0" smtClean="0">
                <a:solidFill>
                  <a:srgbClr val="FF3538"/>
                </a:solidFill>
                <a:latin typeface="Calibri" charset="0"/>
              </a:rPr>
              <a:t> </a:t>
            </a:r>
            <a:r>
              <a:rPr lang="de-DE" sz="1500" dirty="0" smtClean="0">
                <a:latin typeface="Calibri" charset="0"/>
              </a:rPr>
              <a:t>(</a:t>
            </a:r>
            <a:r>
              <a:rPr lang="de-DE" sz="1500" dirty="0">
                <a:latin typeface="Calibri" charset="0"/>
              </a:rPr>
              <a:t>10</a:t>
            </a:r>
            <a:r>
              <a:rPr lang="de-DE" sz="1500" baseline="30000" dirty="0">
                <a:latin typeface="Calibri" charset="0"/>
              </a:rPr>
              <a:t>11</a:t>
            </a:r>
            <a:r>
              <a:rPr lang="de-DE" sz="1500" dirty="0">
                <a:latin typeface="Calibri" charset="0"/>
              </a:rPr>
              <a:t> </a:t>
            </a:r>
            <a:r>
              <a:rPr lang="de-DE" sz="1500" dirty="0" err="1">
                <a:latin typeface="Calibri" charset="0"/>
              </a:rPr>
              <a:t>ppb</a:t>
            </a:r>
            <a:r>
              <a:rPr lang="de-DE" sz="1500" dirty="0">
                <a:latin typeface="Calibri" charset="0"/>
              </a:rPr>
              <a:t>, </a:t>
            </a:r>
            <a:r>
              <a:rPr lang="de-DE" sz="1500" dirty="0" err="1">
                <a:latin typeface="Calibri" charset="0"/>
              </a:rPr>
              <a:t>left</a:t>
            </a:r>
            <a:r>
              <a:rPr lang="de-DE" sz="1500" dirty="0">
                <a:latin typeface="Calibri" charset="0"/>
              </a:rPr>
              <a:t> </a:t>
            </a:r>
            <a:r>
              <a:rPr lang="de-DE" sz="1500" dirty="0" err="1">
                <a:latin typeface="Calibri" charset="0"/>
              </a:rPr>
              <a:t>movie</a:t>
            </a:r>
            <a:r>
              <a:rPr lang="de-DE" sz="1500" dirty="0">
                <a:latin typeface="Calibri" charset="0"/>
              </a:rPr>
              <a:t>) and just </a:t>
            </a:r>
            <a:r>
              <a:rPr lang="de-DE" sz="1500" dirty="0" err="1">
                <a:latin typeface="Calibri" charset="0"/>
              </a:rPr>
              <a:t>above</a:t>
            </a:r>
            <a:r>
              <a:rPr lang="de-DE" sz="1500" dirty="0">
                <a:latin typeface="Calibri" charset="0"/>
              </a:rPr>
              <a:t> </a:t>
            </a:r>
            <a:r>
              <a:rPr lang="de-DE" sz="1500" dirty="0" err="1">
                <a:latin typeface="Calibri" charset="0"/>
              </a:rPr>
              <a:t>the</a:t>
            </a:r>
            <a:r>
              <a:rPr lang="de-DE" sz="1500" dirty="0">
                <a:latin typeface="Calibri" charset="0"/>
              </a:rPr>
              <a:t> </a:t>
            </a:r>
            <a:r>
              <a:rPr lang="de-DE" sz="1500" dirty="0" err="1">
                <a:latin typeface="Calibri" charset="0"/>
              </a:rPr>
              <a:t>threshold</a:t>
            </a:r>
            <a:r>
              <a:rPr lang="de-DE" sz="1500" dirty="0">
                <a:latin typeface="Calibri" charset="0"/>
              </a:rPr>
              <a:t> </a:t>
            </a:r>
            <a:r>
              <a:rPr lang="de-DE" sz="1500" dirty="0" err="1">
                <a:latin typeface="Calibri" charset="0"/>
              </a:rPr>
              <a:t>for</a:t>
            </a:r>
            <a:r>
              <a:rPr lang="de-DE" sz="1500" dirty="0">
                <a:latin typeface="Calibri" charset="0"/>
              </a:rPr>
              <a:t> </a:t>
            </a:r>
            <a:r>
              <a:rPr lang="de-DE" sz="1500" dirty="0" err="1">
                <a:solidFill>
                  <a:srgbClr val="FF3538"/>
                </a:solidFill>
                <a:latin typeface="Calibri" charset="0"/>
              </a:rPr>
              <a:t>microwave</a:t>
            </a:r>
            <a:r>
              <a:rPr lang="de-DE" sz="1500" dirty="0">
                <a:solidFill>
                  <a:srgbClr val="FF3538"/>
                </a:solidFill>
                <a:latin typeface="Calibri" charset="0"/>
              </a:rPr>
              <a:t> </a:t>
            </a:r>
            <a:r>
              <a:rPr lang="de-DE" sz="1500" dirty="0" err="1">
                <a:solidFill>
                  <a:srgbClr val="FF3538"/>
                </a:solidFill>
                <a:latin typeface="Calibri" charset="0"/>
              </a:rPr>
              <a:t>instability</a:t>
            </a:r>
            <a:r>
              <a:rPr lang="de-DE" sz="1500" dirty="0">
                <a:latin typeface="Calibri" charset="0"/>
              </a:rPr>
              <a:t> (</a:t>
            </a:r>
            <a:r>
              <a:rPr lang="de-DE" sz="1500" dirty="0" smtClean="0">
                <a:latin typeface="Calibri" charset="0"/>
              </a:rPr>
              <a:t>1.7 </a:t>
            </a:r>
            <a:r>
              <a:rPr lang="de-DE" sz="1500" dirty="0">
                <a:latin typeface="Calibri" charset="0"/>
              </a:rPr>
              <a:t>x 10</a:t>
            </a:r>
            <a:r>
              <a:rPr lang="de-DE" sz="1500" baseline="30000" dirty="0">
                <a:latin typeface="Calibri" charset="0"/>
              </a:rPr>
              <a:t>11</a:t>
            </a:r>
            <a:r>
              <a:rPr lang="de-DE" sz="1500" dirty="0">
                <a:latin typeface="Calibri" charset="0"/>
              </a:rPr>
              <a:t> </a:t>
            </a:r>
            <a:r>
              <a:rPr lang="de-DE" sz="1500" dirty="0" err="1">
                <a:latin typeface="Calibri" charset="0"/>
              </a:rPr>
              <a:t>ppb</a:t>
            </a:r>
            <a:r>
              <a:rPr lang="de-DE" sz="1500" dirty="0">
                <a:latin typeface="Calibri" charset="0"/>
              </a:rPr>
              <a:t>, right </a:t>
            </a:r>
            <a:r>
              <a:rPr lang="de-DE" sz="1500" dirty="0" err="1">
                <a:latin typeface="Calibri" charset="0"/>
              </a:rPr>
              <a:t>movie</a:t>
            </a:r>
            <a:r>
              <a:rPr lang="de-DE" sz="1500" dirty="0">
                <a:latin typeface="Calibri" charset="0"/>
              </a:rPr>
              <a:t>)</a:t>
            </a:r>
          </a:p>
        </p:txBody>
      </p:sp>
      <p:sp>
        <p:nvSpPr>
          <p:cNvPr id="52227" name="TextBox 8"/>
          <p:cNvSpPr txBox="1">
            <a:spLocks noChangeArrowheads="1"/>
          </p:cNvSpPr>
          <p:nvPr/>
        </p:nvSpPr>
        <p:spPr bwMode="auto">
          <a:xfrm>
            <a:off x="457200" y="457200"/>
            <a:ext cx="8369300" cy="206216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 simulations: </a:t>
            </a:r>
            <a:r>
              <a:rPr lang="en-US" sz="2000" b="1" dirty="0">
                <a:solidFill>
                  <a:srgbClr val="FF0000"/>
                </a:solidFill>
                <a:latin typeface="Calibri" charset="0"/>
              </a:rPr>
              <a:t>Longitudinal impedance</a:t>
            </a:r>
            <a:r>
              <a:rPr lang="en-US" sz="2000" b="1" dirty="0" smtClean="0">
                <a:solidFill>
                  <a:srgbClr val="FF0000"/>
                </a:solidFill>
                <a:latin typeface="Calibri" charset="0"/>
              </a:rPr>
              <a:t> acting on </a:t>
            </a:r>
            <a:r>
              <a:rPr lang="en-US" sz="2000" b="1" dirty="0">
                <a:solidFill>
                  <a:srgbClr val="FF0000"/>
                </a:solidFill>
                <a:latin typeface="Calibri" charset="0"/>
              </a:rPr>
              <a:t>an SPS bunch</a:t>
            </a:r>
          </a:p>
          <a:p>
            <a:endParaRPr lang="en-US" dirty="0">
              <a:latin typeface="Calibri" charset="0"/>
            </a:endParaRPr>
          </a:p>
          <a:p>
            <a:pPr>
              <a:spcAft>
                <a:spcPts val="600"/>
              </a:spcAft>
              <a:buFont typeface="Arial" charset="0"/>
              <a:buChar char="•"/>
            </a:pPr>
            <a:r>
              <a:rPr lang="en-US" sz="1600" dirty="0">
                <a:latin typeface="Calibri" charset="0"/>
              </a:rPr>
              <a:t> Simulating the effect of a longitudinal impedance on an SPS bunch we can clearly distinguish the effects in lower and higher intensity  </a:t>
            </a:r>
          </a:p>
          <a:p>
            <a:pPr lvl="1">
              <a:spcAft>
                <a:spcPts val="600"/>
              </a:spcAft>
              <a:buFont typeface="Lucida Grande" charset="0"/>
              <a:buChar char="⇒"/>
            </a:pPr>
            <a:r>
              <a:rPr lang="en-US" sz="1600" dirty="0">
                <a:latin typeface="Calibri" charset="0"/>
              </a:rPr>
              <a:t> Bunch lengthening regime: slow evolution towards a new equilibrium with a slightly shifted synchronous phase due to energy loss.</a:t>
            </a:r>
          </a:p>
          <a:p>
            <a:pPr lvl="1">
              <a:spcAft>
                <a:spcPts val="600"/>
              </a:spcAft>
              <a:buFont typeface="Lucida Grande" charset="0"/>
              <a:buChar char="⇒"/>
            </a:pPr>
            <a:r>
              <a:rPr lang="en-US" sz="1600" dirty="0">
                <a:latin typeface="Calibri" charset="0"/>
              </a:rPr>
              <a:t> Unstable regime: micro-bunching appear. </a:t>
            </a:r>
          </a:p>
        </p:txBody>
      </p:sp>
      <p:sp>
        <p:nvSpPr>
          <p:cNvPr id="12" name="Slide Number Placeholder 5"/>
          <p:cNvSpPr>
            <a:spLocks noGrp="1"/>
          </p:cNvSpPr>
          <p:nvPr>
            <p:ph type="sldNum" sz="quarter" idx="12"/>
          </p:nvPr>
        </p:nvSpPr>
        <p:spPr/>
        <p:txBody>
          <a:bodyPr/>
          <a:lstStyle/>
          <a:p>
            <a:pPr>
              <a:defRPr/>
            </a:pPr>
            <a:fld id="{649A726D-BC41-AD41-A2BB-CCD2A3F50F8B}" type="slidenum">
              <a:rPr lang="en-US"/>
              <a:pPr>
                <a:defRPr/>
              </a:pPr>
              <a:t>54</a:t>
            </a:fld>
            <a:endParaRPr lang="en-US"/>
          </a:p>
        </p:txBody>
      </p:sp>
      <p:pic>
        <p:nvPicPr>
          <p:cNvPr id="9" name="LongbunchShapeNb2_100.gif">
            <a:hlinkClick r:id="" action="ppaction://media"/>
          </p:cNvPr>
          <p:cNvPicPr/>
          <p:nvPr>
            <a:videoFile r:link="rId1"/>
          </p:nvPr>
        </p:nvPicPr>
        <p:blipFill>
          <a:blip r:embed="rId4"/>
          <a:stretch>
            <a:fillRect/>
          </a:stretch>
        </p:blipFill>
        <p:spPr>
          <a:xfrm>
            <a:off x="223676" y="2731813"/>
            <a:ext cx="4438356" cy="2700000"/>
          </a:xfrm>
          <a:prstGeom prst="rect">
            <a:avLst/>
          </a:prstGeom>
        </p:spPr>
      </p:pic>
      <p:pic>
        <p:nvPicPr>
          <p:cNvPr id="13" name="LongbunchShapeNb2_170.gif">
            <a:hlinkClick r:id="" action="ppaction://media"/>
          </p:cNvPr>
          <p:cNvPicPr/>
          <p:nvPr>
            <a:videoFile r:link="rId2"/>
          </p:nvPr>
        </p:nvPicPr>
        <p:blipFill>
          <a:blip r:embed="rId5"/>
          <a:stretch>
            <a:fillRect/>
          </a:stretch>
        </p:blipFill>
        <p:spPr>
          <a:xfrm>
            <a:off x="4662032" y="2731813"/>
            <a:ext cx="4438356" cy="27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0" fill="hold"/>
                                        <p:tgtEl>
                                          <p:spTgt spid="9"/>
                                        </p:tgtEl>
                                      </p:cBhvr>
                                    </p:cmd>
                                  </p:childTnLst>
                                </p:cTn>
                              </p:par>
                              <p:par>
                                <p:cTn id="7" presetID="1" presetClass="mediacall" presetSubtype="0" fill="hold" nodeType="withEffect">
                                  <p:stCondLst>
                                    <p:cond delay="0"/>
                                  </p:stCondLst>
                                  <p:childTnLst>
                                    <p:cmd type="call" cmd="playFrom(0.0)">
                                      <p:cBhvr>
                                        <p:cTn id="8" dur="45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9"/>
                </p:tgtEl>
              </p:cMediaNode>
            </p:video>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9"/>
                                        </p:tgtEl>
                                      </p:cBhvr>
                                    </p:cmd>
                                  </p:childTnLst>
                                </p:cTn>
                              </p:par>
                            </p:childTnLst>
                          </p:cTn>
                        </p:par>
                      </p:childTnLst>
                    </p:cTn>
                  </p:par>
                </p:childTnLst>
              </p:cTn>
              <p:nextCondLst>
                <p:cond evt="onClick" delay="0">
                  <p:tgtEl>
                    <p:spTgt spid="9"/>
                  </p:tgtEl>
                </p:cond>
              </p:nextCondLst>
            </p:seq>
            <p:video>
              <p:cMediaNode>
                <p:cTn id="15" fill="hold" display="0">
                  <p:stCondLst>
                    <p:cond delay="indefinite"/>
                  </p:stCondLst>
                  <p:endCondLst>
                    <p:cond evt="onNext" delay="0">
                      <p:tgtEl>
                        <p:sldTgt/>
                      </p:tgtEl>
                    </p:cond>
                    <p:cond evt="onPrev" delay="0">
                      <p:tgtEl>
                        <p:sldTgt/>
                      </p:tgtEl>
                    </p:cond>
                  </p:endCondLst>
                </p:cTn>
                <p:tgtEl>
                  <p:spTgt spid="13"/>
                </p:tgtEl>
              </p:cMediaNode>
            </p:video>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457200" y="457200"/>
            <a:ext cx="8369300" cy="1816100"/>
          </a:xfrm>
          <a:prstGeom prst="rect">
            <a:avLst/>
          </a:prstGeom>
          <a:noFill/>
          <a:ln w="9525">
            <a:noFill/>
            <a:miter lim="800000"/>
            <a:headEnd/>
            <a:tailEnd/>
          </a:ln>
        </p:spPr>
        <p:txBody>
          <a:bodyPr>
            <a:prstTxWarp prst="textNoShape">
              <a:avLst/>
            </a:prstTxWarp>
            <a:spAutoFit/>
          </a:bodyPr>
          <a:lstStyle/>
          <a:p>
            <a:r>
              <a:rPr lang="en-US" sz="2000">
                <a:latin typeface="Calibri" charset="0"/>
              </a:rPr>
              <a:t>Example of measurements: </a:t>
            </a:r>
            <a:r>
              <a:rPr lang="en-US" sz="2000" b="1">
                <a:solidFill>
                  <a:srgbClr val="FF0000"/>
                </a:solidFill>
                <a:latin typeface="Calibri" charset="0"/>
              </a:rPr>
              <a:t>Other methods to estimate Z</a:t>
            </a:r>
            <a:r>
              <a:rPr lang="en-US" sz="2000" b="1" baseline="-25000">
                <a:solidFill>
                  <a:srgbClr val="FF0000"/>
                </a:solidFill>
                <a:latin typeface="Calibri" charset="0"/>
              </a:rPr>
              <a:t>IIeff</a:t>
            </a:r>
            <a:endParaRPr lang="en-US" sz="2000" b="1">
              <a:solidFill>
                <a:srgbClr val="FF0000"/>
              </a:solidFill>
              <a:latin typeface="Calibri" charset="0"/>
            </a:endParaRPr>
          </a:p>
          <a:p>
            <a:endParaRPr lang="en-US">
              <a:latin typeface="Calibri" charset="0"/>
            </a:endParaRPr>
          </a:p>
          <a:p>
            <a:pPr>
              <a:spcAft>
                <a:spcPts val="600"/>
              </a:spcAft>
              <a:buFont typeface="Arial" charset="0"/>
              <a:buChar char="•"/>
            </a:pPr>
            <a:r>
              <a:rPr lang="en-US" sz="1600">
                <a:latin typeface="Calibri" charset="0"/>
              </a:rPr>
              <a:t> In order to estimate the longitudinal impedance, it is also possible to look at</a:t>
            </a:r>
          </a:p>
          <a:p>
            <a:pPr lvl="1">
              <a:spcAft>
                <a:spcPts val="600"/>
              </a:spcAft>
              <a:buFont typeface="Lucida Grande" charset="0"/>
              <a:buChar char="⇒"/>
            </a:pPr>
            <a:r>
              <a:rPr lang="en-US" sz="1600">
                <a:latin typeface="Calibri" charset="0"/>
              </a:rPr>
              <a:t> Bunch lengthening (ex. DIAMOND, R. Bartolini)</a:t>
            </a:r>
          </a:p>
          <a:p>
            <a:pPr lvl="1">
              <a:spcAft>
                <a:spcPts val="600"/>
              </a:spcAft>
              <a:buFont typeface="Lucida Grande" charset="0"/>
              <a:buChar char="⇒"/>
            </a:pPr>
            <a:r>
              <a:rPr lang="en-US" sz="1600">
                <a:latin typeface="Calibri" charset="0"/>
              </a:rPr>
              <a:t> The energy loss measured through the synchronous phase shift (ex. Australian light source, R. Dowd, M. Boland, G. LeBlanc, M. Spencer, Y. Tan, PAC07</a:t>
            </a:r>
          </a:p>
        </p:txBody>
      </p:sp>
      <p:sp>
        <p:nvSpPr>
          <p:cNvPr id="6" name="Slide Number Placeholder 5"/>
          <p:cNvSpPr>
            <a:spLocks noGrp="1"/>
          </p:cNvSpPr>
          <p:nvPr>
            <p:ph type="sldNum" sz="quarter" idx="12"/>
          </p:nvPr>
        </p:nvSpPr>
        <p:spPr/>
        <p:txBody>
          <a:bodyPr/>
          <a:lstStyle/>
          <a:p>
            <a:pPr>
              <a:defRPr/>
            </a:pPr>
            <a:fld id="{867EEEEB-2CF0-0849-B97C-37E591AA1821}" type="slidenum">
              <a:rPr lang="en-US"/>
              <a:pPr>
                <a:defRPr/>
              </a:pPr>
              <a:t>55</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0183" name="Picture 9"/>
          <p:cNvPicPr>
            <a:picLocks noChangeAspect="1"/>
          </p:cNvPicPr>
          <p:nvPr/>
        </p:nvPicPr>
        <p:blipFill>
          <a:blip r:embed="rId2"/>
          <a:srcRect/>
          <a:stretch>
            <a:fillRect/>
          </a:stretch>
        </p:blipFill>
        <p:spPr bwMode="auto">
          <a:xfrm>
            <a:off x="457200" y="2755900"/>
            <a:ext cx="4335463" cy="3600450"/>
          </a:xfrm>
          <a:prstGeom prst="rect">
            <a:avLst/>
          </a:prstGeom>
          <a:noFill/>
          <a:ln w="9525">
            <a:noFill/>
            <a:miter lim="800000"/>
            <a:headEnd/>
            <a:tailEnd/>
          </a:ln>
        </p:spPr>
      </p:pic>
      <p:pic>
        <p:nvPicPr>
          <p:cNvPr id="50184" name="Picture 16"/>
          <p:cNvPicPr>
            <a:picLocks noChangeAspect="1"/>
          </p:cNvPicPr>
          <p:nvPr/>
        </p:nvPicPr>
        <p:blipFill>
          <a:blip r:embed="rId3"/>
          <a:srcRect/>
          <a:stretch>
            <a:fillRect/>
          </a:stretch>
        </p:blipFill>
        <p:spPr bwMode="auto">
          <a:xfrm>
            <a:off x="4724400" y="3365500"/>
            <a:ext cx="4316413"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457200" y="457200"/>
            <a:ext cx="8369300" cy="206210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a:t>
            </a:r>
            <a:r>
              <a:rPr lang="en-US" sz="2000" dirty="0" smtClean="0">
                <a:latin typeface="Calibri" charset="0"/>
              </a:rPr>
              <a:t> estimations: </a:t>
            </a:r>
            <a:r>
              <a:rPr lang="en-US" sz="2000" b="1" dirty="0" smtClean="0">
                <a:solidFill>
                  <a:srgbClr val="FF0000"/>
                </a:solidFill>
                <a:latin typeface="Calibri" charset="0"/>
              </a:rPr>
              <a:t>Effects of the longitudinal impedance in ALBA</a:t>
            </a:r>
          </a:p>
          <a:p>
            <a:endParaRPr lang="en-US" dirty="0">
              <a:latin typeface="Calibri" charset="0"/>
            </a:endParaRPr>
          </a:p>
          <a:p>
            <a:pPr>
              <a:spcAft>
                <a:spcPts val="600"/>
              </a:spcAft>
              <a:buFont typeface="Arial" charset="0"/>
              <a:buChar char="•"/>
            </a:pPr>
            <a:r>
              <a:rPr lang="en-US" sz="1600" dirty="0" smtClean="0">
                <a:latin typeface="Calibri" charset="0"/>
              </a:rPr>
              <a:t> Simulations can suggest what longitudinal impedance budget is affordable for the future ALBA </a:t>
            </a:r>
          </a:p>
          <a:p>
            <a:pPr lvl="1">
              <a:spcAft>
                <a:spcPts val="600"/>
              </a:spcAft>
              <a:buFont typeface="Lucida Grande" charset="0"/>
              <a:buChar char="⇒"/>
            </a:pPr>
            <a:r>
              <a:rPr lang="en-US" sz="1600" dirty="0" smtClean="0">
                <a:latin typeface="Calibri" charset="0"/>
              </a:rPr>
              <a:t> Scan plausible values for </a:t>
            </a:r>
            <a:r>
              <a:rPr lang="en-US" sz="1600" dirty="0" err="1" smtClean="0">
                <a:latin typeface="Calibri" charset="0"/>
              </a:rPr>
              <a:t>R</a:t>
            </a:r>
            <a:r>
              <a:rPr lang="en-US" sz="1600" baseline="-25000" dirty="0" err="1" smtClean="0">
                <a:latin typeface="Calibri" charset="0"/>
              </a:rPr>
              <a:t>s</a:t>
            </a:r>
            <a:r>
              <a:rPr lang="en-US" sz="1600" dirty="0" smtClean="0">
                <a:latin typeface="Calibri" charset="0"/>
              </a:rPr>
              <a:t>.</a:t>
            </a:r>
            <a:r>
              <a:rPr lang="en-US" sz="1600" baseline="-25000" dirty="0" smtClean="0">
                <a:latin typeface="Calibri" charset="0"/>
              </a:rPr>
              <a:t> </a:t>
            </a:r>
            <a:r>
              <a:rPr lang="en-US" sz="1600" dirty="0" smtClean="0">
                <a:latin typeface="Calibri" charset="0"/>
              </a:rPr>
              <a:t>Obviously, the effect of potential well distortion is higher for higher values of </a:t>
            </a:r>
            <a:r>
              <a:rPr lang="en-US" sz="1600" dirty="0" err="1" smtClean="0">
                <a:latin typeface="Calibri" charset="0"/>
              </a:rPr>
              <a:t>R</a:t>
            </a:r>
            <a:r>
              <a:rPr lang="en-US" sz="1600" baseline="-25000" dirty="0" err="1" smtClean="0">
                <a:latin typeface="Calibri" charset="0"/>
              </a:rPr>
              <a:t>s</a:t>
            </a:r>
            <a:endParaRPr lang="en-US" sz="1600" dirty="0" smtClean="0">
              <a:latin typeface="Calibri" charset="0"/>
            </a:endParaRPr>
          </a:p>
          <a:p>
            <a:pPr lvl="1">
              <a:spcAft>
                <a:spcPts val="600"/>
              </a:spcAft>
              <a:buFont typeface="Lucida Grande" charset="0"/>
              <a:buChar char="⇒"/>
            </a:pPr>
            <a:r>
              <a:rPr lang="en-US" sz="1600" dirty="0" smtClean="0">
                <a:latin typeface="Calibri" charset="0"/>
              </a:rPr>
              <a:t> Scan possible values for the frequency. At around 5 GHz the effect of the impedance on the bunch swaps sign (it goes from shortening to lengthening)</a:t>
            </a:r>
            <a:br>
              <a:rPr lang="en-US" sz="1600" dirty="0" smtClean="0">
                <a:latin typeface="Calibri" charset="0"/>
              </a:rPr>
            </a:br>
            <a:endParaRPr lang="en-US" sz="1600" dirty="0">
              <a:latin typeface="Calibri" charset="0"/>
            </a:endParaRPr>
          </a:p>
        </p:txBody>
      </p:sp>
      <p:sp>
        <p:nvSpPr>
          <p:cNvPr id="6" name="Slide Number Placeholder 5"/>
          <p:cNvSpPr>
            <a:spLocks noGrp="1"/>
          </p:cNvSpPr>
          <p:nvPr>
            <p:ph type="sldNum" sz="quarter" idx="12"/>
          </p:nvPr>
        </p:nvSpPr>
        <p:spPr/>
        <p:txBody>
          <a:bodyPr/>
          <a:lstStyle/>
          <a:p>
            <a:pPr>
              <a:defRPr/>
            </a:pPr>
            <a:fld id="{867EEEEB-2CF0-0849-B97C-37E591AA1821}" type="slidenum">
              <a:rPr lang="en-US"/>
              <a:pPr>
                <a:defRPr/>
              </a:pPr>
              <a:t>56</a:t>
            </a:fld>
            <a:endParaRPr lang="en-US"/>
          </a:p>
        </p:txBody>
      </p:sp>
      <p:sp>
        <p:nvSpPr>
          <p:cNvPr id="16" name="Rectangle 15"/>
          <p:cNvSpPr/>
          <p:nvPr/>
        </p:nvSpPr>
        <p:spPr>
          <a:xfrm>
            <a:off x="4551363" y="3365500"/>
            <a:ext cx="173037" cy="173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4" descr="bchev_34.pdf                                                   0016799DMacintosh HD                   BC25E8C6:"/>
          <p:cNvPicPr>
            <a:picLocks noChangeAspect="1" noChangeArrowheads="1"/>
          </p:cNvPicPr>
          <p:nvPr/>
        </p:nvPicPr>
        <p:blipFill>
          <a:blip r:embed="rId3"/>
          <a:srcRect l="6364" t="9398" r="3636" b="8223"/>
          <a:stretch>
            <a:fillRect/>
          </a:stretch>
        </p:blipFill>
        <p:spPr bwMode="auto">
          <a:xfrm>
            <a:off x="4918373" y="4456157"/>
            <a:ext cx="2843695" cy="2015998"/>
          </a:xfrm>
          <a:prstGeom prst="rect">
            <a:avLst/>
          </a:prstGeom>
          <a:noFill/>
          <a:ln w="9525">
            <a:noFill/>
            <a:miter lim="800000"/>
            <a:headEnd/>
            <a:tailEnd/>
          </a:ln>
        </p:spPr>
      </p:pic>
      <p:pic>
        <p:nvPicPr>
          <p:cNvPr id="8" name="Picture 5" descr="bchev_88.pdf                                                   0016799DMacintosh HD                   BC25E8C6:"/>
          <p:cNvPicPr>
            <a:picLocks noChangeAspect="1" noChangeArrowheads="1"/>
          </p:cNvPicPr>
          <p:nvPr/>
        </p:nvPicPr>
        <p:blipFill>
          <a:blip r:embed="rId4"/>
          <a:srcRect l="6364" t="9398" r="3636" b="8223"/>
          <a:stretch>
            <a:fillRect/>
          </a:stretch>
        </p:blipFill>
        <p:spPr bwMode="auto">
          <a:xfrm>
            <a:off x="4938486" y="2444305"/>
            <a:ext cx="2846910" cy="2015998"/>
          </a:xfrm>
          <a:prstGeom prst="rect">
            <a:avLst/>
          </a:prstGeom>
          <a:noFill/>
          <a:ln w="9525">
            <a:noFill/>
            <a:miter lim="800000"/>
            <a:headEnd/>
            <a:tailEnd/>
          </a:ln>
        </p:spPr>
      </p:pic>
      <p:grpSp>
        <p:nvGrpSpPr>
          <p:cNvPr id="9" name="Group 1044"/>
          <p:cNvGrpSpPr>
            <a:grpSpLocks noChangeAspect="1"/>
          </p:cNvGrpSpPr>
          <p:nvPr/>
        </p:nvGrpSpPr>
        <p:grpSpPr bwMode="auto">
          <a:xfrm>
            <a:off x="1015691" y="2672400"/>
            <a:ext cx="2671258" cy="3852000"/>
            <a:chOff x="288" y="288"/>
            <a:chExt cx="2380" cy="3432"/>
          </a:xfrm>
        </p:grpSpPr>
        <p:pic>
          <p:nvPicPr>
            <p:cNvPr id="10" name="Picture 1026"/>
            <p:cNvPicPr>
              <a:picLocks noChangeAspect="1" noChangeArrowheads="1"/>
            </p:cNvPicPr>
            <p:nvPr/>
          </p:nvPicPr>
          <p:blipFill>
            <a:blip r:embed="rId5"/>
            <a:srcRect/>
            <a:stretch>
              <a:fillRect/>
            </a:stretch>
          </p:blipFill>
          <p:spPr bwMode="auto">
            <a:xfrm>
              <a:off x="288" y="480"/>
              <a:ext cx="2304" cy="1416"/>
            </a:xfrm>
            <a:prstGeom prst="rect">
              <a:avLst/>
            </a:prstGeom>
            <a:noFill/>
            <a:ln w="9525">
              <a:noFill/>
              <a:miter lim="800000"/>
              <a:headEnd/>
              <a:tailEnd/>
            </a:ln>
          </p:spPr>
        </p:pic>
        <p:pic>
          <p:nvPicPr>
            <p:cNvPr id="11" name="Picture 1027"/>
            <p:cNvPicPr>
              <a:picLocks noChangeAspect="1" noChangeArrowheads="1"/>
            </p:cNvPicPr>
            <p:nvPr/>
          </p:nvPicPr>
          <p:blipFill>
            <a:blip r:embed="rId6"/>
            <a:srcRect/>
            <a:stretch>
              <a:fillRect/>
            </a:stretch>
          </p:blipFill>
          <p:spPr bwMode="auto">
            <a:xfrm>
              <a:off x="288" y="2304"/>
              <a:ext cx="2304" cy="1416"/>
            </a:xfrm>
            <a:prstGeom prst="rect">
              <a:avLst/>
            </a:prstGeom>
            <a:noFill/>
            <a:ln w="9525">
              <a:noFill/>
              <a:miter lim="800000"/>
              <a:headEnd/>
              <a:tailEnd/>
            </a:ln>
          </p:spPr>
        </p:pic>
        <p:pic>
          <p:nvPicPr>
            <p:cNvPr id="12" name="Picture 1031" descr="image-34.pdf                                                   00168058Macintosh HD                   BC25E8C6:"/>
            <p:cNvPicPr>
              <a:picLocks noChangeArrowheads="1"/>
            </p:cNvPicPr>
            <p:nvPr/>
          </p:nvPicPr>
          <p:blipFill>
            <a:blip r:embed="rId7"/>
            <a:srcRect/>
            <a:stretch>
              <a:fillRect/>
            </a:stretch>
          </p:blipFill>
          <p:spPr bwMode="auto">
            <a:xfrm>
              <a:off x="432" y="288"/>
              <a:ext cx="1278" cy="127"/>
            </a:xfrm>
            <a:prstGeom prst="rect">
              <a:avLst/>
            </a:prstGeom>
            <a:noFill/>
            <a:ln w="9525">
              <a:noFill/>
              <a:miter lim="800000"/>
              <a:headEnd/>
              <a:tailEnd/>
            </a:ln>
          </p:spPr>
        </p:pic>
        <p:pic>
          <p:nvPicPr>
            <p:cNvPr id="13" name="Picture 1032" descr="image-36.pdf                                                   00168058Macintosh HD                   BC25E8C6:"/>
            <p:cNvPicPr>
              <a:picLocks noChangeAspect="1" noChangeArrowheads="1"/>
            </p:cNvPicPr>
            <p:nvPr/>
          </p:nvPicPr>
          <p:blipFill>
            <a:blip r:embed="rId8"/>
            <a:srcRect/>
            <a:stretch>
              <a:fillRect/>
            </a:stretch>
          </p:blipFill>
          <p:spPr bwMode="auto">
            <a:xfrm>
              <a:off x="384" y="2112"/>
              <a:ext cx="1328" cy="150"/>
            </a:xfrm>
            <a:prstGeom prst="rect">
              <a:avLst/>
            </a:prstGeom>
            <a:noFill/>
            <a:ln w="9525">
              <a:noFill/>
              <a:miter lim="800000"/>
              <a:headEnd/>
              <a:tailEnd/>
            </a:ln>
          </p:spPr>
        </p:pic>
        <p:graphicFrame>
          <p:nvGraphicFramePr>
            <p:cNvPr id="14" name="Object 2"/>
            <p:cNvGraphicFramePr>
              <a:graphicFrameLocks noChangeAspect="1"/>
            </p:cNvGraphicFramePr>
            <p:nvPr/>
          </p:nvGraphicFramePr>
          <p:xfrm>
            <a:off x="2112" y="2304"/>
            <a:ext cx="556" cy="202"/>
          </p:xfrm>
          <a:graphic>
            <a:graphicData uri="http://schemas.openxmlformats.org/presentationml/2006/ole">
              <p:oleObj spid="_x0000_s58370" name="Formel" r:id="rId9" imgW="698500" imgH="254000" progId="Equation.3">
                <p:embed/>
              </p:oleObj>
            </a:graphicData>
          </a:graphic>
        </p:graphicFrame>
        <p:graphicFrame>
          <p:nvGraphicFramePr>
            <p:cNvPr id="15" name="Object 3"/>
            <p:cNvGraphicFramePr>
              <a:graphicFrameLocks noChangeAspect="1"/>
            </p:cNvGraphicFramePr>
            <p:nvPr/>
          </p:nvGraphicFramePr>
          <p:xfrm>
            <a:off x="2016" y="288"/>
            <a:ext cx="556" cy="202"/>
          </p:xfrm>
          <a:graphic>
            <a:graphicData uri="http://schemas.openxmlformats.org/presentationml/2006/ole">
              <p:oleObj spid="_x0000_s58371" name="Formel" r:id="rId10" imgW="698500" imgH="254000" progId="Equation.3">
                <p:embed/>
              </p:oleObj>
            </a:graphicData>
          </a:graphic>
        </p:graphicFrame>
        <p:grpSp>
          <p:nvGrpSpPr>
            <p:cNvPr id="17" name="Group 1037"/>
            <p:cNvGrpSpPr>
              <a:grpSpLocks/>
            </p:cNvGrpSpPr>
            <p:nvPr/>
          </p:nvGrpSpPr>
          <p:grpSpPr bwMode="auto">
            <a:xfrm>
              <a:off x="1872" y="1104"/>
              <a:ext cx="390" cy="327"/>
              <a:chOff x="1872" y="1104"/>
              <a:chExt cx="390" cy="327"/>
            </a:xfrm>
          </p:grpSpPr>
          <p:sp>
            <p:nvSpPr>
              <p:cNvPr id="21" name="Text Box 1038"/>
              <p:cNvSpPr txBox="1">
                <a:spLocks noChangeArrowheads="1"/>
              </p:cNvSpPr>
              <p:nvPr/>
            </p:nvSpPr>
            <p:spPr bwMode="auto">
              <a:xfrm>
                <a:off x="1872" y="1200"/>
                <a:ext cx="390" cy="231"/>
              </a:xfrm>
              <a:prstGeom prst="rect">
                <a:avLst/>
              </a:prstGeom>
              <a:noFill/>
              <a:ln w="9525">
                <a:noFill/>
                <a:miter lim="800000"/>
                <a:headEnd/>
                <a:tailEnd/>
              </a:ln>
            </p:spPr>
            <p:txBody>
              <a:bodyPr wrap="none">
                <a:prstTxWarp prst="textNoShape">
                  <a:avLst/>
                </a:prstTxWarp>
                <a:spAutoFit/>
              </a:bodyPr>
              <a:lstStyle/>
              <a:p>
                <a:r>
                  <a:rPr lang="de-DE" sz="1800">
                    <a:solidFill>
                      <a:srgbClr val="0000FF"/>
                    </a:solidFill>
                    <a:latin typeface="Symbol" pitchFamily="-65" charset="2"/>
                  </a:rPr>
                  <a:t>l(w)</a:t>
                </a:r>
                <a:endParaRPr lang="de-DE">
                  <a:latin typeface="Symbol" pitchFamily="-65" charset="2"/>
                </a:endParaRPr>
              </a:p>
            </p:txBody>
          </p:sp>
          <p:sp>
            <p:nvSpPr>
              <p:cNvPr id="22" name="Text Box 1039"/>
              <p:cNvSpPr txBox="1">
                <a:spLocks noChangeArrowheads="1"/>
              </p:cNvSpPr>
              <p:nvPr/>
            </p:nvSpPr>
            <p:spPr bwMode="auto">
              <a:xfrm>
                <a:off x="1872" y="1104"/>
                <a:ext cx="181" cy="202"/>
              </a:xfrm>
              <a:prstGeom prst="rect">
                <a:avLst/>
              </a:prstGeom>
              <a:noFill/>
              <a:ln w="9525">
                <a:noFill/>
                <a:miter lim="800000"/>
                <a:headEnd/>
                <a:tailEnd/>
              </a:ln>
            </p:spPr>
            <p:txBody>
              <a:bodyPr wrap="none">
                <a:prstTxWarp prst="textNoShape">
                  <a:avLst/>
                </a:prstTxWarp>
                <a:spAutoFit/>
              </a:bodyPr>
              <a:lstStyle/>
              <a:p>
                <a:r>
                  <a:rPr lang="de-DE" sz="1500">
                    <a:solidFill>
                      <a:srgbClr val="0000FF"/>
                    </a:solidFill>
                  </a:rPr>
                  <a:t>~</a:t>
                </a:r>
                <a:endParaRPr lang="de-DE" sz="1500"/>
              </a:p>
            </p:txBody>
          </p:sp>
        </p:grpSp>
        <p:grpSp>
          <p:nvGrpSpPr>
            <p:cNvPr id="18" name="Group 1040"/>
            <p:cNvGrpSpPr>
              <a:grpSpLocks/>
            </p:cNvGrpSpPr>
            <p:nvPr/>
          </p:nvGrpSpPr>
          <p:grpSpPr bwMode="auto">
            <a:xfrm>
              <a:off x="2016" y="3024"/>
              <a:ext cx="390" cy="327"/>
              <a:chOff x="1872" y="1104"/>
              <a:chExt cx="390" cy="327"/>
            </a:xfrm>
          </p:grpSpPr>
          <p:sp>
            <p:nvSpPr>
              <p:cNvPr id="19" name="Text Box 1041"/>
              <p:cNvSpPr txBox="1">
                <a:spLocks noChangeArrowheads="1"/>
              </p:cNvSpPr>
              <p:nvPr/>
            </p:nvSpPr>
            <p:spPr bwMode="auto">
              <a:xfrm>
                <a:off x="1872" y="1200"/>
                <a:ext cx="390" cy="231"/>
              </a:xfrm>
              <a:prstGeom prst="rect">
                <a:avLst/>
              </a:prstGeom>
              <a:noFill/>
              <a:ln w="9525">
                <a:noFill/>
                <a:miter lim="800000"/>
                <a:headEnd/>
                <a:tailEnd/>
              </a:ln>
            </p:spPr>
            <p:txBody>
              <a:bodyPr wrap="none">
                <a:prstTxWarp prst="textNoShape">
                  <a:avLst/>
                </a:prstTxWarp>
                <a:spAutoFit/>
              </a:bodyPr>
              <a:lstStyle/>
              <a:p>
                <a:r>
                  <a:rPr lang="de-DE" sz="1800">
                    <a:solidFill>
                      <a:srgbClr val="0000FF"/>
                    </a:solidFill>
                    <a:latin typeface="Symbol" pitchFamily="-65" charset="2"/>
                  </a:rPr>
                  <a:t>l(w)</a:t>
                </a:r>
                <a:endParaRPr lang="de-DE">
                  <a:latin typeface="Symbol" pitchFamily="-65" charset="2"/>
                </a:endParaRPr>
              </a:p>
            </p:txBody>
          </p:sp>
          <p:sp>
            <p:nvSpPr>
              <p:cNvPr id="20" name="Text Box 1042"/>
              <p:cNvSpPr txBox="1">
                <a:spLocks noChangeArrowheads="1"/>
              </p:cNvSpPr>
              <p:nvPr/>
            </p:nvSpPr>
            <p:spPr bwMode="auto">
              <a:xfrm>
                <a:off x="1872" y="1104"/>
                <a:ext cx="181" cy="202"/>
              </a:xfrm>
              <a:prstGeom prst="rect">
                <a:avLst/>
              </a:prstGeom>
              <a:noFill/>
              <a:ln w="9525">
                <a:noFill/>
                <a:miter lim="800000"/>
                <a:headEnd/>
                <a:tailEnd/>
              </a:ln>
            </p:spPr>
            <p:txBody>
              <a:bodyPr wrap="none">
                <a:prstTxWarp prst="textNoShape">
                  <a:avLst/>
                </a:prstTxWarp>
                <a:spAutoFit/>
              </a:bodyPr>
              <a:lstStyle/>
              <a:p>
                <a:r>
                  <a:rPr lang="de-DE" sz="1500">
                    <a:solidFill>
                      <a:srgbClr val="0000FF"/>
                    </a:solidFill>
                  </a:rPr>
                  <a:t>~</a:t>
                </a:r>
                <a:endParaRPr lang="de-DE" sz="1500"/>
              </a:p>
            </p:txBody>
          </p:sp>
        </p:gr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457200" y="457200"/>
            <a:ext cx="8369300" cy="206210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a:t>
            </a:r>
            <a:r>
              <a:rPr lang="en-US" sz="2000" dirty="0" smtClean="0">
                <a:latin typeface="Calibri" charset="0"/>
              </a:rPr>
              <a:t> estimations: </a:t>
            </a:r>
            <a:r>
              <a:rPr lang="en-US" sz="2000" b="1" dirty="0" smtClean="0">
                <a:solidFill>
                  <a:srgbClr val="FF0000"/>
                </a:solidFill>
                <a:latin typeface="Calibri" charset="0"/>
              </a:rPr>
              <a:t>Effects of the longitudinal impedance in ALBA</a:t>
            </a:r>
          </a:p>
          <a:p>
            <a:endParaRPr lang="en-US" dirty="0">
              <a:latin typeface="Calibri" charset="0"/>
            </a:endParaRPr>
          </a:p>
          <a:p>
            <a:pPr>
              <a:spcAft>
                <a:spcPts val="600"/>
              </a:spcAft>
              <a:buFont typeface="Arial" charset="0"/>
              <a:buChar char="•"/>
            </a:pPr>
            <a:r>
              <a:rPr lang="en-US" sz="1600" dirty="0" smtClean="0">
                <a:latin typeface="Calibri" charset="0"/>
              </a:rPr>
              <a:t> Simulations can suggest what longitudinal impedance budget is affordable for the future ALBA </a:t>
            </a:r>
          </a:p>
          <a:p>
            <a:pPr lvl="1">
              <a:spcAft>
                <a:spcPts val="600"/>
              </a:spcAft>
              <a:buFont typeface="Lucida Grande" charset="0"/>
              <a:buChar char="⇒"/>
            </a:pPr>
            <a:r>
              <a:rPr lang="en-US" sz="1600" dirty="0" smtClean="0">
                <a:latin typeface="Calibri" charset="0"/>
              </a:rPr>
              <a:t> Above a certain value of longitudinal impedance, the microwave instability sets in</a:t>
            </a:r>
          </a:p>
          <a:p>
            <a:pPr lvl="1">
              <a:spcAft>
                <a:spcPts val="600"/>
              </a:spcAft>
              <a:buFont typeface="Lucida Grande" charset="0"/>
              <a:buChar char="⇒"/>
            </a:pPr>
            <a:r>
              <a:rPr lang="en-US" sz="1600" dirty="0" smtClean="0">
                <a:latin typeface="Calibri" charset="0"/>
              </a:rPr>
              <a:t> We can distinguish the bunch length trend below and above the microwave instability threshold (i.e. potential well and turbulent bunch lengthening regimes) for different frequencies of the BB impedance  </a:t>
            </a:r>
            <a:br>
              <a:rPr lang="en-US" sz="1600" dirty="0" smtClean="0">
                <a:latin typeface="Calibri" charset="0"/>
              </a:rPr>
            </a:br>
            <a:endParaRPr lang="en-US" sz="1600" dirty="0">
              <a:latin typeface="Calibri" charset="0"/>
            </a:endParaRPr>
          </a:p>
        </p:txBody>
      </p:sp>
      <p:sp>
        <p:nvSpPr>
          <p:cNvPr id="6" name="Slide Number Placeholder 5"/>
          <p:cNvSpPr>
            <a:spLocks noGrp="1"/>
          </p:cNvSpPr>
          <p:nvPr>
            <p:ph type="sldNum" sz="quarter" idx="12"/>
          </p:nvPr>
        </p:nvSpPr>
        <p:spPr/>
        <p:txBody>
          <a:bodyPr/>
          <a:lstStyle/>
          <a:p>
            <a:pPr>
              <a:defRPr/>
            </a:pPr>
            <a:fld id="{867EEEEB-2CF0-0849-B97C-37E591AA1821}" type="slidenum">
              <a:rPr lang="en-US"/>
              <a:pPr>
                <a:defRPr/>
              </a:pPr>
              <a:t>57</a:t>
            </a:fld>
            <a:endParaRPr lang="en-US"/>
          </a:p>
        </p:txBody>
      </p:sp>
      <p:pic>
        <p:nvPicPr>
          <p:cNvPr id="23" name="Picture 4" descr="&#10;mrange_01.pdf                                                  0016799DMacintosh HD                   BC25E8C6:"/>
          <p:cNvPicPr>
            <a:picLocks noChangeAspect="1" noChangeArrowheads="1"/>
          </p:cNvPicPr>
          <p:nvPr/>
        </p:nvPicPr>
        <p:blipFill>
          <a:blip r:embed="rId2"/>
          <a:srcRect l="7274" t="9398" r="5455" b="8223"/>
          <a:stretch>
            <a:fillRect/>
          </a:stretch>
        </p:blipFill>
        <p:spPr bwMode="auto">
          <a:xfrm>
            <a:off x="145490" y="2842756"/>
            <a:ext cx="2393129" cy="1747574"/>
          </a:xfrm>
          <a:prstGeom prst="rect">
            <a:avLst/>
          </a:prstGeom>
          <a:noFill/>
          <a:ln w="9525">
            <a:noFill/>
            <a:miter lim="800000"/>
            <a:headEnd/>
            <a:tailEnd/>
          </a:ln>
        </p:spPr>
      </p:pic>
      <p:pic>
        <p:nvPicPr>
          <p:cNvPr id="24" name="Picture 5" descr="&#10;mrange_05.pdf                                                  0016799DMacintosh HD                   BC25E8C6:"/>
          <p:cNvPicPr>
            <a:picLocks noChangeAspect="1" noChangeArrowheads="1"/>
          </p:cNvPicPr>
          <p:nvPr/>
        </p:nvPicPr>
        <p:blipFill>
          <a:blip r:embed="rId3"/>
          <a:srcRect l="7274" t="9398" r="5455" b="8223"/>
          <a:stretch>
            <a:fillRect/>
          </a:stretch>
        </p:blipFill>
        <p:spPr bwMode="auto">
          <a:xfrm>
            <a:off x="2842782" y="2842756"/>
            <a:ext cx="2391924" cy="1747574"/>
          </a:xfrm>
          <a:prstGeom prst="rect">
            <a:avLst/>
          </a:prstGeom>
          <a:noFill/>
          <a:ln w="9525">
            <a:noFill/>
            <a:miter lim="800000"/>
            <a:headEnd/>
            <a:tailEnd/>
          </a:ln>
        </p:spPr>
      </p:pic>
      <p:pic>
        <p:nvPicPr>
          <p:cNvPr id="25" name="Picture 6" descr="&#10;mrange_09.pdf                                                  0016799DMacintosh HD                   BC25E8C6:"/>
          <p:cNvPicPr>
            <a:picLocks noChangeAspect="1" noChangeArrowheads="1"/>
          </p:cNvPicPr>
          <p:nvPr/>
        </p:nvPicPr>
        <p:blipFill>
          <a:blip r:embed="rId4"/>
          <a:srcRect l="7274" t="9398" r="5455" b="8223"/>
          <a:stretch>
            <a:fillRect/>
          </a:stretch>
        </p:blipFill>
        <p:spPr bwMode="auto">
          <a:xfrm>
            <a:off x="159333" y="4590330"/>
            <a:ext cx="2395538" cy="1747575"/>
          </a:xfrm>
          <a:prstGeom prst="rect">
            <a:avLst/>
          </a:prstGeom>
          <a:noFill/>
          <a:ln w="9525">
            <a:noFill/>
            <a:miter lim="800000"/>
            <a:headEnd/>
            <a:tailEnd/>
          </a:ln>
        </p:spPr>
      </p:pic>
      <p:pic>
        <p:nvPicPr>
          <p:cNvPr id="26" name="Picture 7" descr="&#10;mrange_18.pdf                                                  0016799DMacintosh HD                   BC25E8C6:"/>
          <p:cNvPicPr>
            <a:picLocks noChangeAspect="1" noChangeArrowheads="1"/>
          </p:cNvPicPr>
          <p:nvPr/>
        </p:nvPicPr>
        <p:blipFill>
          <a:blip r:embed="rId5"/>
          <a:srcRect l="7274" t="9398" r="5455" b="8223"/>
          <a:stretch>
            <a:fillRect/>
          </a:stretch>
        </p:blipFill>
        <p:spPr bwMode="auto">
          <a:xfrm>
            <a:off x="2842782" y="4590330"/>
            <a:ext cx="2395538" cy="1747575"/>
          </a:xfrm>
          <a:prstGeom prst="rect">
            <a:avLst/>
          </a:prstGeom>
          <a:noFill/>
          <a:ln w="9525">
            <a:noFill/>
            <a:miter lim="800000"/>
            <a:headEnd/>
            <a:tailEnd/>
          </a:ln>
        </p:spPr>
      </p:pic>
      <p:sp>
        <p:nvSpPr>
          <p:cNvPr id="31" name="Text Box 11"/>
          <p:cNvSpPr txBox="1">
            <a:spLocks noChangeArrowheads="1"/>
          </p:cNvSpPr>
          <p:nvPr/>
        </p:nvSpPr>
        <p:spPr bwMode="auto">
          <a:xfrm rot="16200000">
            <a:off x="2389848" y="5466368"/>
            <a:ext cx="602842"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1400" dirty="0"/>
              <a:t>time</a:t>
            </a:r>
          </a:p>
        </p:txBody>
      </p:sp>
      <p:sp>
        <p:nvSpPr>
          <p:cNvPr id="32" name="Text Box 11"/>
          <p:cNvSpPr txBox="1">
            <a:spLocks noChangeArrowheads="1"/>
          </p:cNvSpPr>
          <p:nvPr/>
        </p:nvSpPr>
        <p:spPr bwMode="auto">
          <a:xfrm rot="16200000">
            <a:off x="2371920" y="3615921"/>
            <a:ext cx="601109"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1400" dirty="0"/>
              <a:t>time</a:t>
            </a:r>
          </a:p>
        </p:txBody>
      </p:sp>
      <p:cxnSp>
        <p:nvCxnSpPr>
          <p:cNvPr id="42" name="Straight Arrow Connector 41"/>
          <p:cNvCxnSpPr/>
          <p:nvPr/>
        </p:nvCxnSpPr>
        <p:spPr>
          <a:xfrm rot="5400000" flipH="1" flipV="1">
            <a:off x="2341281" y="5447195"/>
            <a:ext cx="1021555" cy="1587"/>
          </a:xfrm>
          <a:prstGeom prst="straightConnector1">
            <a:avLst/>
          </a:prstGeom>
          <a:ln w="63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5400000" flipH="1" flipV="1">
            <a:off x="2301708" y="3631614"/>
            <a:ext cx="1021555" cy="1587"/>
          </a:xfrm>
          <a:prstGeom prst="straightConnector1">
            <a:avLst/>
          </a:prstGeom>
          <a:ln w="63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5" name="Picture 4" descr="&#10;blnew3.pdf                                                     0016799DMacintosh HD                   BC25E8C6:"/>
          <p:cNvPicPr>
            <a:picLocks noChangeAspect="1" noChangeArrowheads="1"/>
          </p:cNvPicPr>
          <p:nvPr/>
        </p:nvPicPr>
        <p:blipFill>
          <a:blip r:embed="rId6"/>
          <a:srcRect/>
          <a:stretch>
            <a:fillRect/>
          </a:stretch>
        </p:blipFill>
        <p:spPr bwMode="auto">
          <a:xfrm>
            <a:off x="5388912" y="3455048"/>
            <a:ext cx="3600269" cy="25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8"/>
          <p:cNvSpPr txBox="1">
            <a:spLocks noChangeArrowheads="1"/>
          </p:cNvSpPr>
          <p:nvPr/>
        </p:nvSpPr>
        <p:spPr bwMode="auto">
          <a:xfrm>
            <a:off x="457200" y="457200"/>
            <a:ext cx="8369300" cy="2062163"/>
          </a:xfrm>
          <a:prstGeom prst="rect">
            <a:avLst/>
          </a:prstGeom>
          <a:noFill/>
          <a:ln w="9525">
            <a:noFill/>
            <a:miter lim="800000"/>
            <a:headEnd/>
            <a:tailEnd/>
          </a:ln>
        </p:spPr>
        <p:txBody>
          <a:bodyPr>
            <a:prstTxWarp prst="textNoShape">
              <a:avLst/>
            </a:prstTxWarp>
            <a:spAutoFit/>
          </a:bodyPr>
          <a:lstStyle/>
          <a:p>
            <a:r>
              <a:rPr lang="en-US" sz="2000" dirty="0">
                <a:latin typeface="Calibri" charset="0"/>
              </a:rPr>
              <a:t>Example of</a:t>
            </a:r>
            <a:r>
              <a:rPr lang="en-US" sz="2000" dirty="0" smtClean="0">
                <a:latin typeface="Calibri" charset="0"/>
              </a:rPr>
              <a:t> observations</a:t>
            </a:r>
            <a:r>
              <a:rPr lang="en-US" sz="2000" dirty="0">
                <a:latin typeface="Calibri" charset="0"/>
              </a:rPr>
              <a:t>: </a:t>
            </a:r>
            <a:r>
              <a:rPr lang="en-US" sz="2000" b="1" dirty="0">
                <a:solidFill>
                  <a:srgbClr val="FF0000"/>
                </a:solidFill>
                <a:latin typeface="Calibri" charset="0"/>
              </a:rPr>
              <a:t>Microwave instability in the SPS</a:t>
            </a:r>
          </a:p>
          <a:p>
            <a:endParaRPr lang="en-US" dirty="0">
              <a:latin typeface="Calibri" charset="0"/>
            </a:endParaRPr>
          </a:p>
          <a:p>
            <a:pPr>
              <a:spcAft>
                <a:spcPts val="600"/>
              </a:spcAft>
              <a:buFont typeface="Arial" charset="0"/>
              <a:buChar char="•"/>
            </a:pPr>
            <a:r>
              <a:rPr lang="en-US" sz="1600" dirty="0">
                <a:latin typeface="Calibri" charset="0"/>
              </a:rPr>
              <a:t> Microwave instability of a </a:t>
            </a:r>
            <a:r>
              <a:rPr lang="en-US" sz="1600" dirty="0" err="1">
                <a:latin typeface="Calibri" charset="0"/>
              </a:rPr>
              <a:t>debunching</a:t>
            </a:r>
            <a:r>
              <a:rPr lang="en-US" sz="1600" dirty="0">
                <a:latin typeface="Calibri" charset="0"/>
              </a:rPr>
              <a:t> bunch has been used in the SPS to investigate on the spectrum of the longitudinal impedance and try to spot the main frequencies  (E. </a:t>
            </a:r>
            <a:r>
              <a:rPr lang="en-US" sz="1600" dirty="0" err="1">
                <a:latin typeface="Calibri" charset="0"/>
              </a:rPr>
              <a:t>Shaposhnikova</a:t>
            </a:r>
            <a:r>
              <a:rPr lang="en-US" sz="1600" dirty="0">
                <a:latin typeface="Calibri" charset="0"/>
              </a:rPr>
              <a:t>, T. </a:t>
            </a:r>
            <a:r>
              <a:rPr lang="en-US" sz="1600" dirty="0" err="1">
                <a:latin typeface="Calibri" charset="0"/>
              </a:rPr>
              <a:t>Bohl</a:t>
            </a:r>
            <a:r>
              <a:rPr lang="en-US" sz="1600" dirty="0">
                <a:latin typeface="Calibri" charset="0"/>
              </a:rPr>
              <a:t> and T. </a:t>
            </a:r>
            <a:r>
              <a:rPr lang="en-US" sz="1600" dirty="0" err="1">
                <a:latin typeface="Calibri" charset="0"/>
              </a:rPr>
              <a:t>Linnecar</a:t>
            </a:r>
            <a:r>
              <a:rPr lang="en-US" sz="1600" dirty="0">
                <a:latin typeface="Calibri" charset="0"/>
              </a:rPr>
              <a:t>)</a:t>
            </a:r>
          </a:p>
          <a:p>
            <a:pPr lvl="1">
              <a:spcAft>
                <a:spcPts val="600"/>
              </a:spcAft>
              <a:buFont typeface="Lucida Grande" charset="0"/>
              <a:buChar char="⇒"/>
            </a:pPr>
            <a:r>
              <a:rPr lang="en-US" sz="1600" dirty="0">
                <a:latin typeface="Calibri" charset="0"/>
              </a:rPr>
              <a:t> This allows </a:t>
            </a:r>
            <a:r>
              <a:rPr lang="en-US" sz="1600" dirty="0" smtClean="0">
                <a:latin typeface="Calibri" charset="0"/>
              </a:rPr>
              <a:t>identifying </a:t>
            </a:r>
            <a:r>
              <a:rPr lang="en-US" sz="1600" dirty="0">
                <a:latin typeface="Calibri" charset="0"/>
              </a:rPr>
              <a:t>the main candidates as impedance sources </a:t>
            </a:r>
          </a:p>
          <a:p>
            <a:pPr lvl="1">
              <a:spcAft>
                <a:spcPts val="600"/>
              </a:spcAft>
              <a:buFont typeface="Lucida Grande" charset="0"/>
              <a:buChar char="⇒"/>
            </a:pPr>
            <a:r>
              <a:rPr lang="en-US" sz="1600" dirty="0">
                <a:latin typeface="Calibri" charset="0"/>
              </a:rPr>
              <a:t> Long bunch samples better in frequency. </a:t>
            </a:r>
          </a:p>
        </p:txBody>
      </p:sp>
      <p:sp>
        <p:nvSpPr>
          <p:cNvPr id="12" name="Slide Number Placeholder 5"/>
          <p:cNvSpPr>
            <a:spLocks noGrp="1"/>
          </p:cNvSpPr>
          <p:nvPr>
            <p:ph type="sldNum" sz="quarter" idx="12"/>
          </p:nvPr>
        </p:nvSpPr>
        <p:spPr/>
        <p:txBody>
          <a:bodyPr/>
          <a:lstStyle/>
          <a:p>
            <a:pPr>
              <a:defRPr/>
            </a:pPr>
            <a:fld id="{FC4B82F6-29D5-7C4D-AD61-43066305E7F7}" type="slidenum">
              <a:rPr lang="en-US"/>
              <a:pPr>
                <a:defRPr/>
              </a:pPr>
              <a:t>58</a:t>
            </a:fld>
            <a:endParaRPr lang="en-US"/>
          </a:p>
        </p:txBody>
      </p:sp>
      <p:pic>
        <p:nvPicPr>
          <p:cNvPr id="53254" name="Picture 14"/>
          <p:cNvPicPr>
            <a:picLocks noChangeAspect="1"/>
          </p:cNvPicPr>
          <p:nvPr/>
        </p:nvPicPr>
        <p:blipFill>
          <a:blip r:embed="rId2"/>
          <a:srcRect/>
          <a:stretch>
            <a:fillRect/>
          </a:stretch>
        </p:blipFill>
        <p:spPr bwMode="auto">
          <a:xfrm>
            <a:off x="457200" y="2819400"/>
            <a:ext cx="2590800" cy="2879725"/>
          </a:xfrm>
          <a:prstGeom prst="rect">
            <a:avLst/>
          </a:prstGeom>
          <a:noFill/>
          <a:ln w="9525">
            <a:noFill/>
            <a:miter lim="800000"/>
            <a:headEnd/>
            <a:tailEnd/>
          </a:ln>
        </p:spPr>
      </p:pic>
      <p:pic>
        <p:nvPicPr>
          <p:cNvPr id="53255" name="Picture 15"/>
          <p:cNvPicPr>
            <a:picLocks noChangeAspect="1"/>
          </p:cNvPicPr>
          <p:nvPr/>
        </p:nvPicPr>
        <p:blipFill>
          <a:blip r:embed="rId3"/>
          <a:srcRect/>
          <a:stretch>
            <a:fillRect/>
          </a:stretch>
        </p:blipFill>
        <p:spPr bwMode="auto">
          <a:xfrm>
            <a:off x="3048000" y="2819400"/>
            <a:ext cx="2598738" cy="2879725"/>
          </a:xfrm>
          <a:prstGeom prst="rect">
            <a:avLst/>
          </a:prstGeom>
          <a:noFill/>
          <a:ln w="9525">
            <a:noFill/>
            <a:miter lim="800000"/>
            <a:headEnd/>
            <a:tailEnd/>
          </a:ln>
        </p:spPr>
      </p:pic>
      <p:pic>
        <p:nvPicPr>
          <p:cNvPr id="53256" name="Picture 16"/>
          <p:cNvPicPr>
            <a:picLocks noChangeAspect="1"/>
          </p:cNvPicPr>
          <p:nvPr/>
        </p:nvPicPr>
        <p:blipFill>
          <a:blip r:embed="rId4"/>
          <a:srcRect/>
          <a:stretch>
            <a:fillRect/>
          </a:stretch>
        </p:blipFill>
        <p:spPr bwMode="auto">
          <a:xfrm>
            <a:off x="6019800" y="2819400"/>
            <a:ext cx="2997200" cy="2160588"/>
          </a:xfrm>
          <a:prstGeom prst="rect">
            <a:avLst/>
          </a:prstGeom>
          <a:noFill/>
          <a:ln w="9525">
            <a:noFill/>
            <a:miter lim="800000"/>
            <a:headEnd/>
            <a:tailEnd/>
          </a:ln>
        </p:spPr>
      </p:pic>
      <p:sp>
        <p:nvSpPr>
          <p:cNvPr id="53257" name="Text Box 9"/>
          <p:cNvSpPr txBox="1">
            <a:spLocks noChangeArrowheads="1"/>
          </p:cNvSpPr>
          <p:nvPr/>
        </p:nvSpPr>
        <p:spPr bwMode="auto">
          <a:xfrm>
            <a:off x="738188" y="5773738"/>
            <a:ext cx="4772025" cy="323850"/>
          </a:xfrm>
          <a:prstGeom prst="rect">
            <a:avLst/>
          </a:prstGeom>
          <a:noFill/>
          <a:ln w="9525">
            <a:noFill/>
            <a:miter lim="800000"/>
            <a:headEnd/>
            <a:tailEnd/>
          </a:ln>
        </p:spPr>
        <p:txBody>
          <a:bodyPr>
            <a:prstTxWarp prst="textNoShape">
              <a:avLst/>
            </a:prstTxWarp>
            <a:spAutoFit/>
          </a:bodyPr>
          <a:lstStyle/>
          <a:p>
            <a:pPr>
              <a:spcBef>
                <a:spcPct val="50000"/>
              </a:spcBef>
            </a:pPr>
            <a:r>
              <a:rPr lang="de-DE" sz="1500">
                <a:latin typeface="Calibri" charset="0"/>
              </a:rPr>
              <a:t>SPS data: below transition energy (left) and above (right)</a:t>
            </a:r>
          </a:p>
        </p:txBody>
      </p:sp>
      <p:sp>
        <p:nvSpPr>
          <p:cNvPr id="53258" name="Text Box 9"/>
          <p:cNvSpPr txBox="1">
            <a:spLocks noChangeArrowheads="1"/>
          </p:cNvSpPr>
          <p:nvPr/>
        </p:nvSpPr>
        <p:spPr bwMode="auto">
          <a:xfrm>
            <a:off x="5995988" y="4994275"/>
            <a:ext cx="3019425" cy="554038"/>
          </a:xfrm>
          <a:prstGeom prst="rect">
            <a:avLst/>
          </a:prstGeom>
          <a:noFill/>
          <a:ln w="9525">
            <a:noFill/>
            <a:miter lim="800000"/>
            <a:headEnd/>
            <a:tailEnd/>
          </a:ln>
        </p:spPr>
        <p:txBody>
          <a:bodyPr>
            <a:prstTxWarp prst="textNoShape">
              <a:avLst/>
            </a:prstTxWarp>
            <a:spAutoFit/>
          </a:bodyPr>
          <a:lstStyle/>
          <a:p>
            <a:pPr>
              <a:spcBef>
                <a:spcPct val="50000"/>
              </a:spcBef>
            </a:pPr>
            <a:r>
              <a:rPr lang="de-DE" sz="1500">
                <a:latin typeface="Calibri" charset="0"/>
              </a:rPr>
              <a:t>Simulation with the SPS longitudinal impedance model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Slide Number Placeholder 3"/>
          <p:cNvSpPr>
            <a:spLocks noGrp="1"/>
          </p:cNvSpPr>
          <p:nvPr>
            <p:ph type="sldNum" sz="quarter" idx="12"/>
          </p:nvPr>
        </p:nvSpPr>
        <p:spPr>
          <a:noFill/>
        </p:spPr>
        <p:txBody>
          <a:bodyPr/>
          <a:lstStyle/>
          <a:p>
            <a:fld id="{A7BF02D5-29F7-EC45-A9D1-9C629C6DFF33}" type="slidenum">
              <a:rPr lang="de-DE" smtClean="0">
                <a:latin typeface="Times" pitchFamily="-65" charset="0"/>
              </a:rPr>
              <a:pPr/>
              <a:t>59</a:t>
            </a:fld>
            <a:endParaRPr lang="de-DE" dirty="0" smtClean="0">
              <a:latin typeface="Times" pitchFamily="-65" charset="0"/>
            </a:endParaRPr>
          </a:p>
        </p:txBody>
      </p:sp>
      <p:pic>
        <p:nvPicPr>
          <p:cNvPr id="57350" name="Picture 7" descr="blength_evol.pdf                                               003C6060Macintosh HD                   BC25E8C6:"/>
          <p:cNvPicPr>
            <a:picLocks noChangeAspect="1" noChangeArrowheads="1"/>
          </p:cNvPicPr>
          <p:nvPr/>
        </p:nvPicPr>
        <p:blipFill>
          <a:blip r:embed="rId2"/>
          <a:srcRect l="5455" t="7048" r="5455" b="7048"/>
          <a:stretch>
            <a:fillRect/>
          </a:stretch>
        </p:blipFill>
        <p:spPr bwMode="auto">
          <a:xfrm>
            <a:off x="685800" y="2028825"/>
            <a:ext cx="4210050" cy="3141663"/>
          </a:xfrm>
          <a:prstGeom prst="rect">
            <a:avLst/>
          </a:prstGeom>
          <a:noFill/>
          <a:ln w="9525">
            <a:noFill/>
            <a:miter lim="800000"/>
            <a:headEnd/>
            <a:tailEnd/>
          </a:ln>
        </p:spPr>
      </p:pic>
      <p:sp>
        <p:nvSpPr>
          <p:cNvPr id="57351" name="Line 8"/>
          <p:cNvSpPr>
            <a:spLocks noChangeShapeType="1"/>
          </p:cNvSpPr>
          <p:nvPr/>
        </p:nvSpPr>
        <p:spPr bwMode="auto">
          <a:xfrm>
            <a:off x="1371600" y="5686425"/>
            <a:ext cx="914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52" name="Line 9"/>
          <p:cNvSpPr>
            <a:spLocks noChangeShapeType="1"/>
          </p:cNvSpPr>
          <p:nvPr/>
        </p:nvSpPr>
        <p:spPr bwMode="auto">
          <a:xfrm flipV="1">
            <a:off x="2286000" y="5153025"/>
            <a:ext cx="8382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53" name="Line 10"/>
          <p:cNvSpPr>
            <a:spLocks noChangeShapeType="1"/>
          </p:cNvSpPr>
          <p:nvPr/>
        </p:nvSpPr>
        <p:spPr bwMode="auto">
          <a:xfrm>
            <a:off x="3124200" y="5153025"/>
            <a:ext cx="1676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54" name="Text Box 11"/>
          <p:cNvSpPr txBox="1">
            <a:spLocks noChangeArrowheads="1"/>
          </p:cNvSpPr>
          <p:nvPr/>
        </p:nvSpPr>
        <p:spPr bwMode="auto">
          <a:xfrm>
            <a:off x="1447800" y="5686425"/>
            <a:ext cx="285750" cy="336550"/>
          </a:xfrm>
          <a:prstGeom prst="rect">
            <a:avLst/>
          </a:prstGeom>
          <a:noFill/>
          <a:ln w="9525">
            <a:noFill/>
            <a:miter lim="800000"/>
            <a:headEnd/>
            <a:tailEnd/>
          </a:ln>
        </p:spPr>
        <p:txBody>
          <a:bodyPr wrap="none">
            <a:prstTxWarp prst="textNoShape">
              <a:avLst/>
            </a:prstTxWarp>
            <a:spAutoFit/>
          </a:bodyPr>
          <a:lstStyle/>
          <a:p>
            <a:r>
              <a:rPr lang="de-DE" sz="1600"/>
              <a:t>0</a:t>
            </a:r>
            <a:endParaRPr lang="de-DE"/>
          </a:p>
        </p:txBody>
      </p:sp>
      <p:sp>
        <p:nvSpPr>
          <p:cNvPr id="57355" name="Text Box 12"/>
          <p:cNvSpPr txBox="1">
            <a:spLocks noChangeArrowheads="1"/>
          </p:cNvSpPr>
          <p:nvPr/>
        </p:nvSpPr>
        <p:spPr bwMode="auto">
          <a:xfrm>
            <a:off x="3276600" y="5153025"/>
            <a:ext cx="815975" cy="336550"/>
          </a:xfrm>
          <a:prstGeom prst="rect">
            <a:avLst/>
          </a:prstGeom>
          <a:noFill/>
          <a:ln w="9525">
            <a:noFill/>
            <a:miter lim="800000"/>
            <a:headEnd/>
            <a:tailEnd/>
          </a:ln>
        </p:spPr>
        <p:txBody>
          <a:bodyPr wrap="none">
            <a:prstTxWarp prst="textNoShape">
              <a:avLst/>
            </a:prstTxWarp>
            <a:spAutoFit/>
          </a:bodyPr>
          <a:lstStyle/>
          <a:p>
            <a:r>
              <a:rPr lang="de-DE" sz="1600"/>
              <a:t>0.7 MV</a:t>
            </a:r>
            <a:endParaRPr lang="de-DE"/>
          </a:p>
        </p:txBody>
      </p:sp>
      <p:grpSp>
        <p:nvGrpSpPr>
          <p:cNvPr id="2" name="Group 21"/>
          <p:cNvGrpSpPr>
            <a:grpSpLocks/>
          </p:cNvGrpSpPr>
          <p:nvPr/>
        </p:nvGrpSpPr>
        <p:grpSpPr bwMode="auto">
          <a:xfrm>
            <a:off x="1076325" y="2028825"/>
            <a:ext cx="7534275" cy="2911475"/>
            <a:chOff x="486" y="1056"/>
            <a:chExt cx="4746" cy="1834"/>
          </a:xfrm>
        </p:grpSpPr>
        <p:pic>
          <p:nvPicPr>
            <p:cNvPr id="57363" name="Picture 13" descr="zoom-BLBS2.pdf                                                 003C6060Macintosh HD                   BC25E8C6:"/>
            <p:cNvPicPr>
              <a:picLocks noChangeAspect="1" noChangeArrowheads="1"/>
            </p:cNvPicPr>
            <p:nvPr/>
          </p:nvPicPr>
          <p:blipFill>
            <a:blip r:embed="rId3"/>
            <a:srcRect/>
            <a:stretch>
              <a:fillRect/>
            </a:stretch>
          </p:blipFill>
          <p:spPr bwMode="auto">
            <a:xfrm>
              <a:off x="3312" y="1056"/>
              <a:ext cx="1785" cy="1382"/>
            </a:xfrm>
            <a:prstGeom prst="rect">
              <a:avLst/>
            </a:prstGeom>
            <a:noFill/>
            <a:ln w="9525">
              <a:noFill/>
              <a:miter lim="800000"/>
              <a:headEnd/>
              <a:tailEnd/>
            </a:ln>
          </p:spPr>
        </p:pic>
        <p:sp>
          <p:nvSpPr>
            <p:cNvPr id="57364" name="Rectangle 14"/>
            <p:cNvSpPr>
              <a:spLocks noChangeArrowheads="1"/>
            </p:cNvSpPr>
            <p:nvPr/>
          </p:nvSpPr>
          <p:spPr bwMode="auto">
            <a:xfrm>
              <a:off x="486" y="1306"/>
              <a:ext cx="570" cy="1584"/>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7365" name="Rectangle 16"/>
            <p:cNvSpPr>
              <a:spLocks noChangeArrowheads="1"/>
            </p:cNvSpPr>
            <p:nvPr/>
          </p:nvSpPr>
          <p:spPr bwMode="auto">
            <a:xfrm>
              <a:off x="3312" y="1104"/>
              <a:ext cx="1920" cy="12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7366" name="Line 17"/>
            <p:cNvSpPr>
              <a:spLocks noChangeShapeType="1"/>
            </p:cNvSpPr>
            <p:nvPr/>
          </p:nvSpPr>
          <p:spPr bwMode="auto">
            <a:xfrm flipV="1">
              <a:off x="1104" y="1632"/>
              <a:ext cx="2160" cy="144"/>
            </a:xfrm>
            <a:prstGeom prst="line">
              <a:avLst/>
            </a:prstGeom>
            <a:noFill/>
            <a:ln w="9525">
              <a:solidFill>
                <a:schemeClr val="tx1"/>
              </a:solidFill>
              <a:round/>
              <a:headEnd/>
              <a:tailEnd type="stealth" w="med" len="med"/>
            </a:ln>
          </p:spPr>
          <p:txBody>
            <a:bodyPr wrap="none" anchor="ctr">
              <a:prstTxWarp prst="textNoShape">
                <a:avLst/>
              </a:prstTxWarp>
            </a:bodyPr>
            <a:lstStyle/>
            <a:p>
              <a:endParaRPr lang="en-US"/>
            </a:p>
          </p:txBody>
        </p:sp>
      </p:grpSp>
      <p:grpSp>
        <p:nvGrpSpPr>
          <p:cNvPr id="3" name="Group 22"/>
          <p:cNvGrpSpPr>
            <a:grpSpLocks/>
          </p:cNvGrpSpPr>
          <p:nvPr/>
        </p:nvGrpSpPr>
        <p:grpSpPr bwMode="auto">
          <a:xfrm>
            <a:off x="2362200" y="2409825"/>
            <a:ext cx="6324600" cy="3946525"/>
            <a:chOff x="1296" y="1296"/>
            <a:chExt cx="3984" cy="2486"/>
          </a:xfrm>
        </p:grpSpPr>
        <p:sp>
          <p:nvSpPr>
            <p:cNvPr id="57359" name="Rectangle 15"/>
            <p:cNvSpPr>
              <a:spLocks noChangeArrowheads="1"/>
            </p:cNvSpPr>
            <p:nvPr/>
          </p:nvSpPr>
          <p:spPr bwMode="auto">
            <a:xfrm>
              <a:off x="1296" y="1296"/>
              <a:ext cx="720" cy="1584"/>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pic>
          <p:nvPicPr>
            <p:cNvPr id="57360" name="Picture 18" descr="&#10;zoom-BLBS.pdf                                                  003C6060Macintosh HD                   BC25E8C6:"/>
            <p:cNvPicPr>
              <a:picLocks noChangeAspect="1" noChangeArrowheads="1"/>
            </p:cNvPicPr>
            <p:nvPr/>
          </p:nvPicPr>
          <p:blipFill>
            <a:blip r:embed="rId4"/>
            <a:srcRect/>
            <a:stretch>
              <a:fillRect/>
            </a:stretch>
          </p:blipFill>
          <p:spPr bwMode="auto">
            <a:xfrm>
              <a:off x="3312" y="2400"/>
              <a:ext cx="1785" cy="1382"/>
            </a:xfrm>
            <a:prstGeom prst="rect">
              <a:avLst/>
            </a:prstGeom>
            <a:noFill/>
            <a:ln w="9525">
              <a:noFill/>
              <a:miter lim="800000"/>
              <a:headEnd/>
              <a:tailEnd/>
            </a:ln>
          </p:spPr>
        </p:pic>
        <p:sp>
          <p:nvSpPr>
            <p:cNvPr id="57361" name="Rectangle 19"/>
            <p:cNvSpPr>
              <a:spLocks noChangeArrowheads="1"/>
            </p:cNvSpPr>
            <p:nvPr/>
          </p:nvSpPr>
          <p:spPr bwMode="auto">
            <a:xfrm>
              <a:off x="3360" y="2448"/>
              <a:ext cx="1920" cy="12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7362" name="Line 20"/>
            <p:cNvSpPr>
              <a:spLocks noChangeShapeType="1"/>
            </p:cNvSpPr>
            <p:nvPr/>
          </p:nvSpPr>
          <p:spPr bwMode="auto">
            <a:xfrm>
              <a:off x="2064" y="2592"/>
              <a:ext cx="1200" cy="336"/>
            </a:xfrm>
            <a:prstGeom prst="line">
              <a:avLst/>
            </a:prstGeom>
            <a:noFill/>
            <a:ln w="9525">
              <a:solidFill>
                <a:schemeClr val="tx1"/>
              </a:solidFill>
              <a:round/>
              <a:headEnd/>
              <a:tailEnd type="stealth" w="med" len="med"/>
            </a:ln>
          </p:spPr>
          <p:txBody>
            <a:bodyPr wrap="none" anchor="ctr">
              <a:prstTxWarp prst="textNoShape">
                <a:avLst/>
              </a:prstTxWarp>
            </a:bodyPr>
            <a:lstStyle/>
            <a:p>
              <a:endParaRPr lang="en-US"/>
            </a:p>
          </p:txBody>
        </p:sp>
      </p:grpSp>
      <p:sp>
        <p:nvSpPr>
          <p:cNvPr id="23" name="TextBox 8"/>
          <p:cNvSpPr txBox="1">
            <a:spLocks noChangeArrowheads="1"/>
          </p:cNvSpPr>
          <p:nvPr/>
        </p:nvSpPr>
        <p:spPr bwMode="auto">
          <a:xfrm>
            <a:off x="457200" y="457200"/>
            <a:ext cx="8369300" cy="1492716"/>
          </a:xfrm>
          <a:prstGeom prst="rect">
            <a:avLst/>
          </a:prstGeom>
          <a:noFill/>
          <a:ln w="9525">
            <a:noFill/>
            <a:miter lim="800000"/>
            <a:headEnd/>
            <a:tailEnd/>
          </a:ln>
        </p:spPr>
        <p:txBody>
          <a:bodyPr>
            <a:prstTxWarp prst="textNoShape">
              <a:avLst/>
            </a:prstTxWarp>
            <a:spAutoFit/>
          </a:bodyPr>
          <a:lstStyle/>
          <a:p>
            <a:r>
              <a:rPr lang="en-US" sz="2000" dirty="0" smtClean="0">
                <a:latin typeface="Calibri" charset="0"/>
              </a:rPr>
              <a:t>Longitudinal plane: </a:t>
            </a:r>
            <a:r>
              <a:rPr lang="en-US" sz="2000" b="1" dirty="0" smtClean="0">
                <a:solidFill>
                  <a:srgbClr val="FF0000"/>
                </a:solidFill>
                <a:latin typeface="Calibri" charset="0"/>
              </a:rPr>
              <a:t>Production of flat bunches</a:t>
            </a:r>
          </a:p>
          <a:p>
            <a:endParaRPr lang="en-US" dirty="0">
              <a:latin typeface="Calibri" charset="0"/>
            </a:endParaRPr>
          </a:p>
          <a:p>
            <a:pPr>
              <a:spcAft>
                <a:spcPts val="600"/>
              </a:spcAft>
              <a:buFont typeface="Arial" charset="0"/>
              <a:buChar char="•"/>
            </a:pPr>
            <a:r>
              <a:rPr lang="en-US" sz="1600" dirty="0" smtClean="0">
                <a:latin typeface="Calibri" charset="0"/>
              </a:rPr>
              <a:t> One option is to use a 2</a:t>
            </a:r>
            <a:r>
              <a:rPr lang="en-US" sz="1600" baseline="30000" dirty="0" smtClean="0">
                <a:latin typeface="Calibri" charset="0"/>
              </a:rPr>
              <a:t>nd</a:t>
            </a:r>
            <a:r>
              <a:rPr lang="en-US" sz="1600" dirty="0" smtClean="0">
                <a:latin typeface="Calibri" charset="0"/>
              </a:rPr>
              <a:t> harmonic </a:t>
            </a:r>
            <a:r>
              <a:rPr lang="en-US" sz="1600" dirty="0" err="1" smtClean="0">
                <a:latin typeface="Calibri" charset="0"/>
              </a:rPr>
              <a:t>rf</a:t>
            </a:r>
            <a:r>
              <a:rPr lang="en-US" sz="1600" dirty="0" smtClean="0">
                <a:latin typeface="Calibri" charset="0"/>
              </a:rPr>
              <a:t> system</a:t>
            </a:r>
          </a:p>
          <a:p>
            <a:pPr>
              <a:spcAft>
                <a:spcPts val="600"/>
              </a:spcAft>
              <a:buFont typeface="Arial" charset="0"/>
              <a:buChar char="•"/>
            </a:pPr>
            <a:r>
              <a:rPr lang="en-US" sz="1600" dirty="0" smtClean="0">
                <a:latin typeface="Calibri" charset="0"/>
              </a:rPr>
              <a:t> The SPS has the main 200 MHz cavities and the 800 MHz, which can be used in Bunch Shortening or Bunch Lengthening modes   </a:t>
            </a:r>
            <a:endParaRPr lang="en-US" sz="1600" dirty="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8"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28"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57200" y="457200"/>
            <a:ext cx="8369300" cy="5786438"/>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electromagnetic problem: </a:t>
            </a:r>
            <a:r>
              <a:rPr lang="en-US" sz="2000" b="1" dirty="0">
                <a:solidFill>
                  <a:srgbClr val="FF0000"/>
                </a:solidFill>
                <a:latin typeface="Calibri" charset="0"/>
              </a:rPr>
              <a:t>space charge</a:t>
            </a:r>
          </a:p>
          <a:p>
            <a:endParaRPr lang="en-US" dirty="0">
              <a:latin typeface="Calibri" charset="0"/>
            </a:endParaRPr>
          </a:p>
          <a:p>
            <a:pPr>
              <a:spcAft>
                <a:spcPts val="600"/>
              </a:spcAft>
              <a:buFont typeface="Arial" charset="0"/>
              <a:buChar char="•"/>
            </a:pPr>
            <a:r>
              <a:rPr lang="en-US" dirty="0">
                <a:latin typeface="Calibri" charset="0"/>
              </a:rPr>
              <a:t> The problem of the electromagnetic fields of some standard beam distributions in open space has been solved analytically for some cases. For example:</a:t>
            </a:r>
          </a:p>
          <a:p>
            <a:pPr lvl="1">
              <a:spcAft>
                <a:spcPts val="600"/>
              </a:spcAft>
              <a:buFont typeface="Wingdings" charset="2"/>
              <a:buChar char="ü"/>
            </a:pPr>
            <a:r>
              <a:rPr lang="en-US" dirty="0">
                <a:latin typeface="Calibri" charset="0"/>
              </a:rPr>
              <a:t> </a:t>
            </a:r>
            <a:r>
              <a:rPr lang="en-US" dirty="0">
                <a:solidFill>
                  <a:srgbClr val="0000FF"/>
                </a:solidFill>
                <a:latin typeface="Calibri" charset="0"/>
              </a:rPr>
              <a:t>Ellipsoidal</a:t>
            </a:r>
            <a:r>
              <a:rPr lang="en-US" dirty="0">
                <a:latin typeface="Calibri" charset="0"/>
              </a:rPr>
              <a:t>: R.W. Garnett and T.P. </a:t>
            </a:r>
            <a:r>
              <a:rPr lang="en-US" dirty="0" err="1">
                <a:latin typeface="Calibri" charset="0"/>
              </a:rPr>
              <a:t>Wangler</a:t>
            </a:r>
            <a:r>
              <a:rPr lang="en-US" dirty="0">
                <a:latin typeface="Calibri" charset="0"/>
              </a:rPr>
              <a:t>, 1981</a:t>
            </a:r>
          </a:p>
          <a:p>
            <a:pPr lvl="1">
              <a:spcAft>
                <a:spcPts val="600"/>
              </a:spcAft>
              <a:buFont typeface="Wingdings" charset="2"/>
              <a:buChar char="ü"/>
            </a:pPr>
            <a:r>
              <a:rPr lang="en-US" dirty="0">
                <a:latin typeface="Calibri" charset="0"/>
              </a:rPr>
              <a:t> </a:t>
            </a:r>
            <a:r>
              <a:rPr lang="en-US" dirty="0">
                <a:solidFill>
                  <a:srgbClr val="0000FF"/>
                </a:solidFill>
                <a:latin typeface="Calibri" charset="0"/>
              </a:rPr>
              <a:t>Gaussian</a:t>
            </a:r>
            <a:r>
              <a:rPr lang="en-US" dirty="0">
                <a:latin typeface="Calibri" charset="0"/>
              </a:rPr>
              <a:t>: M. </a:t>
            </a:r>
            <a:r>
              <a:rPr lang="en-US" dirty="0" err="1">
                <a:latin typeface="Calibri" charset="0"/>
              </a:rPr>
              <a:t>Bassetti</a:t>
            </a:r>
            <a:r>
              <a:rPr lang="en-US" dirty="0">
                <a:latin typeface="Calibri" charset="0"/>
              </a:rPr>
              <a:t> and G.A. Erskine. Closed expression for the electrical field of a two-dimensional Gaussian charge. CERN-ISRTH/80-06, 1980.</a:t>
            </a:r>
          </a:p>
          <a:p>
            <a:pPr lvl="1">
              <a:spcAft>
                <a:spcPts val="600"/>
              </a:spcAft>
              <a:buFont typeface="Wingdings" charset="2"/>
              <a:buChar char="ü"/>
            </a:pPr>
            <a:r>
              <a:rPr lang="en-US" dirty="0">
                <a:latin typeface="Calibri" charset="0"/>
              </a:rPr>
              <a:t> Formulae including the beam images for some standard chamber shapes, e.g. rectangular, also exist (see previous </a:t>
            </a:r>
            <a:r>
              <a:rPr lang="en-US" dirty="0" smtClean="0">
                <a:latin typeface="Calibri" charset="0"/>
              </a:rPr>
              <a:t>lecture)</a:t>
            </a:r>
            <a:endParaRPr lang="en-US" dirty="0">
              <a:latin typeface="Calibri" charset="0"/>
            </a:endParaRPr>
          </a:p>
          <a:p>
            <a:pPr>
              <a:spcAft>
                <a:spcPts val="600"/>
              </a:spcAft>
              <a:buClr>
                <a:schemeClr val="tx1"/>
              </a:buClr>
              <a:buFont typeface="Arial" charset="0"/>
              <a:buChar char="•"/>
            </a:pPr>
            <a:r>
              <a:rPr lang="en-US" dirty="0">
                <a:solidFill>
                  <a:srgbClr val="0000FF"/>
                </a:solidFill>
                <a:latin typeface="Calibri" charset="0"/>
              </a:rPr>
              <a:t> Poisson solvers </a:t>
            </a:r>
            <a:r>
              <a:rPr lang="en-US" dirty="0">
                <a:solidFill>
                  <a:srgbClr val="000000"/>
                </a:solidFill>
                <a:latin typeface="Calibri" charset="0"/>
              </a:rPr>
              <a:t>for the general case</a:t>
            </a:r>
          </a:p>
          <a:p>
            <a:pPr lvl="1">
              <a:buFont typeface="Wingdings" charset="2"/>
              <a:buChar char="ü"/>
            </a:pPr>
            <a:r>
              <a:rPr lang="en-US" sz="1700" dirty="0">
                <a:latin typeface="Calibri" charset="0"/>
              </a:rPr>
              <a:t> their input of the charge density is given by distributing the particles on a grid (usually with the Particle-In-Cell method)</a:t>
            </a:r>
          </a:p>
          <a:p>
            <a:pPr lvl="1"/>
            <a:endParaRPr lang="en-US" sz="1700" dirty="0">
              <a:latin typeface="Calibri" charset="0"/>
            </a:endParaRPr>
          </a:p>
          <a:p>
            <a:pPr lvl="1"/>
            <a:r>
              <a:rPr lang="en-US" sz="1700" dirty="0">
                <a:latin typeface="Calibri" charset="0"/>
              </a:rPr>
              <a:t> </a:t>
            </a:r>
          </a:p>
          <a:p>
            <a:pPr lvl="1">
              <a:buFont typeface="Wingdings" charset="2"/>
              <a:buChar char="ü"/>
            </a:pPr>
            <a:r>
              <a:rPr lang="en-US" sz="1700" dirty="0">
                <a:latin typeface="Calibri" charset="0"/>
              </a:rPr>
              <a:t> their solution includes the contribution of </a:t>
            </a:r>
          </a:p>
          <a:p>
            <a:pPr lvl="1"/>
            <a:r>
              <a:rPr lang="en-US" sz="1700" dirty="0">
                <a:latin typeface="Calibri" charset="0"/>
              </a:rPr>
              <a:t>the images through the use of the appropriate </a:t>
            </a:r>
          </a:p>
          <a:p>
            <a:pPr lvl="1">
              <a:spcAft>
                <a:spcPts val="600"/>
              </a:spcAft>
            </a:pPr>
            <a:r>
              <a:rPr lang="en-US" sz="1700" dirty="0">
                <a:latin typeface="Calibri" charset="0"/>
              </a:rPr>
              <a:t>boundary conditions </a:t>
            </a:r>
          </a:p>
          <a:p>
            <a:pPr lvl="1">
              <a:spcAft>
                <a:spcPts val="600"/>
              </a:spcAft>
              <a:buFont typeface="Wingdings" charset="2"/>
              <a:buChar char="ü"/>
            </a:pPr>
            <a:r>
              <a:rPr lang="en-US" sz="1700" dirty="0">
                <a:latin typeface="Calibri" charset="0"/>
              </a:rPr>
              <a:t> they can be based on solutions with the finite differences or FFT methods</a:t>
            </a:r>
          </a:p>
          <a:p>
            <a:pPr lvl="1">
              <a:spcAft>
                <a:spcPts val="600"/>
              </a:spcAft>
              <a:buFont typeface="Wingdings" charset="2"/>
              <a:buChar char="ü"/>
            </a:pPr>
            <a:r>
              <a:rPr lang="en-US" sz="1700" dirty="0">
                <a:latin typeface="Calibri" charset="0"/>
              </a:rPr>
              <a:t> they can have an adaptive grid and are usually very fast  </a:t>
            </a:r>
          </a:p>
        </p:txBody>
      </p:sp>
      <p:pic>
        <p:nvPicPr>
          <p:cNvPr id="20483" name="Picture 2"/>
          <p:cNvPicPr>
            <a:picLocks noChangeAspect="1"/>
          </p:cNvPicPr>
          <p:nvPr/>
        </p:nvPicPr>
        <p:blipFill>
          <a:blip r:embed="rId2"/>
          <a:srcRect/>
          <a:stretch>
            <a:fillRect/>
          </a:stretch>
        </p:blipFill>
        <p:spPr bwMode="auto">
          <a:xfrm>
            <a:off x="5208588" y="4038600"/>
            <a:ext cx="1711325" cy="1439863"/>
          </a:xfrm>
          <a:prstGeom prst="rect">
            <a:avLst/>
          </a:prstGeom>
          <a:noFill/>
          <a:ln w="9525">
            <a:noFill/>
            <a:miter lim="800000"/>
            <a:headEnd/>
            <a:tailEnd/>
          </a:ln>
        </p:spPr>
      </p:pic>
      <p:pic>
        <p:nvPicPr>
          <p:cNvPr id="20484" name="Picture 3"/>
          <p:cNvPicPr>
            <a:picLocks noChangeAspect="1"/>
          </p:cNvPicPr>
          <p:nvPr/>
        </p:nvPicPr>
        <p:blipFill>
          <a:blip r:embed="rId3"/>
          <a:srcRect/>
          <a:stretch>
            <a:fillRect/>
          </a:stretch>
        </p:blipFill>
        <p:spPr bwMode="auto">
          <a:xfrm>
            <a:off x="6919913" y="4038600"/>
            <a:ext cx="1449387" cy="1439863"/>
          </a:xfrm>
          <a:prstGeom prst="rect">
            <a:avLst/>
          </a:prstGeom>
          <a:noFill/>
          <a:ln w="9525">
            <a:noFill/>
            <a:miter lim="800000"/>
            <a:headEnd/>
            <a:tailEnd/>
          </a:ln>
        </p:spPr>
      </p:pic>
      <p:sp>
        <p:nvSpPr>
          <p:cNvPr id="7" name="Slide Number Placeholder 5"/>
          <p:cNvSpPr>
            <a:spLocks noGrp="1"/>
          </p:cNvSpPr>
          <p:nvPr>
            <p:ph type="sldNum" sz="quarter" idx="12"/>
          </p:nvPr>
        </p:nvSpPr>
        <p:spPr/>
        <p:txBody>
          <a:bodyPr/>
          <a:lstStyle/>
          <a:p>
            <a:pPr>
              <a:defRPr/>
            </a:pPr>
            <a:fld id="{9618428D-08E4-7941-9264-B422E18318B4}" type="slidenum">
              <a:rPr lang="en-US"/>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2" name="Slide Number Placeholder 3"/>
          <p:cNvSpPr>
            <a:spLocks noGrp="1"/>
          </p:cNvSpPr>
          <p:nvPr>
            <p:ph type="sldNum" sz="quarter" idx="12"/>
          </p:nvPr>
        </p:nvSpPr>
        <p:spPr>
          <a:noFill/>
        </p:spPr>
        <p:txBody>
          <a:bodyPr/>
          <a:lstStyle/>
          <a:p>
            <a:fld id="{34EC5D70-ED11-2E44-8FAD-6D684734EF3E}" type="slidenum">
              <a:rPr lang="de-DE" smtClean="0">
                <a:latin typeface="Times" pitchFamily="-65" charset="0"/>
              </a:rPr>
              <a:pPr/>
              <a:t>60</a:t>
            </a:fld>
            <a:endParaRPr lang="de-DE" dirty="0" smtClean="0">
              <a:latin typeface="Times" pitchFamily="-65" charset="0"/>
            </a:endParaRPr>
          </a:p>
        </p:txBody>
      </p:sp>
      <p:pic>
        <p:nvPicPr>
          <p:cNvPr id="58374" name="Picture 19" descr="&#10;bshape_BL.pdf                                                  003C6060Macintosh HD                   BC25E8C6:"/>
          <p:cNvPicPr>
            <a:picLocks noChangeAspect="1" noChangeArrowheads="1"/>
          </p:cNvPicPr>
          <p:nvPr/>
        </p:nvPicPr>
        <p:blipFill>
          <a:blip r:embed="rId2"/>
          <a:srcRect l="5455" t="7048" r="5455" b="7048"/>
          <a:stretch>
            <a:fillRect/>
          </a:stretch>
        </p:blipFill>
        <p:spPr bwMode="auto">
          <a:xfrm>
            <a:off x="0" y="1752600"/>
            <a:ext cx="4286250" cy="3198813"/>
          </a:xfrm>
          <a:prstGeom prst="rect">
            <a:avLst/>
          </a:prstGeom>
          <a:noFill/>
          <a:ln w="9525">
            <a:noFill/>
            <a:miter lim="800000"/>
            <a:headEnd/>
            <a:tailEnd/>
          </a:ln>
        </p:spPr>
      </p:pic>
      <p:pic>
        <p:nvPicPr>
          <p:cNvPr id="58375" name="Picture 20" descr="&#10;bshape_BS.pdf                                                  003C6060Macintosh HD                   BC25E8C6:"/>
          <p:cNvPicPr>
            <a:picLocks noChangeAspect="1" noChangeArrowheads="1"/>
          </p:cNvPicPr>
          <p:nvPr/>
        </p:nvPicPr>
        <p:blipFill>
          <a:blip r:embed="rId3"/>
          <a:srcRect l="5455" t="7048" r="5455" b="7048"/>
          <a:stretch>
            <a:fillRect/>
          </a:stretch>
        </p:blipFill>
        <p:spPr bwMode="auto">
          <a:xfrm>
            <a:off x="4495800" y="1752600"/>
            <a:ext cx="4286250" cy="3198813"/>
          </a:xfrm>
          <a:prstGeom prst="rect">
            <a:avLst/>
          </a:prstGeom>
          <a:noFill/>
          <a:ln w="9525">
            <a:noFill/>
            <a:miter lim="800000"/>
            <a:headEnd/>
            <a:tailEnd/>
          </a:ln>
        </p:spPr>
      </p:pic>
      <p:sp>
        <p:nvSpPr>
          <p:cNvPr id="58376" name="Text Box 21"/>
          <p:cNvSpPr txBox="1">
            <a:spLocks noChangeArrowheads="1"/>
          </p:cNvSpPr>
          <p:nvPr/>
        </p:nvSpPr>
        <p:spPr bwMode="auto">
          <a:xfrm>
            <a:off x="609600" y="5029200"/>
            <a:ext cx="8001000" cy="1076325"/>
          </a:xfrm>
          <a:prstGeom prst="rect">
            <a:avLst/>
          </a:prstGeom>
          <a:noFill/>
          <a:ln w="9525">
            <a:noFill/>
            <a:miter lim="800000"/>
            <a:headEnd/>
            <a:tailEnd/>
          </a:ln>
        </p:spPr>
        <p:txBody>
          <a:bodyPr>
            <a:prstTxWarp prst="textNoShape">
              <a:avLst/>
            </a:prstTxWarp>
            <a:spAutoFit/>
          </a:bodyPr>
          <a:lstStyle/>
          <a:p>
            <a:pPr>
              <a:spcBef>
                <a:spcPct val="50000"/>
              </a:spcBef>
            </a:pPr>
            <a:r>
              <a:rPr lang="de-DE" sz="1800" dirty="0" err="1"/>
              <a:t>Importance</a:t>
            </a:r>
            <a:r>
              <a:rPr lang="de-DE" sz="1800" dirty="0"/>
              <a:t> of </a:t>
            </a:r>
            <a:r>
              <a:rPr lang="de-DE" sz="1800" dirty="0" err="1"/>
              <a:t>this</a:t>
            </a:r>
            <a:r>
              <a:rPr lang="de-DE" sz="1800" dirty="0"/>
              <a:t> </a:t>
            </a:r>
            <a:r>
              <a:rPr lang="de-DE" sz="1800" dirty="0" err="1"/>
              <a:t>option</a:t>
            </a:r>
            <a:r>
              <a:rPr lang="de-DE" sz="1800" dirty="0"/>
              <a:t>:</a:t>
            </a:r>
          </a:p>
          <a:p>
            <a:pPr>
              <a:spcBef>
                <a:spcPct val="50000"/>
              </a:spcBef>
              <a:buFont typeface="Symbol" pitchFamily="-65" charset="2"/>
              <a:buChar char="®"/>
            </a:pPr>
            <a:r>
              <a:rPr lang="de-DE" sz="1600" dirty="0">
                <a:sym typeface="Symbol" pitchFamily="-65" charset="2"/>
              </a:rPr>
              <a:t> </a:t>
            </a:r>
            <a:r>
              <a:rPr lang="de-DE" sz="1500" dirty="0">
                <a:sym typeface="Symbol" pitchFamily="-65" charset="2"/>
              </a:rPr>
              <a:t>SPS: </a:t>
            </a:r>
            <a:r>
              <a:rPr lang="de-DE" sz="1500" dirty="0" err="1">
                <a:sym typeface="Symbol" pitchFamily="-65" charset="2"/>
              </a:rPr>
              <a:t>The</a:t>
            </a:r>
            <a:r>
              <a:rPr lang="de-DE" sz="1500" dirty="0">
                <a:sym typeface="Symbol" pitchFamily="-65" charset="2"/>
              </a:rPr>
              <a:t> </a:t>
            </a:r>
            <a:r>
              <a:rPr lang="de-DE" sz="1500" dirty="0">
                <a:solidFill>
                  <a:srgbClr val="3140FF"/>
                </a:solidFill>
                <a:sym typeface="Symbol" pitchFamily="-65" charset="2"/>
              </a:rPr>
              <a:t>800 MHz </a:t>
            </a:r>
            <a:r>
              <a:rPr lang="de-DE" sz="1500" dirty="0" err="1">
                <a:solidFill>
                  <a:srgbClr val="3140FF"/>
                </a:solidFill>
                <a:sym typeface="Symbol" pitchFamily="-65" charset="2"/>
              </a:rPr>
              <a:t>cavity</a:t>
            </a:r>
            <a:r>
              <a:rPr lang="de-DE" sz="1500" dirty="0">
                <a:solidFill>
                  <a:srgbClr val="3140FF"/>
                </a:solidFill>
                <a:sym typeface="Symbol" pitchFamily="-65" charset="2"/>
              </a:rPr>
              <a:t> </a:t>
            </a:r>
            <a:r>
              <a:rPr lang="de-DE" sz="1500" dirty="0" err="1">
                <a:solidFill>
                  <a:srgbClr val="3140FF"/>
                </a:solidFill>
                <a:sym typeface="Symbol" pitchFamily="-65" charset="2"/>
              </a:rPr>
              <a:t>is</a:t>
            </a:r>
            <a:r>
              <a:rPr lang="de-DE" sz="1500" dirty="0">
                <a:solidFill>
                  <a:srgbClr val="3140FF"/>
                </a:solidFill>
                <a:sym typeface="Symbol" pitchFamily="-65" charset="2"/>
              </a:rPr>
              <a:t> </a:t>
            </a:r>
            <a:r>
              <a:rPr lang="de-DE" sz="1500" dirty="0" err="1">
                <a:solidFill>
                  <a:srgbClr val="3140FF"/>
                </a:solidFill>
                <a:sym typeface="Symbol" pitchFamily="-65" charset="2"/>
              </a:rPr>
              <a:t>used</a:t>
            </a:r>
            <a:r>
              <a:rPr lang="de-DE" sz="1500" dirty="0">
                <a:solidFill>
                  <a:srgbClr val="3140FF"/>
                </a:solidFill>
                <a:sym typeface="Symbol" pitchFamily="-65" charset="2"/>
              </a:rPr>
              <a:t> in BS mode in normal </a:t>
            </a:r>
            <a:r>
              <a:rPr lang="de-DE" sz="1500" dirty="0" err="1">
                <a:solidFill>
                  <a:srgbClr val="3140FF"/>
                </a:solidFill>
                <a:sym typeface="Symbol" pitchFamily="-65" charset="2"/>
              </a:rPr>
              <a:t>operation</a:t>
            </a:r>
            <a:r>
              <a:rPr lang="de-DE" sz="1500" dirty="0">
                <a:sym typeface="Symbol" pitchFamily="-65" charset="2"/>
              </a:rPr>
              <a:t> to </a:t>
            </a:r>
            <a:r>
              <a:rPr lang="de-DE" sz="1500" dirty="0" err="1">
                <a:sym typeface="Symbol" pitchFamily="-65" charset="2"/>
              </a:rPr>
              <a:t>keep</a:t>
            </a:r>
            <a:r>
              <a:rPr lang="de-DE" sz="1500" dirty="0">
                <a:sym typeface="Symbol" pitchFamily="-65" charset="2"/>
              </a:rPr>
              <a:t> </a:t>
            </a:r>
            <a:r>
              <a:rPr lang="de-DE" sz="1500" dirty="0" err="1">
                <a:sym typeface="Symbol" pitchFamily="-65" charset="2"/>
              </a:rPr>
              <a:t>the</a:t>
            </a:r>
            <a:r>
              <a:rPr lang="de-DE" sz="1500" dirty="0">
                <a:sym typeface="Symbol" pitchFamily="-65" charset="2"/>
              </a:rPr>
              <a:t> </a:t>
            </a:r>
            <a:r>
              <a:rPr lang="de-DE" sz="1500" dirty="0" err="1">
                <a:sym typeface="Symbol" pitchFamily="-65" charset="2"/>
              </a:rPr>
              <a:t>beam</a:t>
            </a:r>
            <a:r>
              <a:rPr lang="de-DE" sz="1500" dirty="0">
                <a:sym typeface="Symbol" pitchFamily="-65" charset="2"/>
              </a:rPr>
              <a:t> </a:t>
            </a:r>
            <a:r>
              <a:rPr lang="de-DE" sz="1500" dirty="0" err="1">
                <a:sym typeface="Symbol" pitchFamily="-65" charset="2"/>
              </a:rPr>
              <a:t>stable</a:t>
            </a:r>
            <a:endParaRPr lang="de-DE" sz="1500" dirty="0">
              <a:sym typeface="Symbol" pitchFamily="-65" charset="2"/>
            </a:endParaRPr>
          </a:p>
          <a:p>
            <a:pPr>
              <a:spcBef>
                <a:spcPct val="50000"/>
              </a:spcBef>
              <a:buFont typeface="Symbol" pitchFamily="-65" charset="2"/>
              <a:buChar char="®"/>
            </a:pPr>
            <a:r>
              <a:rPr lang="de-DE" sz="1500" dirty="0"/>
              <a:t> LHC </a:t>
            </a:r>
            <a:r>
              <a:rPr lang="de-DE" sz="1500" dirty="0" err="1"/>
              <a:t>upgrade</a:t>
            </a:r>
            <a:r>
              <a:rPr lang="de-DE" sz="1500" dirty="0"/>
              <a:t>: </a:t>
            </a:r>
            <a:r>
              <a:rPr lang="de-DE" sz="1500" dirty="0" err="1"/>
              <a:t>Stability</a:t>
            </a:r>
            <a:r>
              <a:rPr lang="de-DE" sz="1500" dirty="0"/>
              <a:t> </a:t>
            </a:r>
            <a:r>
              <a:rPr lang="de-DE" sz="1500" dirty="0" err="1"/>
              <a:t>studies</a:t>
            </a:r>
            <a:r>
              <a:rPr lang="de-DE" sz="1500" dirty="0"/>
              <a:t> </a:t>
            </a:r>
            <a:r>
              <a:rPr lang="de-DE" sz="1500" dirty="0" err="1"/>
              <a:t>for</a:t>
            </a:r>
            <a:r>
              <a:rPr lang="de-DE" sz="1500" dirty="0"/>
              <a:t> a </a:t>
            </a:r>
            <a:r>
              <a:rPr lang="de-DE" sz="1500" dirty="0" err="1">
                <a:solidFill>
                  <a:srgbClr val="3140FF"/>
                </a:solidFill>
              </a:rPr>
              <a:t>beam</a:t>
            </a:r>
            <a:r>
              <a:rPr lang="de-DE" sz="1500" dirty="0">
                <a:solidFill>
                  <a:srgbClr val="3140FF"/>
                </a:solidFill>
              </a:rPr>
              <a:t> in a double </a:t>
            </a:r>
            <a:r>
              <a:rPr lang="de-DE" sz="1500" dirty="0" err="1">
                <a:solidFill>
                  <a:srgbClr val="3140FF"/>
                </a:solidFill>
              </a:rPr>
              <a:t>rf-system</a:t>
            </a:r>
            <a:r>
              <a:rPr lang="de-DE" sz="1500" dirty="0">
                <a:solidFill>
                  <a:srgbClr val="3140FF"/>
                </a:solidFill>
              </a:rPr>
              <a:t> in BL mode</a:t>
            </a:r>
            <a:r>
              <a:rPr lang="de-DE" sz="1500" dirty="0"/>
              <a:t> (</a:t>
            </a:r>
            <a:r>
              <a:rPr lang="de-DE" sz="1500" dirty="0" err="1"/>
              <a:t>flat</a:t>
            </a:r>
            <a:r>
              <a:rPr lang="de-DE" sz="1500" dirty="0"/>
              <a:t> </a:t>
            </a:r>
            <a:r>
              <a:rPr lang="de-DE" sz="1500" dirty="0" err="1"/>
              <a:t>bunch</a:t>
            </a:r>
            <a:r>
              <a:rPr lang="de-DE" sz="1500" dirty="0"/>
              <a:t>)</a:t>
            </a:r>
          </a:p>
        </p:txBody>
      </p:sp>
      <p:sp>
        <p:nvSpPr>
          <p:cNvPr id="9" name="TextBox 8"/>
          <p:cNvSpPr txBox="1">
            <a:spLocks noChangeArrowheads="1"/>
          </p:cNvSpPr>
          <p:nvPr/>
        </p:nvSpPr>
        <p:spPr bwMode="auto">
          <a:xfrm>
            <a:off x="457200" y="685800"/>
            <a:ext cx="8369300" cy="923330"/>
          </a:xfrm>
          <a:prstGeom prst="rect">
            <a:avLst/>
          </a:prstGeom>
          <a:noFill/>
          <a:ln w="9525">
            <a:noFill/>
            <a:miter lim="800000"/>
            <a:headEnd/>
            <a:tailEnd/>
          </a:ln>
        </p:spPr>
        <p:txBody>
          <a:bodyPr>
            <a:prstTxWarp prst="textNoShape">
              <a:avLst/>
            </a:prstTxWarp>
            <a:spAutoFit/>
          </a:bodyPr>
          <a:lstStyle/>
          <a:p>
            <a:r>
              <a:rPr lang="en-US" sz="2000" dirty="0" smtClean="0">
                <a:latin typeface="Calibri" charset="0"/>
              </a:rPr>
              <a:t>Longitudinal plane: </a:t>
            </a:r>
            <a:r>
              <a:rPr lang="en-US" sz="2000" b="1" dirty="0" smtClean="0">
                <a:solidFill>
                  <a:srgbClr val="FF0000"/>
                </a:solidFill>
                <a:latin typeface="Calibri" charset="0"/>
              </a:rPr>
              <a:t>Production of flat bunches</a:t>
            </a:r>
          </a:p>
          <a:p>
            <a:endParaRPr lang="en-US" dirty="0">
              <a:latin typeface="Calibri" charset="0"/>
            </a:endParaRPr>
          </a:p>
          <a:p>
            <a:pPr>
              <a:spcAft>
                <a:spcPts val="600"/>
              </a:spcAft>
              <a:buFont typeface="Arial" charset="0"/>
              <a:buChar char="•"/>
            </a:pPr>
            <a:r>
              <a:rPr lang="en-US" sz="1600" dirty="0" smtClean="0">
                <a:latin typeface="Calibri" charset="0"/>
              </a:rPr>
              <a:t> The bunch shape when both </a:t>
            </a:r>
            <a:r>
              <a:rPr lang="en-US" sz="1600" dirty="0" err="1" smtClean="0">
                <a:latin typeface="Calibri" charset="0"/>
              </a:rPr>
              <a:t>rf</a:t>
            </a:r>
            <a:r>
              <a:rPr lang="en-US" sz="1600" dirty="0" smtClean="0">
                <a:latin typeface="Calibri" charset="0"/>
              </a:rPr>
              <a:t> systems are active clearly shows the expected trends</a:t>
            </a:r>
            <a:endParaRPr lang="en-US" sz="1600" dirty="0">
              <a:latin typeface="Calibri"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p:spPr>
        <p:txBody>
          <a:bodyPr/>
          <a:lstStyle/>
          <a:p>
            <a:fld id="{8CA37D20-0F29-D24D-8B14-BE5E11DF3E9C}" type="slidenum">
              <a:rPr lang="de-DE" smtClean="0">
                <a:latin typeface="Times" pitchFamily="-65" charset="0"/>
              </a:rPr>
              <a:pPr/>
              <a:t>61</a:t>
            </a:fld>
            <a:endParaRPr lang="de-DE" dirty="0" smtClean="0">
              <a:latin typeface="Times" pitchFamily="-65" charset="0"/>
            </a:endParaRPr>
          </a:p>
        </p:txBody>
      </p:sp>
      <p:sp>
        <p:nvSpPr>
          <p:cNvPr id="59398" name="Text Box 5"/>
          <p:cNvSpPr txBox="1">
            <a:spLocks noChangeArrowheads="1"/>
          </p:cNvSpPr>
          <p:nvPr/>
        </p:nvSpPr>
        <p:spPr bwMode="auto">
          <a:xfrm>
            <a:off x="1720850" y="5410200"/>
            <a:ext cx="6096000" cy="709613"/>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1800" dirty="0" err="1"/>
              <a:t>Importance</a:t>
            </a:r>
            <a:r>
              <a:rPr lang="de-DE" sz="1800" dirty="0"/>
              <a:t> of </a:t>
            </a:r>
            <a:r>
              <a:rPr lang="de-DE" sz="1800" dirty="0" err="1"/>
              <a:t>this</a:t>
            </a:r>
            <a:r>
              <a:rPr lang="de-DE" sz="1800" dirty="0"/>
              <a:t> </a:t>
            </a:r>
            <a:r>
              <a:rPr lang="de-DE" sz="1800" dirty="0" err="1"/>
              <a:t>option</a:t>
            </a:r>
            <a:r>
              <a:rPr lang="de-DE" sz="1800" dirty="0"/>
              <a:t>:</a:t>
            </a:r>
          </a:p>
          <a:p>
            <a:pPr>
              <a:spcBef>
                <a:spcPct val="50000"/>
              </a:spcBef>
              <a:buFont typeface="Symbol" pitchFamily="-65" charset="2"/>
              <a:buChar char="®"/>
            </a:pPr>
            <a:r>
              <a:rPr lang="de-DE" sz="1500" dirty="0"/>
              <a:t> LHC </a:t>
            </a:r>
            <a:r>
              <a:rPr lang="de-DE" sz="1500" dirty="0" err="1"/>
              <a:t>upgrade</a:t>
            </a:r>
            <a:r>
              <a:rPr lang="de-DE" sz="1500" dirty="0"/>
              <a:t>: Simulation </a:t>
            </a:r>
            <a:r>
              <a:rPr lang="de-DE" sz="1500" dirty="0" err="1"/>
              <a:t>studies</a:t>
            </a:r>
            <a:r>
              <a:rPr lang="de-DE" sz="1500" dirty="0"/>
              <a:t> of </a:t>
            </a:r>
            <a:r>
              <a:rPr lang="de-DE" sz="1500" dirty="0" err="1"/>
              <a:t>stability</a:t>
            </a:r>
            <a:r>
              <a:rPr lang="de-DE" sz="1500" dirty="0"/>
              <a:t> of </a:t>
            </a:r>
            <a:r>
              <a:rPr lang="de-DE" sz="1500" dirty="0" err="1"/>
              <a:t>flat</a:t>
            </a:r>
            <a:r>
              <a:rPr lang="de-DE" sz="1500" dirty="0"/>
              <a:t> </a:t>
            </a:r>
            <a:r>
              <a:rPr lang="de-DE" sz="1500" dirty="0" err="1"/>
              <a:t>hollow</a:t>
            </a:r>
            <a:r>
              <a:rPr lang="de-DE" sz="1500" dirty="0"/>
              <a:t> </a:t>
            </a:r>
            <a:r>
              <a:rPr lang="de-DE" sz="1500" dirty="0" err="1"/>
              <a:t>bunches</a:t>
            </a:r>
            <a:endParaRPr lang="de-DE" sz="1500" dirty="0"/>
          </a:p>
        </p:txBody>
      </p:sp>
      <p:pic>
        <p:nvPicPr>
          <p:cNvPr id="59399" name="Picture 6" descr="blength_kick2.pdf                                              003C6060Macintosh HD                   BC25E8C6:"/>
          <p:cNvPicPr>
            <a:picLocks noChangeAspect="1" noChangeArrowheads="1"/>
          </p:cNvPicPr>
          <p:nvPr/>
        </p:nvPicPr>
        <p:blipFill>
          <a:blip r:embed="rId2"/>
          <a:srcRect l="5455" t="7048" r="5455" b="7048"/>
          <a:stretch>
            <a:fillRect/>
          </a:stretch>
        </p:blipFill>
        <p:spPr bwMode="auto">
          <a:xfrm>
            <a:off x="44450" y="2057400"/>
            <a:ext cx="4286250" cy="3198813"/>
          </a:xfrm>
          <a:prstGeom prst="rect">
            <a:avLst/>
          </a:prstGeom>
          <a:noFill/>
          <a:ln w="9525">
            <a:noFill/>
            <a:miter lim="800000"/>
            <a:headEnd/>
            <a:tailEnd/>
          </a:ln>
        </p:spPr>
      </p:pic>
      <p:pic>
        <p:nvPicPr>
          <p:cNvPr id="59400" name="Picture 7" descr="bshape_kick.pdf                                                003C6060Macintosh HD                   BC25E8C6:"/>
          <p:cNvPicPr>
            <a:picLocks noChangeAspect="1" noChangeArrowheads="1"/>
          </p:cNvPicPr>
          <p:nvPr/>
        </p:nvPicPr>
        <p:blipFill>
          <a:blip r:embed="rId3"/>
          <a:srcRect l="5455" t="7048" r="5455" b="7048"/>
          <a:stretch>
            <a:fillRect/>
          </a:stretch>
        </p:blipFill>
        <p:spPr bwMode="auto">
          <a:xfrm>
            <a:off x="4540250" y="2057400"/>
            <a:ext cx="4286250" cy="3198813"/>
          </a:xfrm>
          <a:prstGeom prst="rect">
            <a:avLst/>
          </a:prstGeom>
          <a:noFill/>
          <a:ln w="9525">
            <a:noFill/>
            <a:miter lim="800000"/>
            <a:headEnd/>
            <a:tailEnd/>
          </a:ln>
        </p:spPr>
      </p:pic>
      <p:pic>
        <p:nvPicPr>
          <p:cNvPr id="59401" name="Picture 8" descr="blength_kick2-zoom.pdf                                         003C6060Macintosh HD                   BC25E8C6:"/>
          <p:cNvPicPr>
            <a:picLocks noChangeAspect="1" noChangeArrowheads="1"/>
          </p:cNvPicPr>
          <p:nvPr/>
        </p:nvPicPr>
        <p:blipFill>
          <a:blip r:embed="rId4">
            <a:lum bright="-32000" contrast="48000"/>
          </a:blip>
          <a:srcRect l="5455" t="7048" r="4546" b="7048"/>
          <a:stretch>
            <a:fillRect/>
          </a:stretch>
        </p:blipFill>
        <p:spPr bwMode="auto">
          <a:xfrm>
            <a:off x="1263650" y="2743200"/>
            <a:ext cx="1238250" cy="914400"/>
          </a:xfrm>
          <a:prstGeom prst="rect">
            <a:avLst/>
          </a:prstGeom>
          <a:noFill/>
          <a:ln w="9525">
            <a:noFill/>
            <a:miter lim="800000"/>
            <a:headEnd/>
            <a:tailEnd/>
          </a:ln>
        </p:spPr>
      </p:pic>
      <p:sp>
        <p:nvSpPr>
          <p:cNvPr id="59402" name="Rectangle 9"/>
          <p:cNvSpPr>
            <a:spLocks noChangeArrowheads="1"/>
          </p:cNvSpPr>
          <p:nvPr/>
        </p:nvSpPr>
        <p:spPr bwMode="auto">
          <a:xfrm>
            <a:off x="425450" y="3048000"/>
            <a:ext cx="457200" cy="198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1" name="TextBox 10"/>
          <p:cNvSpPr txBox="1">
            <a:spLocks noChangeArrowheads="1"/>
          </p:cNvSpPr>
          <p:nvPr/>
        </p:nvSpPr>
        <p:spPr bwMode="auto">
          <a:xfrm>
            <a:off x="457200" y="685800"/>
            <a:ext cx="8369300" cy="1246495"/>
          </a:xfrm>
          <a:prstGeom prst="rect">
            <a:avLst/>
          </a:prstGeom>
          <a:noFill/>
          <a:ln w="9525">
            <a:noFill/>
            <a:miter lim="800000"/>
            <a:headEnd/>
            <a:tailEnd/>
          </a:ln>
        </p:spPr>
        <p:txBody>
          <a:bodyPr>
            <a:prstTxWarp prst="textNoShape">
              <a:avLst/>
            </a:prstTxWarp>
            <a:spAutoFit/>
          </a:bodyPr>
          <a:lstStyle/>
          <a:p>
            <a:r>
              <a:rPr lang="en-US" sz="2000" dirty="0" smtClean="0">
                <a:latin typeface="Calibri" charset="0"/>
              </a:rPr>
              <a:t>Longitudinal plane: </a:t>
            </a:r>
            <a:r>
              <a:rPr lang="en-US" sz="2000" b="1" dirty="0" smtClean="0">
                <a:solidFill>
                  <a:srgbClr val="FF0000"/>
                </a:solidFill>
                <a:latin typeface="Calibri" charset="0"/>
              </a:rPr>
              <a:t>Production of flat bunches</a:t>
            </a:r>
          </a:p>
          <a:p>
            <a:endParaRPr lang="en-US" dirty="0">
              <a:latin typeface="Calibri" charset="0"/>
            </a:endParaRPr>
          </a:p>
          <a:p>
            <a:pPr>
              <a:spcAft>
                <a:spcPts val="600"/>
              </a:spcAft>
              <a:buFont typeface="Arial" charset="0"/>
              <a:buChar char="•"/>
            </a:pPr>
            <a:r>
              <a:rPr lang="en-US" sz="1600" dirty="0" smtClean="0">
                <a:latin typeface="Calibri" charset="0"/>
              </a:rPr>
              <a:t> Another option is to create flat hollow (in longitudinal phase space) bunches</a:t>
            </a:r>
          </a:p>
          <a:p>
            <a:pPr>
              <a:spcAft>
                <a:spcPts val="600"/>
              </a:spcAft>
              <a:buFont typeface="Arial" charset="0"/>
              <a:buChar char="•"/>
            </a:pPr>
            <a:r>
              <a:rPr lang="en-US" sz="1600" dirty="0" smtClean="0">
                <a:latin typeface="Calibri" charset="0"/>
              </a:rPr>
              <a:t> Experience with hollow bunches shows that problems of stability exist </a:t>
            </a:r>
            <a:endParaRPr lang="en-US" sz="1600" dirty="0">
              <a:latin typeface="Calibri"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p:spPr>
        <p:txBody>
          <a:bodyPr/>
          <a:lstStyle/>
          <a:p>
            <a:fld id="{8CA37D20-0F29-D24D-8B14-BE5E11DF3E9C}" type="slidenum">
              <a:rPr lang="de-DE" smtClean="0">
                <a:latin typeface="Times" pitchFamily="-65" charset="0"/>
              </a:rPr>
              <a:pPr/>
              <a:t>62</a:t>
            </a:fld>
            <a:endParaRPr lang="de-DE" dirty="0" smtClean="0">
              <a:latin typeface="Times" pitchFamily="-65" charset="0"/>
            </a:endParaRPr>
          </a:p>
        </p:txBody>
      </p:sp>
      <p:sp>
        <p:nvSpPr>
          <p:cNvPr id="11" name="TextBox 10"/>
          <p:cNvSpPr txBox="1">
            <a:spLocks noChangeArrowheads="1"/>
          </p:cNvSpPr>
          <p:nvPr/>
        </p:nvSpPr>
        <p:spPr bwMode="auto">
          <a:xfrm>
            <a:off x="457200" y="685800"/>
            <a:ext cx="8369300" cy="1492716"/>
          </a:xfrm>
          <a:prstGeom prst="rect">
            <a:avLst/>
          </a:prstGeom>
          <a:noFill/>
          <a:ln w="9525">
            <a:noFill/>
            <a:miter lim="800000"/>
            <a:headEnd/>
            <a:tailEnd/>
          </a:ln>
        </p:spPr>
        <p:txBody>
          <a:bodyPr>
            <a:prstTxWarp prst="textNoShape">
              <a:avLst/>
            </a:prstTxWarp>
            <a:spAutoFit/>
          </a:bodyPr>
          <a:lstStyle/>
          <a:p>
            <a:r>
              <a:rPr lang="en-US" sz="2000" dirty="0" smtClean="0">
                <a:latin typeface="Calibri" charset="0"/>
              </a:rPr>
              <a:t>Longitudinal plane: </a:t>
            </a:r>
            <a:r>
              <a:rPr lang="en-US" sz="2000" b="1" dirty="0" smtClean="0">
                <a:solidFill>
                  <a:srgbClr val="FF0000"/>
                </a:solidFill>
                <a:latin typeface="Calibri" charset="0"/>
              </a:rPr>
              <a:t>Production of flat bunches</a:t>
            </a:r>
          </a:p>
          <a:p>
            <a:endParaRPr lang="en-US" dirty="0">
              <a:latin typeface="Calibri" charset="0"/>
            </a:endParaRPr>
          </a:p>
          <a:p>
            <a:pPr>
              <a:spcAft>
                <a:spcPts val="600"/>
              </a:spcAft>
              <a:buFont typeface="Arial" charset="0"/>
              <a:buChar char="•"/>
            </a:pPr>
            <a:r>
              <a:rPr lang="en-US" sz="1600" dirty="0" smtClean="0">
                <a:latin typeface="Calibri" charset="0"/>
              </a:rPr>
              <a:t> Flattening bunches is also important in low energy for (transverse) space charge reasons. However also longitudinal space charge can then play a role</a:t>
            </a:r>
          </a:p>
          <a:p>
            <a:pPr>
              <a:spcAft>
                <a:spcPts val="600"/>
              </a:spcAft>
              <a:buFont typeface="Arial" charset="0"/>
              <a:buChar char="•"/>
            </a:pPr>
            <a:r>
              <a:rPr lang="en-US" sz="1600" dirty="0" smtClean="0">
                <a:latin typeface="Calibri" charset="0"/>
              </a:rPr>
              <a:t> For instance, the PSB uses the two </a:t>
            </a:r>
            <a:r>
              <a:rPr lang="en-US" sz="1600" dirty="0" err="1" smtClean="0">
                <a:latin typeface="Calibri" charset="0"/>
              </a:rPr>
              <a:t>rf</a:t>
            </a:r>
            <a:r>
              <a:rPr lang="en-US" sz="1600" dirty="0" smtClean="0">
                <a:latin typeface="Calibri" charset="0"/>
              </a:rPr>
              <a:t> systems with </a:t>
            </a:r>
            <a:r>
              <a:rPr lang="en-US" sz="1600" dirty="0" err="1" smtClean="0">
                <a:latin typeface="Calibri" charset="0"/>
              </a:rPr>
              <a:t>h</a:t>
            </a:r>
            <a:r>
              <a:rPr lang="en-US" sz="1600" dirty="0" smtClean="0">
                <a:latin typeface="Calibri" charset="0"/>
              </a:rPr>
              <a:t>=1 and </a:t>
            </a:r>
            <a:r>
              <a:rPr lang="en-US" sz="1600" dirty="0" err="1" smtClean="0">
                <a:latin typeface="Calibri" charset="0"/>
              </a:rPr>
              <a:t>h</a:t>
            </a:r>
            <a:r>
              <a:rPr lang="en-US" sz="1600" dirty="0" smtClean="0">
                <a:latin typeface="Calibri" charset="0"/>
              </a:rPr>
              <a:t>=2 to accelerate higher intensities</a:t>
            </a:r>
            <a:endParaRPr lang="en-US" sz="1600" dirty="0">
              <a:latin typeface="Calibri" charset="0"/>
            </a:endParaRPr>
          </a:p>
        </p:txBody>
      </p:sp>
      <p:pic>
        <p:nvPicPr>
          <p:cNvPr id="12" name="Picture 11" descr="PSB-sh-blength.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3121475"/>
            <a:ext cx="4658824" cy="3600000"/>
          </a:xfrm>
          <a:prstGeom prst="rect">
            <a:avLst/>
          </a:prstGeom>
        </p:spPr>
      </p:pic>
      <p:sp>
        <p:nvSpPr>
          <p:cNvPr id="13" name="TextBox 12"/>
          <p:cNvSpPr txBox="1"/>
          <p:nvPr/>
        </p:nvSpPr>
        <p:spPr>
          <a:xfrm>
            <a:off x="714204" y="2219725"/>
            <a:ext cx="3657600" cy="1292662"/>
          </a:xfrm>
          <a:prstGeom prst="rect">
            <a:avLst/>
          </a:prstGeom>
          <a:noFill/>
        </p:spPr>
        <p:txBody>
          <a:bodyPr wrap="square" rtlCol="0">
            <a:spAutoFit/>
          </a:bodyPr>
          <a:lstStyle/>
          <a:p>
            <a:r>
              <a:rPr lang="en-US" sz="1300" dirty="0" smtClean="0"/>
              <a:t>Single </a:t>
            </a:r>
            <a:r>
              <a:rPr lang="en-US" sz="1300" dirty="0" err="1" smtClean="0"/>
              <a:t>rf</a:t>
            </a:r>
            <a:r>
              <a:rPr lang="en-US" sz="1300" dirty="0" smtClean="0"/>
              <a:t> (</a:t>
            </a:r>
            <a:r>
              <a:rPr lang="en-US" sz="1300" dirty="0" err="1" smtClean="0"/>
              <a:t>h</a:t>
            </a:r>
            <a:r>
              <a:rPr lang="en-US" sz="1300" dirty="0" smtClean="0"/>
              <a:t>=1): effect of space charge</a:t>
            </a:r>
          </a:p>
          <a:p>
            <a:pPr lvl="1">
              <a:buFont typeface="Lucida Grande"/>
              <a:buChar char="⇒"/>
            </a:pPr>
            <a:r>
              <a:rPr lang="en-US" sz="1300" dirty="0" smtClean="0"/>
              <a:t> space charge lengthens the bunch at equilibrium because we are below transition</a:t>
            </a:r>
          </a:p>
          <a:p>
            <a:pPr lvl="1">
              <a:buFont typeface="Lucida Grande"/>
              <a:buChar char="⇒"/>
            </a:pPr>
            <a:r>
              <a:rPr lang="en-US" sz="1300" dirty="0" smtClean="0"/>
              <a:t> space charge causes the oscillations of mismatching to be </a:t>
            </a:r>
            <a:r>
              <a:rPr lang="en-US" sz="1300" dirty="0" err="1" smtClean="0"/>
              <a:t>undamped</a:t>
            </a:r>
            <a:endParaRPr lang="en-US" sz="1300" dirty="0"/>
          </a:p>
        </p:txBody>
      </p:sp>
      <p:sp>
        <p:nvSpPr>
          <p:cNvPr id="15" name="TextBox 14"/>
          <p:cNvSpPr txBox="1"/>
          <p:nvPr/>
        </p:nvSpPr>
        <p:spPr>
          <a:xfrm>
            <a:off x="5029200" y="2419780"/>
            <a:ext cx="3657600" cy="1092607"/>
          </a:xfrm>
          <a:prstGeom prst="rect">
            <a:avLst/>
          </a:prstGeom>
          <a:noFill/>
        </p:spPr>
        <p:txBody>
          <a:bodyPr wrap="square" rtlCol="0">
            <a:spAutoFit/>
          </a:bodyPr>
          <a:lstStyle/>
          <a:p>
            <a:r>
              <a:rPr lang="en-US" sz="1300" dirty="0" smtClean="0"/>
              <a:t>Switch on </a:t>
            </a:r>
            <a:r>
              <a:rPr lang="en-US" sz="1300" dirty="0" err="1" smtClean="0"/>
              <a:t>h</a:t>
            </a:r>
            <a:r>
              <a:rPr lang="en-US" sz="1300" dirty="0" smtClean="0"/>
              <a:t>=2 system at </a:t>
            </a:r>
            <a:r>
              <a:rPr lang="en-US" sz="1300" dirty="0" err="1" smtClean="0"/>
              <a:t>n</a:t>
            </a:r>
            <a:r>
              <a:rPr lang="en-US" sz="1300" dirty="0" smtClean="0"/>
              <a:t>=3000</a:t>
            </a:r>
          </a:p>
          <a:p>
            <a:pPr lvl="1">
              <a:buFont typeface="Lucida Grande"/>
              <a:buChar char="⇒"/>
            </a:pPr>
            <a:r>
              <a:rPr lang="en-US" sz="1300" dirty="0" smtClean="0"/>
              <a:t> in BL mode, with two possible ratios between voltages</a:t>
            </a:r>
          </a:p>
          <a:p>
            <a:pPr lvl="1">
              <a:buFont typeface="Lucida Grande"/>
              <a:buChar char="⇒"/>
            </a:pPr>
            <a:r>
              <a:rPr lang="en-US" sz="1300" dirty="0" smtClean="0"/>
              <a:t> in BS mode, with a ratio 0.5 between the two voltages</a:t>
            </a:r>
            <a:endParaRPr lang="en-US" sz="1300" dirty="0"/>
          </a:p>
        </p:txBody>
      </p:sp>
      <p:pic>
        <p:nvPicPr>
          <p:cNvPr id="16" name="Picture 15" descr="PSB-dh-nsc.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137930" y="3106227"/>
            <a:ext cx="4658824" cy="3600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p:spPr>
        <p:txBody>
          <a:bodyPr/>
          <a:lstStyle/>
          <a:p>
            <a:fld id="{8CA37D20-0F29-D24D-8B14-BE5E11DF3E9C}" type="slidenum">
              <a:rPr lang="de-DE" smtClean="0">
                <a:latin typeface="Times" pitchFamily="-65" charset="0"/>
              </a:rPr>
              <a:pPr/>
              <a:t>63</a:t>
            </a:fld>
            <a:endParaRPr lang="de-DE" dirty="0" smtClean="0">
              <a:latin typeface="Times" pitchFamily="-65" charset="0"/>
            </a:endParaRPr>
          </a:p>
        </p:txBody>
      </p:sp>
      <p:sp>
        <p:nvSpPr>
          <p:cNvPr id="11" name="TextBox 10"/>
          <p:cNvSpPr txBox="1">
            <a:spLocks noChangeArrowheads="1"/>
          </p:cNvSpPr>
          <p:nvPr/>
        </p:nvSpPr>
        <p:spPr bwMode="auto">
          <a:xfrm>
            <a:off x="457200" y="685800"/>
            <a:ext cx="8369300" cy="923330"/>
          </a:xfrm>
          <a:prstGeom prst="rect">
            <a:avLst/>
          </a:prstGeom>
          <a:noFill/>
          <a:ln w="9525">
            <a:noFill/>
            <a:miter lim="800000"/>
            <a:headEnd/>
            <a:tailEnd/>
          </a:ln>
        </p:spPr>
        <p:txBody>
          <a:bodyPr>
            <a:prstTxWarp prst="textNoShape">
              <a:avLst/>
            </a:prstTxWarp>
            <a:spAutoFit/>
          </a:bodyPr>
          <a:lstStyle/>
          <a:p>
            <a:r>
              <a:rPr lang="en-US" sz="2000" dirty="0" smtClean="0">
                <a:latin typeface="Calibri" charset="0"/>
              </a:rPr>
              <a:t>Longitudinal plane: </a:t>
            </a:r>
            <a:r>
              <a:rPr lang="en-US" sz="2000" b="1" dirty="0" smtClean="0">
                <a:solidFill>
                  <a:srgbClr val="FF0000"/>
                </a:solidFill>
                <a:latin typeface="Calibri" charset="0"/>
              </a:rPr>
              <a:t>Production of flat bunches</a:t>
            </a:r>
          </a:p>
          <a:p>
            <a:endParaRPr lang="en-US" dirty="0">
              <a:latin typeface="Calibri" charset="0"/>
            </a:endParaRPr>
          </a:p>
          <a:p>
            <a:pPr>
              <a:spcAft>
                <a:spcPts val="600"/>
              </a:spcAft>
              <a:buFont typeface="Arial" charset="0"/>
              <a:buChar char="•"/>
            </a:pPr>
            <a:r>
              <a:rPr lang="en-US" sz="1600" dirty="0" smtClean="0">
                <a:latin typeface="Calibri" charset="0"/>
              </a:rPr>
              <a:t> Combined study 2</a:t>
            </a:r>
            <a:r>
              <a:rPr lang="en-US" sz="1600" baseline="30000" dirty="0" smtClean="0">
                <a:latin typeface="Calibri" charset="0"/>
              </a:rPr>
              <a:t>nd</a:t>
            </a:r>
            <a:r>
              <a:rPr lang="en-US" sz="1600" dirty="0" smtClean="0">
                <a:latin typeface="Calibri" charset="0"/>
              </a:rPr>
              <a:t> harmonic + space charge </a:t>
            </a:r>
            <a:endParaRPr lang="en-US" sz="1600" dirty="0">
              <a:latin typeface="Calibri" charset="0"/>
            </a:endParaRPr>
          </a:p>
        </p:txBody>
      </p:sp>
      <p:sp>
        <p:nvSpPr>
          <p:cNvPr id="13" name="TextBox 12"/>
          <p:cNvSpPr txBox="1"/>
          <p:nvPr/>
        </p:nvSpPr>
        <p:spPr>
          <a:xfrm>
            <a:off x="796685" y="2111769"/>
            <a:ext cx="3657600" cy="892552"/>
          </a:xfrm>
          <a:prstGeom prst="rect">
            <a:avLst/>
          </a:prstGeom>
          <a:noFill/>
        </p:spPr>
        <p:txBody>
          <a:bodyPr wrap="square" rtlCol="0">
            <a:spAutoFit/>
          </a:bodyPr>
          <a:lstStyle/>
          <a:p>
            <a:r>
              <a:rPr lang="en-US" sz="1300" dirty="0" smtClean="0"/>
              <a:t>Double </a:t>
            </a:r>
            <a:r>
              <a:rPr lang="en-US" sz="1300" dirty="0" err="1" smtClean="0"/>
              <a:t>rf</a:t>
            </a:r>
            <a:r>
              <a:rPr lang="en-US" sz="1300" dirty="0" smtClean="0"/>
              <a:t> (</a:t>
            </a:r>
            <a:r>
              <a:rPr lang="en-US" sz="1300" dirty="0" err="1" smtClean="0"/>
              <a:t>h</a:t>
            </a:r>
            <a:r>
              <a:rPr lang="en-US" sz="1300" dirty="0" smtClean="0"/>
              <a:t>=1 + </a:t>
            </a:r>
            <a:r>
              <a:rPr lang="en-US" sz="1300" dirty="0" err="1" smtClean="0"/>
              <a:t>h</a:t>
            </a:r>
            <a:r>
              <a:rPr lang="en-US" sz="1300" dirty="0" smtClean="0"/>
              <a:t>=2): weak space charge</a:t>
            </a:r>
          </a:p>
          <a:p>
            <a:pPr lvl="1">
              <a:buFont typeface="Lucida Grande"/>
              <a:buChar char="⇒"/>
            </a:pPr>
            <a:r>
              <a:rPr lang="en-US" sz="1300" dirty="0" smtClean="0"/>
              <a:t> The final result does not seem to differ much from the case in which space charge was neglected</a:t>
            </a:r>
            <a:endParaRPr lang="en-US" sz="1300" dirty="0"/>
          </a:p>
        </p:txBody>
      </p:sp>
      <p:sp>
        <p:nvSpPr>
          <p:cNvPr id="15" name="TextBox 14"/>
          <p:cNvSpPr txBox="1"/>
          <p:nvPr/>
        </p:nvSpPr>
        <p:spPr>
          <a:xfrm>
            <a:off x="5029200" y="1893160"/>
            <a:ext cx="3657600" cy="1292662"/>
          </a:xfrm>
          <a:prstGeom prst="rect">
            <a:avLst/>
          </a:prstGeom>
          <a:noFill/>
        </p:spPr>
        <p:txBody>
          <a:bodyPr wrap="square" rtlCol="0">
            <a:spAutoFit/>
          </a:bodyPr>
          <a:lstStyle/>
          <a:p>
            <a:r>
              <a:rPr lang="en-US" sz="1300" dirty="0" smtClean="0"/>
              <a:t>Double </a:t>
            </a:r>
            <a:r>
              <a:rPr lang="en-US" sz="1300" dirty="0" err="1" smtClean="0"/>
              <a:t>rf</a:t>
            </a:r>
            <a:r>
              <a:rPr lang="en-US" sz="1300" dirty="0" smtClean="0"/>
              <a:t> (</a:t>
            </a:r>
            <a:r>
              <a:rPr lang="en-US" sz="1300" dirty="0" err="1" smtClean="0"/>
              <a:t>h</a:t>
            </a:r>
            <a:r>
              <a:rPr lang="en-US" sz="1300" dirty="0" smtClean="0"/>
              <a:t>=1 + </a:t>
            </a:r>
            <a:r>
              <a:rPr lang="en-US" sz="1300" dirty="0" err="1" smtClean="0"/>
              <a:t>h</a:t>
            </a:r>
            <a:r>
              <a:rPr lang="en-US" sz="1300" dirty="0" smtClean="0"/>
              <a:t>=2): strong space charge</a:t>
            </a:r>
          </a:p>
          <a:p>
            <a:pPr lvl="1">
              <a:buFont typeface="Lucida Grande"/>
              <a:buChar char="⇒"/>
            </a:pPr>
            <a:r>
              <a:rPr lang="en-US" sz="1300" dirty="0" smtClean="0"/>
              <a:t> for higher bunch current the effect of space charge is evident</a:t>
            </a:r>
          </a:p>
          <a:p>
            <a:pPr lvl="1">
              <a:buFont typeface="Lucida Grande"/>
              <a:buChar char="⇒"/>
            </a:pPr>
            <a:r>
              <a:rPr lang="en-US" sz="1300" dirty="0" smtClean="0"/>
              <a:t> oscillations from mismatching are </a:t>
            </a:r>
            <a:r>
              <a:rPr lang="en-US" sz="1300" dirty="0" err="1" smtClean="0"/>
              <a:t>undamped</a:t>
            </a:r>
            <a:r>
              <a:rPr lang="en-US" sz="1300" dirty="0" smtClean="0"/>
              <a:t>. Feedback (phase loop) needed</a:t>
            </a:r>
            <a:endParaRPr lang="en-US" sz="1300" dirty="0"/>
          </a:p>
        </p:txBody>
      </p:sp>
      <p:pic>
        <p:nvPicPr>
          <p:cNvPr id="8" name="Picture 7" descr="PSB-dh-sc1e1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8950" y="2756350"/>
            <a:ext cx="4658824" cy="3600000"/>
          </a:xfrm>
          <a:prstGeom prst="rect">
            <a:avLst/>
          </a:prstGeom>
        </p:spPr>
      </p:pic>
      <p:pic>
        <p:nvPicPr>
          <p:cNvPr id="9" name="Picture 8" descr="PSB-dh-sc1e13.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223788" y="2756350"/>
            <a:ext cx="4658824" cy="36000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p:spPr>
        <p:txBody>
          <a:bodyPr/>
          <a:lstStyle/>
          <a:p>
            <a:fld id="{8CA37D20-0F29-D24D-8B14-BE5E11DF3E9C}" type="slidenum">
              <a:rPr lang="de-DE" smtClean="0">
                <a:latin typeface="Times" pitchFamily="-65" charset="0"/>
              </a:rPr>
              <a:pPr/>
              <a:t>64</a:t>
            </a:fld>
            <a:endParaRPr lang="de-DE" dirty="0" smtClean="0">
              <a:latin typeface="Times" pitchFamily="-65" charset="0"/>
            </a:endParaRPr>
          </a:p>
        </p:txBody>
      </p:sp>
      <p:sp>
        <p:nvSpPr>
          <p:cNvPr id="13" name="TextBox 12"/>
          <p:cNvSpPr txBox="1"/>
          <p:nvPr/>
        </p:nvSpPr>
        <p:spPr>
          <a:xfrm>
            <a:off x="827576" y="1385822"/>
            <a:ext cx="3657600" cy="1092607"/>
          </a:xfrm>
          <a:prstGeom prst="rect">
            <a:avLst/>
          </a:prstGeom>
          <a:noFill/>
        </p:spPr>
        <p:txBody>
          <a:bodyPr wrap="square" rtlCol="0">
            <a:spAutoFit/>
          </a:bodyPr>
          <a:lstStyle/>
          <a:p>
            <a:r>
              <a:rPr lang="en-US" sz="1300" dirty="0" smtClean="0"/>
              <a:t>Double </a:t>
            </a:r>
            <a:r>
              <a:rPr lang="en-US" sz="1300" dirty="0" err="1" smtClean="0"/>
              <a:t>rf</a:t>
            </a:r>
            <a:r>
              <a:rPr lang="en-US" sz="1300" dirty="0" smtClean="0"/>
              <a:t> (</a:t>
            </a:r>
            <a:r>
              <a:rPr lang="en-US" sz="1300" dirty="0" err="1" smtClean="0"/>
              <a:t>h</a:t>
            </a:r>
            <a:r>
              <a:rPr lang="en-US" sz="1300" dirty="0" smtClean="0"/>
              <a:t>=1 + </a:t>
            </a:r>
            <a:r>
              <a:rPr lang="en-US" sz="1300" dirty="0" err="1" smtClean="0"/>
              <a:t>h</a:t>
            </a:r>
            <a:r>
              <a:rPr lang="en-US" sz="1300" dirty="0" smtClean="0"/>
              <a:t>=2): no long. space charge</a:t>
            </a:r>
          </a:p>
          <a:p>
            <a:pPr lvl="1">
              <a:buFont typeface="Lucida Grande"/>
              <a:buChar char="⇒"/>
            </a:pPr>
            <a:r>
              <a:rPr lang="en-US" sz="1300" dirty="0" smtClean="0"/>
              <a:t> The effect of the second harmonic on the peak line density (and consequently the beneficial effect against transverse space charge) is evident</a:t>
            </a:r>
            <a:endParaRPr lang="en-US" sz="1300" dirty="0"/>
          </a:p>
        </p:txBody>
      </p:sp>
      <p:sp>
        <p:nvSpPr>
          <p:cNvPr id="15" name="TextBox 14"/>
          <p:cNvSpPr txBox="1"/>
          <p:nvPr/>
        </p:nvSpPr>
        <p:spPr>
          <a:xfrm>
            <a:off x="5290588" y="93160"/>
            <a:ext cx="3657600" cy="1492716"/>
          </a:xfrm>
          <a:prstGeom prst="rect">
            <a:avLst/>
          </a:prstGeom>
          <a:noFill/>
        </p:spPr>
        <p:txBody>
          <a:bodyPr wrap="square" rtlCol="0">
            <a:spAutoFit/>
          </a:bodyPr>
          <a:lstStyle/>
          <a:p>
            <a:r>
              <a:rPr lang="en-US" sz="1300" dirty="0" smtClean="0"/>
              <a:t>Double </a:t>
            </a:r>
            <a:r>
              <a:rPr lang="en-US" sz="1300" dirty="0" err="1" smtClean="0"/>
              <a:t>rf</a:t>
            </a:r>
            <a:r>
              <a:rPr lang="en-US" sz="1300" dirty="0" smtClean="0"/>
              <a:t> (</a:t>
            </a:r>
            <a:r>
              <a:rPr lang="en-US" sz="1300" dirty="0" err="1" smtClean="0"/>
              <a:t>h</a:t>
            </a:r>
            <a:r>
              <a:rPr lang="en-US" sz="1300" dirty="0" smtClean="0"/>
              <a:t>=1 + </a:t>
            </a:r>
            <a:r>
              <a:rPr lang="en-US" sz="1300" dirty="0" err="1" smtClean="0"/>
              <a:t>h</a:t>
            </a:r>
            <a:r>
              <a:rPr lang="en-US" sz="1300" dirty="0" smtClean="0"/>
              <a:t>=2): weak space charge</a:t>
            </a:r>
          </a:p>
          <a:p>
            <a:pPr lvl="1">
              <a:buFont typeface="Lucida Grande"/>
              <a:buChar char="⇒"/>
            </a:pPr>
            <a:r>
              <a:rPr lang="en-US" sz="1300" dirty="0" smtClean="0"/>
              <a:t> The effect is still significant in not too strong space charge regime, even if the peaks tend to be spread out</a:t>
            </a:r>
          </a:p>
          <a:p>
            <a:pPr lvl="1">
              <a:buFont typeface="Lucida Grande"/>
              <a:buChar char="⇒"/>
            </a:pPr>
            <a:r>
              <a:rPr lang="en-US" sz="1300" dirty="0" smtClean="0"/>
              <a:t> In high intensity longitudinal space charge causes a loss in peak reduction efficiency</a:t>
            </a:r>
            <a:endParaRPr lang="en-US" sz="1300" dirty="0"/>
          </a:p>
        </p:txBody>
      </p:sp>
      <p:pic>
        <p:nvPicPr>
          <p:cNvPr id="10" name="Picture 9" descr="profiles_nsc.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1590" y="2123996"/>
            <a:ext cx="4658824" cy="3600000"/>
          </a:xfrm>
          <a:prstGeom prst="rect">
            <a:avLst/>
          </a:prstGeom>
        </p:spPr>
      </p:pic>
      <p:pic>
        <p:nvPicPr>
          <p:cNvPr id="12" name="Picture 11" descr="profiles_sc1e1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221129" y="1385822"/>
            <a:ext cx="3727059" cy="2880000"/>
          </a:xfrm>
          <a:prstGeom prst="rect">
            <a:avLst/>
          </a:prstGeom>
        </p:spPr>
      </p:pic>
      <p:pic>
        <p:nvPicPr>
          <p:cNvPr id="14" name="Picture 13" descr="profiles_sc1e13.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221129" y="3910388"/>
            <a:ext cx="3727059" cy="28800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p:spPr>
        <p:txBody>
          <a:bodyPr/>
          <a:lstStyle/>
          <a:p>
            <a:fld id="{8CA37D20-0F29-D24D-8B14-BE5E11DF3E9C}" type="slidenum">
              <a:rPr lang="de-DE" smtClean="0">
                <a:latin typeface="Times" pitchFamily="-65" charset="0"/>
              </a:rPr>
              <a:pPr/>
              <a:t>65</a:t>
            </a:fld>
            <a:endParaRPr lang="de-DE" dirty="0" smtClean="0">
              <a:latin typeface="Times" pitchFamily="-65" charset="0"/>
            </a:endParaRPr>
          </a:p>
        </p:txBody>
      </p:sp>
      <p:sp>
        <p:nvSpPr>
          <p:cNvPr id="11" name="TextBox 10"/>
          <p:cNvSpPr txBox="1">
            <a:spLocks noChangeArrowheads="1"/>
          </p:cNvSpPr>
          <p:nvPr/>
        </p:nvSpPr>
        <p:spPr bwMode="auto">
          <a:xfrm>
            <a:off x="457200" y="685800"/>
            <a:ext cx="8369300" cy="1492716"/>
          </a:xfrm>
          <a:prstGeom prst="rect">
            <a:avLst/>
          </a:prstGeom>
          <a:noFill/>
          <a:ln w="9525">
            <a:noFill/>
            <a:miter lim="800000"/>
            <a:headEnd/>
            <a:tailEnd/>
          </a:ln>
        </p:spPr>
        <p:txBody>
          <a:bodyPr>
            <a:prstTxWarp prst="textNoShape">
              <a:avLst/>
            </a:prstTxWarp>
            <a:spAutoFit/>
          </a:bodyPr>
          <a:lstStyle/>
          <a:p>
            <a:r>
              <a:rPr lang="en-US" sz="2000" dirty="0" smtClean="0">
                <a:latin typeface="Calibri" charset="0"/>
              </a:rPr>
              <a:t>Longitudinal plane: </a:t>
            </a:r>
            <a:r>
              <a:rPr lang="en-US" sz="2000" b="1" dirty="0" smtClean="0">
                <a:solidFill>
                  <a:srgbClr val="FF0000"/>
                </a:solidFill>
                <a:latin typeface="Calibri" charset="0"/>
              </a:rPr>
              <a:t>Production of flat bunches</a:t>
            </a:r>
          </a:p>
          <a:p>
            <a:endParaRPr lang="en-US" dirty="0">
              <a:latin typeface="Calibri" charset="0"/>
            </a:endParaRPr>
          </a:p>
          <a:p>
            <a:pPr>
              <a:spcAft>
                <a:spcPts val="600"/>
              </a:spcAft>
              <a:buFont typeface="Arial" charset="0"/>
              <a:buChar char="•"/>
            </a:pPr>
            <a:r>
              <a:rPr lang="en-US" sz="1600" dirty="0" smtClean="0">
                <a:latin typeface="Calibri" charset="0"/>
              </a:rPr>
              <a:t> Effect of a phase error in the tuning between the two cavities</a:t>
            </a:r>
          </a:p>
          <a:p>
            <a:pPr>
              <a:spcAft>
                <a:spcPts val="600"/>
              </a:spcAft>
              <a:buFont typeface="Arial" charset="0"/>
              <a:buChar char="•"/>
            </a:pPr>
            <a:r>
              <a:rPr lang="en-US" sz="1600" dirty="0" smtClean="0">
                <a:latin typeface="Calibri" charset="0"/>
              </a:rPr>
              <a:t> Slight phase errors cause an asymmetric bunch shape, with an enhancement of the right or left peak, depending on the sign of the phase error </a:t>
            </a:r>
            <a:endParaRPr lang="en-US" sz="1600" dirty="0">
              <a:latin typeface="Calibri" charset="0"/>
            </a:endParaRPr>
          </a:p>
        </p:txBody>
      </p:sp>
      <p:pic>
        <p:nvPicPr>
          <p:cNvPr id="10" name="Picture 9" descr="phases-m.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2756350"/>
            <a:ext cx="4658824" cy="3600000"/>
          </a:xfrm>
          <a:prstGeom prst="rect">
            <a:avLst/>
          </a:prstGeom>
        </p:spPr>
      </p:pic>
      <p:pic>
        <p:nvPicPr>
          <p:cNvPr id="12" name="Picture 11" descr="phases-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223788" y="2756350"/>
            <a:ext cx="4658824" cy="36000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8"/>
          <p:cNvSpPr txBox="1">
            <a:spLocks noChangeArrowheads="1"/>
          </p:cNvSpPr>
          <p:nvPr/>
        </p:nvSpPr>
        <p:spPr bwMode="auto">
          <a:xfrm>
            <a:off x="457200" y="457200"/>
            <a:ext cx="8369300" cy="5786200"/>
          </a:xfrm>
          <a:prstGeom prst="rect">
            <a:avLst/>
          </a:prstGeom>
          <a:noFill/>
          <a:ln w="9525">
            <a:noFill/>
            <a:miter lim="800000"/>
            <a:headEnd/>
            <a:tailEnd/>
          </a:ln>
        </p:spPr>
        <p:txBody>
          <a:bodyPr>
            <a:prstTxWarp prst="textNoShape">
              <a:avLst/>
            </a:prstTxWarp>
            <a:spAutoFit/>
          </a:bodyPr>
          <a:lstStyle/>
          <a:p>
            <a:r>
              <a:rPr lang="en-US" sz="2000" dirty="0" smtClean="0">
                <a:latin typeface="Calibri" charset="0"/>
              </a:rPr>
              <a:t>Measurements or estimations of the impedance of a machine:  </a:t>
            </a:r>
            <a:r>
              <a:rPr lang="en-US" sz="2000" b="1" dirty="0" smtClean="0">
                <a:solidFill>
                  <a:srgbClr val="FF0000"/>
                </a:solidFill>
                <a:latin typeface="Calibri" charset="0"/>
              </a:rPr>
              <a:t>Summary</a:t>
            </a:r>
            <a:endParaRPr lang="en-US" dirty="0" smtClean="0">
              <a:latin typeface="Calibri" charset="0"/>
            </a:endParaRPr>
          </a:p>
          <a:p>
            <a:pPr>
              <a:spcAft>
                <a:spcPts val="600"/>
              </a:spcAft>
            </a:pPr>
            <a:r>
              <a:rPr lang="en-US" sz="1600" dirty="0" smtClean="0">
                <a:latin typeface="Calibri" charset="0"/>
              </a:rPr>
              <a:t> </a:t>
            </a:r>
          </a:p>
          <a:p>
            <a:pPr>
              <a:spcAft>
                <a:spcPts val="600"/>
              </a:spcAft>
              <a:buFont typeface="Arial" charset="0"/>
              <a:buChar char="•"/>
            </a:pPr>
            <a:r>
              <a:rPr lang="en-US" sz="1600" dirty="0" smtClean="0">
                <a:latin typeface="Calibri" charset="0"/>
              </a:rPr>
              <a:t> </a:t>
            </a:r>
            <a:r>
              <a:rPr lang="en-US" sz="2000" b="1" dirty="0" smtClean="0">
                <a:latin typeface="Calibri" charset="0"/>
              </a:rPr>
              <a:t>Transverse:</a:t>
            </a:r>
          </a:p>
          <a:p>
            <a:pPr lvl="1">
              <a:spcAft>
                <a:spcPts val="600"/>
              </a:spcAft>
              <a:buFont typeface="Lucida Grande" charset="0"/>
              <a:buChar char="⇒"/>
            </a:pPr>
            <a:r>
              <a:rPr lang="en-US" sz="1600" dirty="0" smtClean="0">
                <a:latin typeface="Calibri" charset="0"/>
              </a:rPr>
              <a:t> Use </a:t>
            </a:r>
            <a:r>
              <a:rPr lang="en-US" sz="1600" dirty="0" smtClean="0">
                <a:solidFill>
                  <a:srgbClr val="FF0000"/>
                </a:solidFill>
                <a:latin typeface="Calibri" charset="0"/>
              </a:rPr>
              <a:t>growth rates of the mode </a:t>
            </a:r>
            <a:r>
              <a:rPr lang="en-US" sz="1600" dirty="0" err="1" smtClean="0">
                <a:solidFill>
                  <a:srgbClr val="FF0000"/>
                </a:solidFill>
                <a:latin typeface="Calibri" charset="0"/>
              </a:rPr>
              <a:t>l</a:t>
            </a:r>
            <a:r>
              <a:rPr lang="en-US" sz="1600" dirty="0" smtClean="0">
                <a:solidFill>
                  <a:srgbClr val="FF0000"/>
                </a:solidFill>
                <a:latin typeface="Calibri" charset="0"/>
              </a:rPr>
              <a:t>=0 of the head-tail instability </a:t>
            </a:r>
            <a:r>
              <a:rPr lang="en-US" sz="1600" dirty="0" smtClean="0">
                <a:latin typeface="Calibri" charset="0"/>
              </a:rPr>
              <a:t>to estimate the </a:t>
            </a:r>
            <a:r>
              <a:rPr lang="en-US" sz="1600" dirty="0" smtClean="0">
                <a:solidFill>
                  <a:srgbClr val="0000FF"/>
                </a:solidFill>
                <a:latin typeface="Calibri" charset="0"/>
              </a:rPr>
              <a:t>real part of the impedance</a:t>
            </a:r>
          </a:p>
          <a:p>
            <a:pPr lvl="2">
              <a:spcAft>
                <a:spcPts val="600"/>
              </a:spcAft>
              <a:buFont typeface="Lucida Grande"/>
              <a:buChar char="→"/>
            </a:pPr>
            <a:r>
              <a:rPr lang="en-US" sz="1600" dirty="0" smtClean="0">
                <a:latin typeface="Calibri" charset="0"/>
              </a:rPr>
              <a:t> scan in chromaticity allows for </a:t>
            </a:r>
            <a:r>
              <a:rPr lang="en-US" sz="1600" dirty="0" smtClean="0">
                <a:solidFill>
                  <a:srgbClr val="0000FF"/>
                </a:solidFill>
                <a:latin typeface="Calibri" charset="0"/>
              </a:rPr>
              <a:t>a frequency scan of the impedance spectrum</a:t>
            </a:r>
          </a:p>
          <a:p>
            <a:pPr lvl="1">
              <a:spcAft>
                <a:spcPts val="600"/>
              </a:spcAft>
              <a:buFont typeface="Lucida Grande" charset="0"/>
              <a:buChar char="⇒"/>
            </a:pPr>
            <a:r>
              <a:rPr lang="en-US" sz="1600" dirty="0" smtClean="0">
                <a:latin typeface="Calibri" charset="0"/>
              </a:rPr>
              <a:t> Use </a:t>
            </a:r>
            <a:r>
              <a:rPr lang="en-US" sz="1600" dirty="0" smtClean="0">
                <a:solidFill>
                  <a:srgbClr val="FF0000"/>
                </a:solidFill>
                <a:latin typeface="Calibri" charset="0"/>
              </a:rPr>
              <a:t>onset of TMCI </a:t>
            </a:r>
            <a:r>
              <a:rPr lang="en-US" sz="1600" dirty="0" smtClean="0">
                <a:latin typeface="Calibri" charset="0"/>
              </a:rPr>
              <a:t>and bunch evolution under the effect of a TMCI</a:t>
            </a:r>
          </a:p>
          <a:p>
            <a:pPr lvl="1">
              <a:spcAft>
                <a:spcPts val="600"/>
              </a:spcAft>
              <a:buFont typeface="Lucida Grande" charset="0"/>
              <a:buChar char="⇒"/>
            </a:pPr>
            <a:r>
              <a:rPr lang="en-US" sz="1600" dirty="0" smtClean="0">
                <a:latin typeface="Calibri" charset="0"/>
              </a:rPr>
              <a:t> Use </a:t>
            </a:r>
            <a:r>
              <a:rPr lang="en-US" sz="1600" dirty="0" smtClean="0">
                <a:solidFill>
                  <a:srgbClr val="FF0000"/>
                </a:solidFill>
                <a:latin typeface="Calibri" charset="0"/>
              </a:rPr>
              <a:t>coherent tune shift </a:t>
            </a:r>
            <a:r>
              <a:rPr lang="en-US" sz="1600" dirty="0" smtClean="0">
                <a:latin typeface="Calibri" charset="0"/>
              </a:rPr>
              <a:t>to measure </a:t>
            </a:r>
            <a:r>
              <a:rPr lang="en-US" sz="1600" dirty="0" smtClean="0">
                <a:solidFill>
                  <a:srgbClr val="0000FF"/>
                </a:solidFill>
                <a:latin typeface="Calibri" charset="0"/>
              </a:rPr>
              <a:t>the low frequency  imaginary part of the impedance</a:t>
            </a:r>
          </a:p>
          <a:p>
            <a:pPr>
              <a:spcAft>
                <a:spcPts val="600"/>
              </a:spcAft>
              <a:buFont typeface="Arial"/>
              <a:buChar char="•"/>
            </a:pPr>
            <a:r>
              <a:rPr lang="en-US" sz="1600" dirty="0" smtClean="0">
                <a:latin typeface="Calibri" charset="0"/>
              </a:rPr>
              <a:t> </a:t>
            </a:r>
            <a:r>
              <a:rPr lang="en-US" sz="2000" b="1" dirty="0" smtClean="0">
                <a:latin typeface="Calibri" charset="0"/>
              </a:rPr>
              <a:t>Longitudinal:</a:t>
            </a:r>
          </a:p>
          <a:p>
            <a:pPr lvl="1">
              <a:spcAft>
                <a:spcPts val="600"/>
              </a:spcAft>
              <a:buFont typeface="Lucida Grande"/>
              <a:buChar char="⇒"/>
            </a:pPr>
            <a:r>
              <a:rPr lang="en-US" sz="1600" dirty="0" smtClean="0">
                <a:latin typeface="Calibri" charset="0"/>
              </a:rPr>
              <a:t> Several ways to determine the </a:t>
            </a:r>
            <a:r>
              <a:rPr lang="en-US" sz="1600" dirty="0" smtClean="0">
                <a:solidFill>
                  <a:srgbClr val="0000FF"/>
                </a:solidFill>
                <a:latin typeface="Calibri" charset="0"/>
              </a:rPr>
              <a:t>low frequency imaginary part</a:t>
            </a:r>
          </a:p>
          <a:p>
            <a:pPr lvl="2">
              <a:spcAft>
                <a:spcPts val="600"/>
              </a:spcAft>
              <a:buFont typeface="Lucida Grande"/>
              <a:buChar char="→"/>
            </a:pPr>
            <a:r>
              <a:rPr lang="en-US" sz="1600" dirty="0" smtClean="0">
                <a:latin typeface="Calibri" charset="0"/>
              </a:rPr>
              <a:t> measure </a:t>
            </a:r>
            <a:r>
              <a:rPr lang="en-US" sz="1600" dirty="0" smtClean="0">
                <a:solidFill>
                  <a:srgbClr val="FF0000"/>
                </a:solidFill>
                <a:latin typeface="Calibri" charset="0"/>
              </a:rPr>
              <a:t>the incoherent </a:t>
            </a:r>
            <a:r>
              <a:rPr lang="en-US" sz="1600" dirty="0" err="1" smtClean="0">
                <a:solidFill>
                  <a:srgbClr val="FF0000"/>
                </a:solidFill>
                <a:latin typeface="Calibri" charset="0"/>
              </a:rPr>
              <a:t>quadrupole</a:t>
            </a:r>
            <a:r>
              <a:rPr lang="en-US" sz="1600" dirty="0" smtClean="0">
                <a:solidFill>
                  <a:srgbClr val="FF0000"/>
                </a:solidFill>
                <a:latin typeface="Calibri" charset="0"/>
              </a:rPr>
              <a:t> frequency shift </a:t>
            </a:r>
            <a:r>
              <a:rPr lang="en-US" sz="1600" dirty="0" smtClean="0">
                <a:latin typeface="Calibri" charset="0"/>
              </a:rPr>
              <a:t>for synchrotron oscillations</a:t>
            </a:r>
          </a:p>
          <a:p>
            <a:pPr lvl="2">
              <a:spcAft>
                <a:spcPts val="600"/>
              </a:spcAft>
              <a:buFont typeface="Lucida Grande"/>
              <a:buChar char="→"/>
            </a:pPr>
            <a:r>
              <a:rPr lang="en-US" sz="1600" dirty="0" smtClean="0">
                <a:latin typeface="Calibri" charset="0"/>
              </a:rPr>
              <a:t> measure </a:t>
            </a:r>
            <a:r>
              <a:rPr lang="en-US" sz="1600" dirty="0" smtClean="0">
                <a:solidFill>
                  <a:srgbClr val="FF0000"/>
                </a:solidFill>
                <a:latin typeface="Calibri" charset="0"/>
              </a:rPr>
              <a:t>bunch lengthening or momentum spread widening</a:t>
            </a:r>
          </a:p>
          <a:p>
            <a:pPr lvl="1">
              <a:spcAft>
                <a:spcPts val="600"/>
              </a:spcAft>
              <a:buFont typeface="Lucida Grande"/>
              <a:buChar char="⇒"/>
            </a:pPr>
            <a:r>
              <a:rPr lang="en-US" sz="1600" dirty="0" smtClean="0">
                <a:latin typeface="Calibri" charset="0"/>
              </a:rPr>
              <a:t> </a:t>
            </a:r>
            <a:r>
              <a:rPr lang="en-US" sz="1600" dirty="0" smtClean="0">
                <a:solidFill>
                  <a:srgbClr val="0000FF"/>
                </a:solidFill>
                <a:latin typeface="Calibri" charset="0"/>
              </a:rPr>
              <a:t>Real part </a:t>
            </a:r>
            <a:r>
              <a:rPr lang="en-US" sz="1600" dirty="0" smtClean="0">
                <a:latin typeface="Calibri" charset="0"/>
              </a:rPr>
              <a:t>related to</a:t>
            </a:r>
          </a:p>
          <a:p>
            <a:pPr lvl="2">
              <a:spcAft>
                <a:spcPts val="600"/>
              </a:spcAft>
              <a:buFont typeface="Lucida Grande"/>
              <a:buChar char="→"/>
            </a:pPr>
            <a:r>
              <a:rPr lang="en-US" sz="1600" dirty="0" smtClean="0">
                <a:latin typeface="Calibri" charset="0"/>
              </a:rPr>
              <a:t> </a:t>
            </a:r>
            <a:r>
              <a:rPr lang="en-US" sz="1600" dirty="0" smtClean="0">
                <a:solidFill>
                  <a:srgbClr val="FF0000"/>
                </a:solidFill>
                <a:latin typeface="Calibri" charset="0"/>
              </a:rPr>
              <a:t>energy loss</a:t>
            </a:r>
            <a:r>
              <a:rPr lang="en-US" sz="1600" dirty="0" smtClean="0">
                <a:latin typeface="Calibri" charset="0"/>
              </a:rPr>
              <a:t>, which can be estimated by measuring the </a:t>
            </a:r>
            <a:r>
              <a:rPr lang="en-US" sz="1600" dirty="0" smtClean="0">
                <a:solidFill>
                  <a:srgbClr val="FF0000"/>
                </a:solidFill>
                <a:latin typeface="Calibri" charset="0"/>
              </a:rPr>
              <a:t>synchronous phase shift</a:t>
            </a:r>
          </a:p>
          <a:p>
            <a:pPr lvl="2">
              <a:spcAft>
                <a:spcPts val="600"/>
              </a:spcAft>
              <a:buFont typeface="Lucida Grande"/>
              <a:buChar char="→"/>
            </a:pPr>
            <a:r>
              <a:rPr lang="en-US" sz="1600" dirty="0" smtClean="0">
                <a:latin typeface="Calibri" charset="0"/>
              </a:rPr>
              <a:t> </a:t>
            </a:r>
            <a:r>
              <a:rPr lang="en-US" sz="1600" dirty="0" smtClean="0">
                <a:solidFill>
                  <a:srgbClr val="FF0000"/>
                </a:solidFill>
                <a:latin typeface="Calibri" charset="0"/>
              </a:rPr>
              <a:t>onset of microwave instability</a:t>
            </a:r>
            <a:r>
              <a:rPr lang="en-US" sz="1600" dirty="0" smtClean="0">
                <a:latin typeface="Calibri" charset="0"/>
              </a:rPr>
              <a:t>. </a:t>
            </a:r>
          </a:p>
          <a:p>
            <a:pPr lvl="3">
              <a:spcAft>
                <a:spcPts val="600"/>
              </a:spcAft>
              <a:buFont typeface="Wingdings" charset="2"/>
              <a:buChar char="ü"/>
            </a:pPr>
            <a:r>
              <a:rPr lang="en-US" sz="1600" dirty="0" smtClean="0">
                <a:latin typeface="Calibri" charset="0"/>
              </a:rPr>
              <a:t> </a:t>
            </a:r>
            <a:r>
              <a:rPr lang="en-US" sz="1600" dirty="0" smtClean="0">
                <a:solidFill>
                  <a:srgbClr val="FF0000"/>
                </a:solidFill>
                <a:latin typeface="Calibri" charset="0"/>
              </a:rPr>
              <a:t>The rise time </a:t>
            </a:r>
            <a:r>
              <a:rPr lang="en-US" sz="1600" dirty="0" smtClean="0">
                <a:latin typeface="Calibri" charset="0"/>
              </a:rPr>
              <a:t>relates to the magnitude of the impedance </a:t>
            </a:r>
          </a:p>
          <a:p>
            <a:pPr lvl="3">
              <a:spcAft>
                <a:spcPts val="600"/>
              </a:spcAft>
              <a:buFont typeface="Wingdings" charset="2"/>
              <a:buChar char="ü"/>
            </a:pPr>
            <a:r>
              <a:rPr lang="en-US" sz="1600" dirty="0" smtClean="0">
                <a:latin typeface="Calibri" charset="0"/>
              </a:rPr>
              <a:t>The frequencies involved in the </a:t>
            </a:r>
            <a:r>
              <a:rPr lang="en-US" sz="1600" dirty="0" smtClean="0">
                <a:solidFill>
                  <a:srgbClr val="FF0000"/>
                </a:solidFill>
                <a:latin typeface="Calibri" charset="0"/>
              </a:rPr>
              <a:t>measured evolution </a:t>
            </a:r>
            <a:r>
              <a:rPr lang="en-US" sz="1600" dirty="0" smtClean="0">
                <a:latin typeface="Calibri" charset="0"/>
              </a:rPr>
              <a:t>also help find possible candidates for main sources of impedance</a:t>
            </a:r>
            <a:endParaRPr lang="en-US" sz="1600" dirty="0">
              <a:latin typeface="Calibri" charset="0"/>
            </a:endParaRPr>
          </a:p>
        </p:txBody>
      </p:sp>
      <p:sp>
        <p:nvSpPr>
          <p:cNvPr id="12" name="Slide Number Placeholder 5"/>
          <p:cNvSpPr>
            <a:spLocks noGrp="1"/>
          </p:cNvSpPr>
          <p:nvPr>
            <p:ph type="sldNum" sz="quarter" idx="12"/>
          </p:nvPr>
        </p:nvSpPr>
        <p:spPr/>
        <p:txBody>
          <a:bodyPr/>
          <a:lstStyle/>
          <a:p>
            <a:pPr>
              <a:defRPr/>
            </a:pPr>
            <a:fld id="{FC4B82F6-29D5-7C4D-AD61-43066305E7F7}" type="slidenum">
              <a:rPr lang="en-US"/>
              <a:pPr>
                <a:defRPr/>
              </a:pPr>
              <a:t>66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457200"/>
            <a:ext cx="8369300" cy="5248275"/>
          </a:xfrm>
          <a:prstGeom prst="rect">
            <a:avLst/>
          </a:prstGeom>
          <a:noFill/>
          <a:ln w="9525">
            <a:noFill/>
            <a:miter lim="800000"/>
            <a:headEnd/>
            <a:tailEnd/>
          </a:ln>
        </p:spPr>
        <p:txBody>
          <a:bodyPr>
            <a:prstTxWarp prst="textNoShape">
              <a:avLst/>
            </a:prstTxWarp>
            <a:spAutoFit/>
          </a:bodyPr>
          <a:lstStyle/>
          <a:p>
            <a:r>
              <a:rPr lang="en-US" sz="2000" dirty="0">
                <a:latin typeface="Calibri" charset="0"/>
              </a:rPr>
              <a:t>The electromagnetic problem: </a:t>
            </a:r>
            <a:r>
              <a:rPr lang="en-US" sz="2000" b="1" dirty="0">
                <a:solidFill>
                  <a:srgbClr val="FF0000"/>
                </a:solidFill>
                <a:latin typeface="Calibri" charset="0"/>
              </a:rPr>
              <a:t>impedance (analytical)</a:t>
            </a:r>
          </a:p>
          <a:p>
            <a:endParaRPr lang="en-US" dirty="0">
              <a:latin typeface="Calibri" charset="0"/>
            </a:endParaRPr>
          </a:p>
          <a:p>
            <a:pPr>
              <a:spcAft>
                <a:spcPts val="600"/>
              </a:spcAft>
              <a:buFont typeface="Arial" charset="0"/>
              <a:buChar char="•"/>
            </a:pPr>
            <a:r>
              <a:rPr lang="en-US" dirty="0">
                <a:latin typeface="Calibri" charset="0"/>
              </a:rPr>
              <a:t> Wake fields in relatively simple structures may be quite accurately obtained via analytical treatment leading to closed mathematical expressions.</a:t>
            </a:r>
          </a:p>
          <a:p>
            <a:pPr>
              <a:spcAft>
                <a:spcPts val="600"/>
              </a:spcAft>
              <a:buFont typeface="Arial" charset="0"/>
              <a:buChar char="•"/>
            </a:pPr>
            <a:r>
              <a:rPr lang="en-US" dirty="0">
                <a:latin typeface="Calibri" charset="0"/>
              </a:rPr>
              <a:t> </a:t>
            </a:r>
            <a:r>
              <a:rPr lang="en-US" b="1" dirty="0">
                <a:solidFill>
                  <a:srgbClr val="0000FF"/>
                </a:solidFill>
                <a:latin typeface="Calibri" charset="0"/>
              </a:rPr>
              <a:t>Geometric effects </a:t>
            </a:r>
            <a:r>
              <a:rPr lang="en-US" dirty="0">
                <a:latin typeface="Calibri" charset="0"/>
              </a:rPr>
              <a:t>(induced by changes of cross-section, irises, cavities, etc., usually purely inductive impedances)</a:t>
            </a:r>
          </a:p>
          <a:p>
            <a:pPr lvl="1">
              <a:spcAft>
                <a:spcPts val="600"/>
              </a:spcAft>
              <a:buSzPct val="100000"/>
              <a:buFont typeface="Lucida Grande" charset="0"/>
              <a:buChar char="→"/>
            </a:pPr>
            <a:r>
              <a:rPr lang="en-US" sz="1700" dirty="0">
                <a:latin typeface="Calibri" charset="0"/>
              </a:rPr>
              <a:t> </a:t>
            </a:r>
            <a:r>
              <a:rPr lang="en-US" sz="1700" dirty="0">
                <a:solidFill>
                  <a:srgbClr val="FF0000"/>
                </a:solidFill>
                <a:latin typeface="Calibri" charset="0"/>
              </a:rPr>
              <a:t>Tapers</a:t>
            </a:r>
            <a:r>
              <a:rPr lang="en-US" sz="1700" dirty="0">
                <a:latin typeface="Calibri" charset="0"/>
              </a:rPr>
              <a:t> in the inductive and diffractive regime, recently improved model </a:t>
            </a:r>
            <a:r>
              <a:rPr lang="en-US" sz="1700" dirty="0" err="1">
                <a:latin typeface="Calibri" charset="0"/>
              </a:rPr>
              <a:t>w</a:t>
            </a:r>
            <a:r>
              <a:rPr lang="en-US" sz="1700" dirty="0">
                <a:latin typeface="Calibri" charset="0"/>
              </a:rPr>
              <a:t>. </a:t>
            </a:r>
            <a:r>
              <a:rPr lang="en-US" sz="1700" dirty="0" err="1">
                <a:latin typeface="Calibri" charset="0"/>
              </a:rPr>
              <a:t>r</a:t>
            </a:r>
            <a:r>
              <a:rPr lang="en-US" sz="1700" dirty="0">
                <a:latin typeface="Calibri" charset="0"/>
              </a:rPr>
              <a:t>. </a:t>
            </a:r>
            <a:r>
              <a:rPr lang="en-US" sz="1700" dirty="0" err="1">
                <a:latin typeface="Calibri" charset="0"/>
              </a:rPr>
              <a:t>t</a:t>
            </a:r>
            <a:r>
              <a:rPr lang="en-US" sz="1700" dirty="0">
                <a:latin typeface="Calibri" charset="0"/>
              </a:rPr>
              <a:t>. the previous model by </a:t>
            </a:r>
            <a:r>
              <a:rPr lang="en-US" sz="1700" dirty="0" err="1">
                <a:latin typeface="Calibri" charset="0"/>
              </a:rPr>
              <a:t>Yokoya</a:t>
            </a:r>
            <a:r>
              <a:rPr lang="en-US" sz="1700" dirty="0">
                <a:latin typeface="Calibri" charset="0"/>
              </a:rPr>
              <a:t> and </a:t>
            </a:r>
            <a:r>
              <a:rPr lang="en-US" sz="1700" dirty="0" err="1">
                <a:latin typeface="Calibri" charset="0"/>
              </a:rPr>
              <a:t>Stupakov</a:t>
            </a:r>
            <a:endParaRPr lang="en-US" sz="1700" dirty="0">
              <a:latin typeface="Calibri" charset="0"/>
            </a:endParaRPr>
          </a:p>
          <a:p>
            <a:pPr lvl="2">
              <a:buSzPct val="100000"/>
              <a:buFont typeface="Wingdings" charset="2"/>
              <a:buChar char="ü"/>
            </a:pPr>
            <a:r>
              <a:rPr lang="en-US" sz="1600" dirty="0">
                <a:latin typeface="Calibri" charset="0"/>
              </a:rPr>
              <a:t> higher order terms included</a:t>
            </a:r>
          </a:p>
          <a:p>
            <a:pPr lvl="2">
              <a:buSzPct val="100000"/>
              <a:buFont typeface="Wingdings" charset="2"/>
              <a:buChar char="ü"/>
            </a:pPr>
            <a:r>
              <a:rPr lang="en-US" sz="1600" dirty="0">
                <a:latin typeface="Calibri" charset="0"/>
              </a:rPr>
              <a:t>  elliptical cross-section</a:t>
            </a:r>
          </a:p>
          <a:p>
            <a:pPr lvl="1">
              <a:spcAft>
                <a:spcPts val="600"/>
              </a:spcAft>
              <a:buSzPct val="100000"/>
              <a:buFont typeface="Lucida Grande" charset="0"/>
              <a:buChar char="→"/>
            </a:pPr>
            <a:r>
              <a:rPr lang="en-US" sz="1700" dirty="0">
                <a:latin typeface="Calibri" charset="0"/>
              </a:rPr>
              <a:t> </a:t>
            </a:r>
            <a:r>
              <a:rPr lang="en-US" sz="1700" dirty="0">
                <a:solidFill>
                  <a:srgbClr val="FF0000"/>
                </a:solidFill>
                <a:latin typeface="Calibri" charset="0"/>
              </a:rPr>
              <a:t>Surface roughness</a:t>
            </a:r>
          </a:p>
          <a:p>
            <a:pPr lvl="2">
              <a:buSzPct val="100000"/>
              <a:buFont typeface="Wingdings" charset="2"/>
              <a:buChar char="ü"/>
            </a:pPr>
            <a:r>
              <a:rPr lang="en-US" sz="1600" dirty="0">
                <a:latin typeface="Calibri" charset="0"/>
              </a:rPr>
              <a:t> correlated and uncorrelated bumps</a:t>
            </a:r>
          </a:p>
          <a:p>
            <a:pPr lvl="2">
              <a:spcAft>
                <a:spcPts val="600"/>
              </a:spcAft>
              <a:buSzPct val="100000"/>
              <a:buFont typeface="Wingdings" charset="2"/>
              <a:buChar char="ü"/>
            </a:pPr>
            <a:r>
              <a:rPr lang="en-US" sz="1600" dirty="0">
                <a:latin typeface="Calibri" charset="0"/>
              </a:rPr>
              <a:t> periodically corrugated structures</a:t>
            </a:r>
          </a:p>
          <a:p>
            <a:pPr>
              <a:spcAft>
                <a:spcPts val="600"/>
              </a:spcAft>
              <a:buFont typeface="Arial" charset="0"/>
              <a:buChar char="•"/>
            </a:pPr>
            <a:r>
              <a:rPr lang="en-US" dirty="0">
                <a:latin typeface="Calibri" charset="0"/>
              </a:rPr>
              <a:t> </a:t>
            </a:r>
            <a:r>
              <a:rPr lang="en-US" b="1" dirty="0">
                <a:solidFill>
                  <a:srgbClr val="0000FF"/>
                </a:solidFill>
                <a:latin typeface="Calibri" charset="0"/>
              </a:rPr>
              <a:t>Resistive wall effects </a:t>
            </a:r>
            <a:r>
              <a:rPr lang="en-US" dirty="0">
                <a:latin typeface="Calibri" charset="0"/>
              </a:rPr>
              <a:t>(several regimes beyond the classical):</a:t>
            </a:r>
          </a:p>
          <a:p>
            <a:pPr lvl="1">
              <a:spcAft>
                <a:spcPts val="600"/>
              </a:spcAft>
              <a:buFont typeface="Lucida Grande" charset="0"/>
              <a:buChar char="→"/>
            </a:pPr>
            <a:r>
              <a:rPr lang="en-US" sz="1700" dirty="0">
                <a:latin typeface="Calibri" charset="0"/>
              </a:rPr>
              <a:t> </a:t>
            </a:r>
            <a:r>
              <a:rPr lang="en-US" sz="1700" dirty="0">
                <a:solidFill>
                  <a:srgbClr val="FF0000"/>
                </a:solidFill>
                <a:latin typeface="Calibri" charset="0"/>
              </a:rPr>
              <a:t>long-range </a:t>
            </a:r>
            <a:r>
              <a:rPr lang="en-US" sz="1700" dirty="0">
                <a:latin typeface="Calibri" charset="0"/>
              </a:rPr>
              <a:t>(low frequency, inductive by-pass)</a:t>
            </a:r>
          </a:p>
          <a:p>
            <a:pPr lvl="1">
              <a:spcAft>
                <a:spcPts val="600"/>
              </a:spcAft>
              <a:buFont typeface="Lucida Grande" charset="0"/>
              <a:buChar char="→"/>
            </a:pPr>
            <a:r>
              <a:rPr lang="en-US" sz="1700" dirty="0">
                <a:latin typeface="Calibri" charset="0"/>
              </a:rPr>
              <a:t> </a:t>
            </a:r>
            <a:r>
              <a:rPr lang="en-US" sz="1700" dirty="0">
                <a:solidFill>
                  <a:srgbClr val="FF0000"/>
                </a:solidFill>
                <a:latin typeface="Calibri" charset="0"/>
              </a:rPr>
              <a:t>short-range </a:t>
            </a:r>
            <a:r>
              <a:rPr lang="en-US" sz="1700" dirty="0">
                <a:latin typeface="Calibri" charset="0"/>
              </a:rPr>
              <a:t>(high frequency, ac conductivity)</a:t>
            </a:r>
          </a:p>
          <a:p>
            <a:pPr lvl="1">
              <a:spcAft>
                <a:spcPts val="600"/>
              </a:spcAft>
              <a:buClr>
                <a:schemeClr val="tx1"/>
              </a:buClr>
              <a:buFont typeface="Lucida Grande" charset="0"/>
              <a:buChar char="→"/>
            </a:pPr>
            <a:r>
              <a:rPr lang="en-US" sz="1700" dirty="0">
                <a:solidFill>
                  <a:srgbClr val="FF0000"/>
                </a:solidFill>
                <a:latin typeface="Calibri" charset="0"/>
              </a:rPr>
              <a:t> multi-layer </a:t>
            </a:r>
            <a:r>
              <a:rPr lang="en-US" sz="1700" dirty="0">
                <a:latin typeface="Calibri" charset="0"/>
              </a:rPr>
              <a:t>boundary</a:t>
            </a:r>
          </a:p>
        </p:txBody>
      </p:sp>
      <p:pic>
        <p:nvPicPr>
          <p:cNvPr id="21507" name="Picture 2"/>
          <p:cNvPicPr>
            <a:picLocks noChangeAspect="1"/>
          </p:cNvPicPr>
          <p:nvPr/>
        </p:nvPicPr>
        <p:blipFill>
          <a:blip r:embed="rId2"/>
          <a:srcRect/>
          <a:stretch>
            <a:fillRect/>
          </a:stretch>
        </p:blipFill>
        <p:spPr bwMode="auto">
          <a:xfrm>
            <a:off x="5867400" y="2590800"/>
            <a:ext cx="2681288" cy="1439863"/>
          </a:xfrm>
          <a:prstGeom prst="rect">
            <a:avLst/>
          </a:prstGeom>
          <a:noFill/>
          <a:ln w="9525">
            <a:noFill/>
            <a:miter lim="800000"/>
            <a:headEnd/>
            <a:tailEnd/>
          </a:ln>
        </p:spPr>
      </p:pic>
      <p:pic>
        <p:nvPicPr>
          <p:cNvPr id="21508" name="Picture 3"/>
          <p:cNvPicPr>
            <a:picLocks noChangeAspect="1"/>
          </p:cNvPicPr>
          <p:nvPr/>
        </p:nvPicPr>
        <p:blipFill>
          <a:blip r:embed="rId3"/>
          <a:srcRect/>
          <a:stretch>
            <a:fillRect/>
          </a:stretch>
        </p:blipFill>
        <p:spPr bwMode="auto">
          <a:xfrm>
            <a:off x="5395913" y="4718050"/>
            <a:ext cx="3748087" cy="213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57200" y="457200"/>
            <a:ext cx="8369300" cy="5740400"/>
          </a:xfrm>
          <a:prstGeom prst="rect">
            <a:avLst/>
          </a:prstGeom>
          <a:noFill/>
          <a:ln w="9525">
            <a:noFill/>
            <a:miter lim="800000"/>
            <a:headEnd/>
            <a:tailEnd/>
          </a:ln>
        </p:spPr>
        <p:txBody>
          <a:bodyPr>
            <a:prstTxWarp prst="textNoShape">
              <a:avLst/>
            </a:prstTxWarp>
            <a:spAutoFit/>
          </a:bodyPr>
          <a:lstStyle/>
          <a:p>
            <a:r>
              <a:rPr lang="en-US" sz="2000">
                <a:latin typeface="Calibri" charset="0"/>
              </a:rPr>
              <a:t>The electromagnetic problem: </a:t>
            </a:r>
            <a:r>
              <a:rPr lang="en-US" sz="2000" b="1">
                <a:solidFill>
                  <a:srgbClr val="FF0000"/>
                </a:solidFill>
                <a:latin typeface="Calibri" charset="0"/>
              </a:rPr>
              <a:t>impedance (numerical -1)</a:t>
            </a:r>
          </a:p>
          <a:p>
            <a:endParaRPr lang="en-US">
              <a:latin typeface="Calibri" charset="0"/>
            </a:endParaRPr>
          </a:p>
          <a:p>
            <a:pPr>
              <a:spcAft>
                <a:spcPts val="600"/>
              </a:spcAft>
              <a:buFont typeface="Arial" charset="0"/>
              <a:buChar char="•"/>
            </a:pPr>
            <a:r>
              <a:rPr lang="en-US">
                <a:latin typeface="Calibri" charset="0"/>
              </a:rPr>
              <a:t> Wake fields in a general structure may be most accurately obtained via </a:t>
            </a:r>
            <a:r>
              <a:rPr lang="en-US">
                <a:solidFill>
                  <a:srgbClr val="0000FF"/>
                </a:solidFill>
                <a:latin typeface="Calibri" charset="0"/>
              </a:rPr>
              <a:t>numerical solution of Maxwell’s equations</a:t>
            </a:r>
            <a:r>
              <a:rPr lang="en-US">
                <a:latin typeface="Calibri" charset="0"/>
              </a:rPr>
              <a:t>.</a:t>
            </a:r>
          </a:p>
          <a:p>
            <a:pPr>
              <a:spcAft>
                <a:spcPts val="600"/>
              </a:spcAft>
              <a:buFont typeface="Arial" charset="0"/>
              <a:buChar char="•"/>
            </a:pPr>
            <a:r>
              <a:rPr lang="en-US">
                <a:latin typeface="Calibri" charset="0"/>
              </a:rPr>
              <a:t> in the ’80s the first </a:t>
            </a:r>
            <a:r>
              <a:rPr lang="en-US" b="1">
                <a:solidFill>
                  <a:srgbClr val="0000FF"/>
                </a:solidFill>
                <a:latin typeface="Calibri" charset="0"/>
              </a:rPr>
              <a:t>2D and 3D codes </a:t>
            </a:r>
            <a:r>
              <a:rPr lang="en-US">
                <a:latin typeface="Calibri" charset="0"/>
              </a:rPr>
              <a:t>were developed to solve numerically the Maxwell equations in given geometries (time or frequency domain) </a:t>
            </a:r>
          </a:p>
          <a:p>
            <a:pPr lvl="1">
              <a:buSzPct val="100000"/>
              <a:buFont typeface="Lucida Grande" charset="0"/>
              <a:buChar char="→"/>
            </a:pPr>
            <a:r>
              <a:rPr lang="en-US" sz="1700">
                <a:latin typeface="Calibri" charset="0"/>
              </a:rPr>
              <a:t> TBCI, MAFIA, ABCI, NOVO, XWAKE, ….</a:t>
            </a:r>
          </a:p>
          <a:p>
            <a:pPr lvl="1">
              <a:spcAft>
                <a:spcPts val="600"/>
              </a:spcAft>
              <a:buSzPct val="100000"/>
              <a:buFont typeface="Lucida Grande" charset="0"/>
              <a:buChar char="→"/>
            </a:pPr>
            <a:r>
              <a:rPr lang="en-US" sz="1700">
                <a:latin typeface="Calibri" charset="0"/>
              </a:rPr>
              <a:t> More recently: GdfidL, HFSS, Microwave Studio, Particle Studio</a:t>
            </a:r>
          </a:p>
          <a:p>
            <a:pPr>
              <a:spcAft>
                <a:spcPts val="600"/>
              </a:spcAft>
              <a:buFont typeface="Arial" charset="0"/>
              <a:buChar char="•"/>
            </a:pPr>
            <a:r>
              <a:rPr lang="en-US">
                <a:latin typeface="Calibri" charset="0"/>
              </a:rPr>
              <a:t> While newer rings built in the ’90s tended to be based on a smooth design of the vacuum chamber such as to minimize geometric wakes from steps and abrupt transitions, they were made with flat/asymmetric chambers and shorter bunches (e.g. Linac based FELs):</a:t>
            </a:r>
          </a:p>
          <a:p>
            <a:pPr lvl="1">
              <a:buFont typeface="Lucida Grande" charset="0"/>
              <a:buChar char="→"/>
            </a:pPr>
            <a:r>
              <a:rPr lang="en-US" sz="1700">
                <a:latin typeface="Calibri" charset="0"/>
              </a:rPr>
              <a:t> demand </a:t>
            </a:r>
            <a:r>
              <a:rPr lang="en-US" sz="1700">
                <a:solidFill>
                  <a:srgbClr val="0000FF"/>
                </a:solidFill>
                <a:latin typeface="Calibri" charset="0"/>
              </a:rPr>
              <a:t>more powerful computation</a:t>
            </a:r>
          </a:p>
          <a:p>
            <a:pPr lvl="1">
              <a:buFont typeface="Lucida Grande" charset="0"/>
              <a:buChar char="→"/>
            </a:pPr>
            <a:r>
              <a:rPr lang="en-US" sz="1700">
                <a:latin typeface="Calibri" charset="0"/>
              </a:rPr>
              <a:t> smaller mesh (often over a larger volume) &amp; longer integration time</a:t>
            </a:r>
          </a:p>
          <a:p>
            <a:pPr lvl="1">
              <a:spcAft>
                <a:spcPts val="600"/>
              </a:spcAft>
              <a:buFont typeface="Lucida Grande" charset="0"/>
              <a:buChar char="→"/>
            </a:pPr>
            <a:r>
              <a:rPr lang="en-US" sz="1700">
                <a:latin typeface="Calibri" charset="0"/>
              </a:rPr>
              <a:t> larger memory and cpu time</a:t>
            </a:r>
          </a:p>
          <a:p>
            <a:pPr>
              <a:spcAft>
                <a:spcPts val="600"/>
              </a:spcAft>
              <a:buFont typeface="Arial" charset="0"/>
              <a:buChar char="•"/>
            </a:pPr>
            <a:r>
              <a:rPr lang="en-US">
                <a:latin typeface="Calibri" charset="0"/>
              </a:rPr>
              <a:t> Many of these codes have been </a:t>
            </a:r>
            <a:r>
              <a:rPr lang="en-US" b="1">
                <a:solidFill>
                  <a:srgbClr val="0000FF"/>
                </a:solidFill>
                <a:latin typeface="Calibri" charset="0"/>
              </a:rPr>
              <a:t>parallelized</a:t>
            </a:r>
            <a:r>
              <a:rPr lang="en-US">
                <a:latin typeface="Calibri" charset="0"/>
              </a:rPr>
              <a:t> and can run on a cluster of cpu’s</a:t>
            </a:r>
          </a:p>
          <a:p>
            <a:pPr lvl="1">
              <a:buSzPct val="100000"/>
              <a:buFont typeface="Lucida Grande" charset="0"/>
              <a:buChar char="→"/>
            </a:pPr>
            <a:r>
              <a:rPr lang="en-US" sz="1700">
                <a:latin typeface="Calibri" charset="0"/>
              </a:rPr>
              <a:t> GdfidL divides the integration space in sub-volumes, to be distributed over different nodes</a:t>
            </a:r>
          </a:p>
          <a:p>
            <a:pPr lvl="1">
              <a:buSzPct val="100000"/>
              <a:buFont typeface="Lucida Grande" charset="0"/>
              <a:buChar char="→"/>
            </a:pPr>
            <a:r>
              <a:rPr lang="en-US" sz="1700">
                <a:latin typeface="Calibri" charset="0"/>
              </a:rPr>
              <a:t> PBCI decomposes the computational volume with a load balancing scheme </a:t>
            </a:r>
          </a:p>
        </p:txBody>
      </p:sp>
      <p:sp>
        <p:nvSpPr>
          <p:cNvPr id="5" name="Slide Number Placeholder 5"/>
          <p:cNvSpPr>
            <a:spLocks noGrp="1"/>
          </p:cNvSpPr>
          <p:nvPr>
            <p:ph type="sldNum" sz="quarter" idx="12"/>
          </p:nvPr>
        </p:nvSpPr>
        <p:spPr/>
        <p:txBody>
          <a:bodyPr/>
          <a:lstStyle/>
          <a:p>
            <a:pPr>
              <a:defRPr/>
            </a:pPr>
            <a:fld id="{937FCFE0-40AE-5A4D-AC58-1C4B009D005E}"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57200" y="457200"/>
            <a:ext cx="8369300" cy="2754313"/>
          </a:xfrm>
          <a:prstGeom prst="rect">
            <a:avLst/>
          </a:prstGeom>
          <a:noFill/>
          <a:ln w="9525">
            <a:noFill/>
            <a:miter lim="800000"/>
            <a:headEnd/>
            <a:tailEnd/>
          </a:ln>
        </p:spPr>
        <p:txBody>
          <a:bodyPr>
            <a:prstTxWarp prst="textNoShape">
              <a:avLst/>
            </a:prstTxWarp>
            <a:spAutoFit/>
          </a:bodyPr>
          <a:lstStyle/>
          <a:p>
            <a:r>
              <a:rPr lang="en-US" sz="2000">
                <a:latin typeface="Calibri" charset="0"/>
              </a:rPr>
              <a:t>The electromagnetic problem: </a:t>
            </a:r>
            <a:r>
              <a:rPr lang="en-US" sz="2000" b="1">
                <a:solidFill>
                  <a:srgbClr val="FF0000"/>
                </a:solidFill>
                <a:latin typeface="Calibri" charset="0"/>
              </a:rPr>
              <a:t>impedance (numerical -2)</a:t>
            </a:r>
          </a:p>
          <a:p>
            <a:endParaRPr lang="en-US">
              <a:latin typeface="Calibri" charset="0"/>
            </a:endParaRPr>
          </a:p>
          <a:p>
            <a:pPr>
              <a:spcAft>
                <a:spcPts val="600"/>
              </a:spcAft>
              <a:buFont typeface="Arial" charset="0"/>
              <a:buChar char="•"/>
            </a:pPr>
            <a:r>
              <a:rPr lang="en-US">
                <a:latin typeface="Calibri" charset="0"/>
              </a:rPr>
              <a:t> Examples: </a:t>
            </a:r>
          </a:p>
          <a:p>
            <a:pPr lvl="1">
              <a:buSzPct val="100000"/>
              <a:buFont typeface="Lucida Grande" charset="0"/>
              <a:buChar char="→"/>
            </a:pPr>
            <a:r>
              <a:rPr lang="en-US" sz="1700">
                <a:latin typeface="Calibri" charset="0"/>
              </a:rPr>
              <a:t> Diagnostics equipments. For instance:</a:t>
            </a:r>
          </a:p>
          <a:p>
            <a:pPr lvl="2">
              <a:buSzPct val="100000"/>
              <a:buFont typeface="Wingdings" charset="2"/>
              <a:buChar char="ü"/>
            </a:pPr>
            <a:r>
              <a:rPr lang="en-US" sz="1700">
                <a:latin typeface="Calibri" charset="0"/>
              </a:rPr>
              <a:t> Wire scanners</a:t>
            </a:r>
          </a:p>
          <a:p>
            <a:pPr lvl="2">
              <a:buSzPct val="100000"/>
              <a:buFont typeface="Wingdings" charset="2"/>
              <a:buChar char="ü"/>
            </a:pPr>
            <a:r>
              <a:rPr lang="en-US" sz="1700">
                <a:latin typeface="Calibri" charset="0"/>
              </a:rPr>
              <a:t> Beam Position Monitors</a:t>
            </a:r>
          </a:p>
          <a:p>
            <a:pPr lvl="1">
              <a:spcAft>
                <a:spcPts val="600"/>
              </a:spcAft>
              <a:buSzPct val="100000"/>
              <a:buFont typeface="Lucida Grande" charset="0"/>
              <a:buChar char="→"/>
            </a:pPr>
            <a:r>
              <a:rPr lang="en-US" sz="1700">
                <a:latin typeface="Calibri" charset="0"/>
              </a:rPr>
              <a:t> Kickers (injection, extraction, Q-measurement, dump)</a:t>
            </a:r>
          </a:p>
          <a:p>
            <a:pPr lvl="1">
              <a:spcAft>
                <a:spcPts val="600"/>
              </a:spcAft>
              <a:buSzPct val="100000"/>
              <a:buFont typeface="Lucida Grande" charset="0"/>
              <a:buChar char="→"/>
            </a:pPr>
            <a:r>
              <a:rPr lang="en-US" sz="1700">
                <a:latin typeface="Calibri" charset="0"/>
              </a:rPr>
              <a:t> Collimators (betatron, energy), spoilers, scrapers</a:t>
            </a:r>
          </a:p>
          <a:p>
            <a:pPr lvl="1">
              <a:spcAft>
                <a:spcPts val="600"/>
              </a:spcAft>
              <a:buSzPct val="100000"/>
              <a:buFont typeface="Lucida Grande" charset="0"/>
              <a:buChar char="→"/>
            </a:pPr>
            <a:r>
              <a:rPr lang="en-US" sz="1700">
                <a:latin typeface="Calibri" charset="0"/>
              </a:rPr>
              <a:t> Interconnectors, bellows </a:t>
            </a:r>
          </a:p>
        </p:txBody>
      </p:sp>
      <p:sp>
        <p:nvSpPr>
          <p:cNvPr id="5" name="Slide Number Placeholder 5"/>
          <p:cNvSpPr>
            <a:spLocks noGrp="1"/>
          </p:cNvSpPr>
          <p:nvPr>
            <p:ph type="sldNum" sz="quarter" idx="12"/>
          </p:nvPr>
        </p:nvSpPr>
        <p:spPr/>
        <p:txBody>
          <a:bodyPr/>
          <a:lstStyle/>
          <a:p>
            <a:pPr>
              <a:defRPr/>
            </a:pPr>
            <a:fld id="{E8E9E83F-3E91-624C-9F39-D85FDAAB0BA5}" type="slidenum">
              <a:rPr lang="en-US"/>
              <a:pPr>
                <a:defRPr/>
              </a:pPr>
              <a:t>9</a:t>
            </a:fld>
            <a:endParaRPr lang="en-US"/>
          </a:p>
        </p:txBody>
      </p:sp>
      <p:pic>
        <p:nvPicPr>
          <p:cNvPr id="23558" name="Picture 3" descr="stress1x"/>
          <p:cNvPicPr>
            <a:picLocks noChangeAspect="1" noChangeArrowheads="1"/>
          </p:cNvPicPr>
          <p:nvPr/>
        </p:nvPicPr>
        <p:blipFill>
          <a:blip r:embed="rId2"/>
          <a:srcRect/>
          <a:stretch>
            <a:fillRect/>
          </a:stretch>
        </p:blipFill>
        <p:spPr bwMode="auto">
          <a:xfrm>
            <a:off x="457200" y="3505200"/>
            <a:ext cx="2058988" cy="2160588"/>
          </a:xfrm>
          <a:prstGeom prst="rect">
            <a:avLst/>
          </a:prstGeom>
          <a:noFill/>
          <a:ln w="9525">
            <a:noFill/>
            <a:miter lim="800000"/>
            <a:headEnd/>
            <a:tailEnd/>
          </a:ln>
        </p:spPr>
      </p:pic>
      <p:pic>
        <p:nvPicPr>
          <p:cNvPr id="23559" name="Picture 6" descr="fig1.pdf"/>
          <p:cNvPicPr>
            <a:picLocks noChangeAspect="1"/>
          </p:cNvPicPr>
          <p:nvPr/>
        </p:nvPicPr>
        <p:blipFill>
          <a:blip r:embed="rId3"/>
          <a:srcRect/>
          <a:stretch>
            <a:fillRect/>
          </a:stretch>
        </p:blipFill>
        <p:spPr bwMode="auto">
          <a:xfrm>
            <a:off x="3124200" y="3211513"/>
            <a:ext cx="5505450" cy="1260475"/>
          </a:xfrm>
          <a:prstGeom prst="rect">
            <a:avLst/>
          </a:prstGeom>
          <a:noFill/>
          <a:ln w="9525">
            <a:noFill/>
            <a:miter lim="800000"/>
            <a:headEnd/>
            <a:tailEnd/>
          </a:ln>
        </p:spPr>
      </p:pic>
      <p:pic>
        <p:nvPicPr>
          <p:cNvPr id="23560" name="Picture 7" descr="fig2.pdf"/>
          <p:cNvPicPr>
            <a:picLocks noChangeAspect="1"/>
          </p:cNvPicPr>
          <p:nvPr/>
        </p:nvPicPr>
        <p:blipFill>
          <a:blip r:embed="rId4">
            <a:lum bright="-12000" contrast="6000"/>
          </a:blip>
          <a:srcRect/>
          <a:stretch>
            <a:fillRect/>
          </a:stretch>
        </p:blipFill>
        <p:spPr bwMode="auto">
          <a:xfrm>
            <a:off x="3810000" y="4806950"/>
            <a:ext cx="3606800" cy="1549400"/>
          </a:xfrm>
          <a:prstGeom prst="rect">
            <a:avLst/>
          </a:prstGeom>
          <a:noFill/>
          <a:ln w="9525">
            <a:noFill/>
            <a:miter lim="800000"/>
            <a:headEnd/>
            <a:tailEnd/>
          </a:ln>
        </p:spPr>
      </p:pic>
      <p:sp>
        <p:nvSpPr>
          <p:cNvPr id="23561" name="TextBox 8"/>
          <p:cNvSpPr txBox="1">
            <a:spLocks noChangeArrowheads="1"/>
          </p:cNvSpPr>
          <p:nvPr/>
        </p:nvSpPr>
        <p:spPr bwMode="auto">
          <a:xfrm>
            <a:off x="457200" y="5605463"/>
            <a:ext cx="992188" cy="338137"/>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PS bellow</a:t>
            </a:r>
          </a:p>
        </p:txBody>
      </p:sp>
      <p:sp>
        <p:nvSpPr>
          <p:cNvPr id="23562" name="TextBox 9"/>
          <p:cNvSpPr txBox="1">
            <a:spLocks noChangeArrowheads="1"/>
          </p:cNvSpPr>
          <p:nvPr/>
        </p:nvSpPr>
        <p:spPr bwMode="auto">
          <a:xfrm>
            <a:off x="7416800" y="4471988"/>
            <a:ext cx="998538" cy="338137"/>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SPS BPMs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38206</TotalTime>
  <Words>6460</Words>
  <Application>Microsoft Macintosh PowerPoint</Application>
  <PresentationFormat>On-screen Show (4:3)</PresentationFormat>
  <Paragraphs>614</Paragraphs>
  <Slides>66</Slides>
  <Notes>2</Notes>
  <HiddenSlides>0</HiddenSlides>
  <MMClips>14</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66</vt:i4>
      </vt:variant>
    </vt:vector>
  </HeadingPairs>
  <TitlesOfParts>
    <vt:vector size="70" baseType="lpstr">
      <vt:lpstr>Office Theme</vt:lpstr>
      <vt:lpstr>Graph</vt:lpstr>
      <vt:lpstr>Formel</vt:lpstr>
      <vt:lpstr>Equation</vt:lpstr>
      <vt:lpstr>Numerical modeling and measurement techniques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Features included in the HEADTAIL model (I)</vt:lpstr>
      <vt:lpstr>Features included in the HEADTAIL model (II)</vt:lpstr>
      <vt:lpstr>Slide 22</vt:lpstr>
      <vt:lpstr>Features included in the HEADTAIL model (III)</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Multi-Particle Effects in Particle Accelerators (III)</dc:title>
  <dc:creator>Giovanni Rumolo</dc:creator>
  <cp:lastModifiedBy>Giovanni Rumolo</cp:lastModifiedBy>
  <cp:revision>724</cp:revision>
  <cp:lastPrinted>2008-10-16T08:04:28Z</cp:lastPrinted>
  <dcterms:created xsi:type="dcterms:W3CDTF">2009-06-19T09:13:30Z</dcterms:created>
  <dcterms:modified xsi:type="dcterms:W3CDTF">2009-06-19T09:21:21Z</dcterms:modified>
</cp:coreProperties>
</file>